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508" r:id="rId3"/>
    <p:sldId id="492" r:id="rId4"/>
    <p:sldId id="494" r:id="rId5"/>
    <p:sldId id="515" r:id="rId6"/>
    <p:sldId id="516" r:id="rId7"/>
    <p:sldId id="517" r:id="rId8"/>
    <p:sldId id="495" r:id="rId9"/>
    <p:sldId id="496" r:id="rId10"/>
    <p:sldId id="497" r:id="rId11"/>
    <p:sldId id="498" r:id="rId12"/>
    <p:sldId id="499" r:id="rId13"/>
    <p:sldId id="500" r:id="rId14"/>
    <p:sldId id="505" r:id="rId15"/>
    <p:sldId id="506" r:id="rId16"/>
    <p:sldId id="512" r:id="rId17"/>
    <p:sldId id="474" r:id="rId18"/>
    <p:sldId id="475" r:id="rId19"/>
    <p:sldId id="476" r:id="rId20"/>
    <p:sldId id="477" r:id="rId21"/>
    <p:sldId id="478" r:id="rId22"/>
    <p:sldId id="479" r:id="rId23"/>
    <p:sldId id="481" r:id="rId24"/>
    <p:sldId id="482" r:id="rId25"/>
    <p:sldId id="514" r:id="rId26"/>
    <p:sldId id="518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8D2"/>
    <a:srgbClr val="00D1CC"/>
    <a:srgbClr val="3D84DB"/>
    <a:srgbClr val="DDDDDD"/>
    <a:srgbClr val="C0C0C0"/>
    <a:srgbClr val="EFFFFF"/>
    <a:srgbClr val="E3FFD9"/>
    <a:srgbClr val="FF33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573" autoAdjust="0"/>
    <p:restoredTop sz="99748" autoAdjust="0"/>
  </p:normalViewPr>
  <p:slideViewPr>
    <p:cSldViewPr>
      <p:cViewPr>
        <p:scale>
          <a:sx n="90" d="100"/>
          <a:sy n="90" d="100"/>
        </p:scale>
        <p:origin x="-118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1"/>
            <a:ext cx="3381587" cy="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5" tIns="51088" rIns="102175" bIns="51088" numCol="1" anchor="b" anchorCtr="0" compatLnSpc="1">
            <a:prstTxWarp prst="textNoShape">
              <a:avLst/>
            </a:prstTxWarp>
          </a:bodyPr>
          <a:lstStyle>
            <a:lvl1pPr defTabSz="1021992">
              <a:defRPr sz="1300" smtClean="0">
                <a:ea typeface="ＭＳ Ｐゴシック" pitchFamily="-65" charset="-128"/>
              </a:defRPr>
            </a:lvl1pPr>
          </a:lstStyle>
          <a:p>
            <a:pPr algn="l">
              <a:defRPr/>
            </a:pPr>
            <a:r>
              <a:rPr lang="en-US" smtClean="0"/>
              <a:t>48 </a:t>
            </a:r>
            <a:r>
              <a:rPr lang="en-US" dirty="0"/>
              <a:t>–</a:t>
            </a:r>
            <a:r>
              <a:rPr lang="en-US" dirty="0" smtClean="0"/>
              <a:t> Microscopic Ohm’s Law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3613" y="9097804"/>
            <a:ext cx="3381587" cy="5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175" tIns="51088" rIns="102175" bIns="51088" numCol="1" anchor="b" anchorCtr="0" compatLnSpc="1">
            <a:prstTxWarp prst="textNoShape">
              <a:avLst/>
            </a:prstTxWarp>
          </a:bodyPr>
          <a:lstStyle>
            <a:lvl1pPr algn="r" defTabSz="1021992">
              <a:defRPr sz="1300" smtClean="0">
                <a:ea typeface="ＭＳ Ｐゴシック" pitchFamily="-65" charset="-128"/>
              </a:defRPr>
            </a:lvl1pPr>
          </a:lstStyle>
          <a:p>
            <a:pPr>
              <a:defRPr/>
            </a:pPr>
            <a:fld id="{D71A78C0-B500-4508-A114-40C90BC5F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6.007 –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22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3F59831-75CF-4ED9-9C69-A025F8FB9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1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2C475-0255-4F08-8A55-4F2F5DAF7197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2" tIns="48311" rIns="96622" bIns="48311" anchor="b"/>
          <a:lstStyle/>
          <a:p>
            <a:pPr algn="r"/>
            <a:fld id="{78AF1EE2-50BA-439D-9418-E74A752C7E39}" type="slidenum">
              <a:rPr lang="en-US" sz="1300">
                <a:latin typeface="Arial" charset="0"/>
              </a:rPr>
              <a:pPr algn="r"/>
              <a:t>11</a:t>
            </a:fld>
            <a:endParaRPr lang="en-US" sz="1300" dirty="0">
              <a:latin typeface="Arial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60889"/>
            <a:ext cx="5368925" cy="4319587"/>
          </a:xfrm>
          <a:noFill/>
          <a:ln/>
        </p:spPr>
        <p:txBody>
          <a:bodyPr lIns="96622" tIns="48311" rIns="96622" bIns="48311"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D53B-A2C4-43FA-8C8F-1F59829665D8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D4044-D517-42FF-835B-2F1009C7803E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9495-74D9-43D4-A2AA-873CBA7D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C872-5177-4FA6-B7AA-74C3E9B9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9F5E-5F49-40E2-8E08-D773F8B96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58CC-14A8-48D9-AA08-D37506F24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F95F-9A27-4F23-9A54-D1A93159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E774-4987-415D-BB95-9A740E0A8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68DD-91BE-4E17-A74E-CFB8C8CA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190-F8CE-45BD-8DEC-C46097480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557D-4EC7-43C2-87F6-519487702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C4A3-1998-4ED3-BD04-ACE3C838B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4740-DFC2-4970-B256-C73EFB25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3618-BD62-4A75-80AB-3DD502CA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5A66659-7489-44A3-8ECD-45414287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1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914400"/>
            <a:ext cx="4081304" cy="59503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Microscopic Ohm’s Law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828800" y="2438400"/>
            <a:ext cx="548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 sz="2400" dirty="0"/>
              <a:t>	 </a:t>
            </a:r>
            <a:r>
              <a:rPr lang="en-US" sz="2400" u="sng" dirty="0"/>
              <a:t>Outline</a:t>
            </a:r>
          </a:p>
          <a:p>
            <a:pPr algn="l" eaLnBrk="0" hangingPunct="0">
              <a:lnSpc>
                <a:spcPct val="120000"/>
              </a:lnSpc>
            </a:pPr>
            <a:endParaRPr lang="en-US" sz="2400" dirty="0" smtClean="0"/>
          </a:p>
          <a:p>
            <a:pPr algn="l" eaLnBrk="0" hangingPunct="0">
              <a:lnSpc>
                <a:spcPct val="120000"/>
              </a:lnSpc>
            </a:pPr>
            <a:r>
              <a:rPr lang="en-US" sz="2400" dirty="0" smtClean="0"/>
              <a:t>Semiconductor Review</a:t>
            </a:r>
            <a:endParaRPr lang="en-US" sz="2400" dirty="0"/>
          </a:p>
          <a:p>
            <a:pPr algn="l" eaLnBrk="0" hangingPunct="0">
              <a:lnSpc>
                <a:spcPct val="120000"/>
              </a:lnSpc>
            </a:pPr>
            <a:r>
              <a:rPr lang="en-US" sz="2400" dirty="0" smtClean="0"/>
              <a:t>Electron Scattering and Effective Mass</a:t>
            </a:r>
          </a:p>
          <a:p>
            <a:pPr algn="l" eaLnBrk="0" hangingPunct="0">
              <a:lnSpc>
                <a:spcPct val="120000"/>
              </a:lnSpc>
            </a:pPr>
            <a:r>
              <a:rPr lang="en-US" sz="2400" dirty="0" smtClean="0"/>
              <a:t>Microscopic Derivation of Ohm’s Law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322513" y="3001963"/>
            <a:ext cx="1841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endParaRPr lang="en-US"/>
          </a:p>
          <a:p>
            <a:pPr algn="l">
              <a:lnSpc>
                <a:spcPct val="12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Text Box 80"/>
          <p:cNvSpPr txBox="1">
            <a:spLocks noChangeArrowheads="1"/>
          </p:cNvSpPr>
          <p:nvPr/>
        </p:nvSpPr>
        <p:spPr bwMode="auto">
          <a:xfrm>
            <a:off x="2895600" y="228600"/>
            <a:ext cx="3603625" cy="530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From Molecules to Solids</a:t>
            </a:r>
          </a:p>
        </p:txBody>
      </p:sp>
      <p:sp>
        <p:nvSpPr>
          <p:cNvPr id="38945" name="Text Box 324"/>
          <p:cNvSpPr txBox="1">
            <a:spLocks noChangeArrowheads="1"/>
          </p:cNvSpPr>
          <p:nvPr/>
        </p:nvSpPr>
        <p:spPr bwMode="auto">
          <a:xfrm>
            <a:off x="95250" y="6338888"/>
            <a:ext cx="882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The total number of states = (number of atoms) x (number of orbitals in each atom)</a:t>
            </a:r>
          </a:p>
        </p:txBody>
      </p:sp>
      <p:sp>
        <p:nvSpPr>
          <p:cNvPr id="317" name="Text Box 9"/>
          <p:cNvSpPr txBox="1">
            <a:spLocks noChangeArrowheads="1"/>
          </p:cNvSpPr>
          <p:nvPr/>
        </p:nvSpPr>
        <p:spPr bwMode="auto">
          <a:xfrm>
            <a:off x="2632075" y="28971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18" name="Text Box 16"/>
          <p:cNvSpPr txBox="1">
            <a:spLocks noChangeArrowheads="1"/>
          </p:cNvSpPr>
          <p:nvPr/>
        </p:nvSpPr>
        <p:spPr bwMode="auto">
          <a:xfrm>
            <a:off x="1555750" y="2897188"/>
            <a:ext cx="26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19" name="Text Box 25"/>
          <p:cNvSpPr txBox="1">
            <a:spLocks noChangeArrowheads="1"/>
          </p:cNvSpPr>
          <p:nvPr/>
        </p:nvSpPr>
        <p:spPr bwMode="auto">
          <a:xfrm>
            <a:off x="4819650" y="28956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20" name="Text Box 32"/>
          <p:cNvSpPr txBox="1">
            <a:spLocks noChangeArrowheads="1"/>
          </p:cNvSpPr>
          <p:nvPr/>
        </p:nvSpPr>
        <p:spPr bwMode="auto">
          <a:xfrm>
            <a:off x="3744913" y="28956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21" name="Text Box 41"/>
          <p:cNvSpPr txBox="1">
            <a:spLocks noChangeArrowheads="1"/>
          </p:cNvSpPr>
          <p:nvPr/>
        </p:nvSpPr>
        <p:spPr bwMode="auto">
          <a:xfrm>
            <a:off x="7010400" y="28956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22" name="Text Box 48"/>
          <p:cNvSpPr txBox="1">
            <a:spLocks noChangeArrowheads="1"/>
          </p:cNvSpPr>
          <p:nvPr/>
        </p:nvSpPr>
        <p:spPr bwMode="auto">
          <a:xfrm>
            <a:off x="5935663" y="28956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23" name="Text Box 72"/>
          <p:cNvSpPr txBox="1">
            <a:spLocks noChangeArrowheads="1"/>
          </p:cNvSpPr>
          <p:nvPr/>
        </p:nvSpPr>
        <p:spPr bwMode="auto">
          <a:xfrm>
            <a:off x="76200" y="5410200"/>
            <a:ext cx="3103563" cy="652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Bands of </a:t>
            </a:r>
            <a:r>
              <a:rPr lang="ja-JP" altLang="en-US" sz="1800"/>
              <a:t>“</a:t>
            </a:r>
            <a:r>
              <a:rPr lang="en-US" altLang="ja-JP" sz="1800"/>
              <a:t>allowed</a:t>
            </a:r>
            <a:r>
              <a:rPr lang="ja-JP" altLang="en-US" sz="1800"/>
              <a:t>”</a:t>
            </a:r>
            <a:r>
              <a:rPr lang="en-US" altLang="ja-JP" sz="1800"/>
              <a:t> energies</a:t>
            </a:r>
            <a:br>
              <a:rPr lang="en-US" altLang="ja-JP" sz="1800"/>
            </a:br>
            <a:r>
              <a:rPr lang="en-US" altLang="ja-JP" sz="1800"/>
              <a:t>for electrons</a:t>
            </a:r>
            <a:endParaRPr lang="en-US" sz="1800"/>
          </a:p>
        </p:txBody>
      </p:sp>
      <p:sp>
        <p:nvSpPr>
          <p:cNvPr id="324" name="Text Box 73"/>
          <p:cNvSpPr txBox="1">
            <a:spLocks noChangeArrowheads="1"/>
          </p:cNvSpPr>
          <p:nvPr/>
        </p:nvSpPr>
        <p:spPr bwMode="auto">
          <a:xfrm>
            <a:off x="4572000" y="5410200"/>
            <a:ext cx="4378325" cy="6524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Bands Gap – range of energy where there are no </a:t>
            </a:r>
            <a:r>
              <a:rPr lang="ja-JP" altLang="en-US" sz="1800"/>
              <a:t>“</a:t>
            </a:r>
            <a:r>
              <a:rPr lang="en-US" altLang="ja-JP" sz="1800"/>
              <a:t>allowed states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25" name="Line 74"/>
          <p:cNvSpPr>
            <a:spLocks noChangeShapeType="1"/>
          </p:cNvSpPr>
          <p:nvPr/>
        </p:nvSpPr>
        <p:spPr bwMode="auto">
          <a:xfrm flipV="1">
            <a:off x="304800" y="4543425"/>
            <a:ext cx="466725" cy="866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" name="Line 75"/>
          <p:cNvSpPr>
            <a:spLocks noChangeShapeType="1"/>
          </p:cNvSpPr>
          <p:nvPr/>
        </p:nvSpPr>
        <p:spPr bwMode="auto">
          <a:xfrm flipV="1">
            <a:off x="304800" y="4057650"/>
            <a:ext cx="465138" cy="1352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" name="Line 76"/>
          <p:cNvSpPr>
            <a:spLocks noChangeShapeType="1"/>
          </p:cNvSpPr>
          <p:nvPr/>
        </p:nvSpPr>
        <p:spPr bwMode="auto">
          <a:xfrm flipH="1" flipV="1">
            <a:off x="8277225" y="4289425"/>
            <a:ext cx="409575" cy="1120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" name="AutoShape 77"/>
          <p:cNvSpPr>
            <a:spLocks/>
          </p:cNvSpPr>
          <p:nvPr/>
        </p:nvSpPr>
        <p:spPr bwMode="auto">
          <a:xfrm>
            <a:off x="8037513" y="4122738"/>
            <a:ext cx="177800" cy="280987"/>
          </a:xfrm>
          <a:prstGeom prst="rightBrace">
            <a:avLst>
              <a:gd name="adj1" fmla="val 1317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AutoShape 78"/>
          <p:cNvSpPr>
            <a:spLocks/>
          </p:cNvSpPr>
          <p:nvPr/>
        </p:nvSpPr>
        <p:spPr bwMode="auto">
          <a:xfrm flipH="1">
            <a:off x="771525" y="4419600"/>
            <a:ext cx="177800" cy="280988"/>
          </a:xfrm>
          <a:prstGeom prst="rightBrace">
            <a:avLst>
              <a:gd name="adj1" fmla="val 1317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AutoShape 79"/>
          <p:cNvSpPr>
            <a:spLocks/>
          </p:cNvSpPr>
          <p:nvPr/>
        </p:nvSpPr>
        <p:spPr bwMode="auto">
          <a:xfrm flipH="1">
            <a:off x="755650" y="3886200"/>
            <a:ext cx="177800" cy="280988"/>
          </a:xfrm>
          <a:prstGeom prst="rightBrace">
            <a:avLst>
              <a:gd name="adj1" fmla="val 1317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Line 81"/>
          <p:cNvSpPr>
            <a:spLocks noChangeShapeType="1"/>
          </p:cNvSpPr>
          <p:nvPr/>
        </p:nvSpPr>
        <p:spPr bwMode="blackWhite">
          <a:xfrm>
            <a:off x="3433763" y="1457325"/>
            <a:ext cx="224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Line 82"/>
          <p:cNvSpPr>
            <a:spLocks noChangeShapeType="1"/>
          </p:cNvSpPr>
          <p:nvPr/>
        </p:nvSpPr>
        <p:spPr bwMode="blackWhite">
          <a:xfrm>
            <a:off x="4462463" y="1457325"/>
            <a:ext cx="0" cy="153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Oval 83"/>
          <p:cNvSpPr>
            <a:spLocks noChangeArrowheads="1"/>
          </p:cNvSpPr>
          <p:nvPr/>
        </p:nvSpPr>
        <p:spPr bwMode="blackWhite">
          <a:xfrm>
            <a:off x="4386263" y="1390650"/>
            <a:ext cx="161925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Freeform 85"/>
          <p:cNvSpPr>
            <a:spLocks/>
          </p:cNvSpPr>
          <p:nvPr/>
        </p:nvSpPr>
        <p:spPr bwMode="blackWhite">
          <a:xfrm>
            <a:off x="3424238" y="1628775"/>
            <a:ext cx="971550" cy="10668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Freeform 86"/>
          <p:cNvSpPr>
            <a:spLocks/>
          </p:cNvSpPr>
          <p:nvPr/>
        </p:nvSpPr>
        <p:spPr bwMode="blackWhite">
          <a:xfrm flipH="1">
            <a:off x="4538663" y="1638300"/>
            <a:ext cx="971550" cy="10668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Text Box 87"/>
          <p:cNvSpPr txBox="1">
            <a:spLocks noChangeArrowheads="1"/>
          </p:cNvSpPr>
          <p:nvPr/>
        </p:nvSpPr>
        <p:spPr bwMode="blackWhite">
          <a:xfrm>
            <a:off x="5634038" y="1238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r</a:t>
            </a:r>
          </a:p>
        </p:txBody>
      </p:sp>
      <p:sp>
        <p:nvSpPr>
          <p:cNvPr id="337" name="Line 88"/>
          <p:cNvSpPr>
            <a:spLocks noChangeShapeType="1"/>
          </p:cNvSpPr>
          <p:nvPr/>
        </p:nvSpPr>
        <p:spPr bwMode="blackWhite">
          <a:xfrm>
            <a:off x="3662363" y="2462213"/>
            <a:ext cx="1614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Text Box 89"/>
          <p:cNvSpPr txBox="1">
            <a:spLocks noChangeArrowheads="1"/>
          </p:cNvSpPr>
          <p:nvPr/>
        </p:nvSpPr>
        <p:spPr bwMode="blackWhite">
          <a:xfrm>
            <a:off x="5237163" y="2278063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n = 1</a:t>
            </a:r>
          </a:p>
        </p:txBody>
      </p:sp>
      <p:grpSp>
        <p:nvGrpSpPr>
          <p:cNvPr id="339" name="Group 90"/>
          <p:cNvGrpSpPr>
            <a:grpSpLocks/>
          </p:cNvGrpSpPr>
          <p:nvPr/>
        </p:nvGrpSpPr>
        <p:grpSpPr bwMode="auto">
          <a:xfrm>
            <a:off x="3759200" y="2132013"/>
            <a:ext cx="1414463" cy="273050"/>
            <a:chOff x="2560" y="1560"/>
            <a:chExt cx="891" cy="276"/>
          </a:xfrm>
        </p:grpSpPr>
        <p:sp>
          <p:nvSpPr>
            <p:cNvPr id="340" name="Freeform 91"/>
            <p:cNvSpPr>
              <a:spLocks/>
            </p:cNvSpPr>
            <p:nvPr/>
          </p:nvSpPr>
          <p:spPr bwMode="blackWhite">
            <a:xfrm>
              <a:off x="2560" y="1561"/>
              <a:ext cx="446" cy="275"/>
            </a:xfrm>
            <a:custGeom>
              <a:avLst/>
              <a:gdLst>
                <a:gd name="T0" fmla="*/ 0 w 446"/>
                <a:gd name="T1" fmla="*/ 275 h 275"/>
                <a:gd name="T2" fmla="*/ 235 w 446"/>
                <a:gd name="T3" fmla="*/ 202 h 275"/>
                <a:gd name="T4" fmla="*/ 446 w 446"/>
                <a:gd name="T5" fmla="*/ 0 h 275"/>
                <a:gd name="T6" fmla="*/ 0 60000 65536"/>
                <a:gd name="T7" fmla="*/ 0 60000 65536"/>
                <a:gd name="T8" fmla="*/ 0 60000 65536"/>
                <a:gd name="T9" fmla="*/ 0 w 446"/>
                <a:gd name="T10" fmla="*/ 0 h 275"/>
                <a:gd name="T11" fmla="*/ 446 w 446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6" h="275">
                  <a:moveTo>
                    <a:pt x="0" y="275"/>
                  </a:moveTo>
                  <a:cubicBezTo>
                    <a:pt x="80" y="261"/>
                    <a:pt x="161" y="248"/>
                    <a:pt x="235" y="202"/>
                  </a:cubicBezTo>
                  <a:cubicBezTo>
                    <a:pt x="309" y="156"/>
                    <a:pt x="377" y="78"/>
                    <a:pt x="446" y="0"/>
                  </a:cubicBezTo>
                </a:path>
              </a:pathLst>
            </a:cu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92"/>
            <p:cNvSpPr>
              <a:spLocks/>
            </p:cNvSpPr>
            <p:nvPr/>
          </p:nvSpPr>
          <p:spPr bwMode="blackWhite">
            <a:xfrm flipH="1">
              <a:off x="3005" y="1560"/>
              <a:ext cx="446" cy="275"/>
            </a:xfrm>
            <a:custGeom>
              <a:avLst/>
              <a:gdLst>
                <a:gd name="T0" fmla="*/ 0 w 446"/>
                <a:gd name="T1" fmla="*/ 275 h 275"/>
                <a:gd name="T2" fmla="*/ 235 w 446"/>
                <a:gd name="T3" fmla="*/ 202 h 275"/>
                <a:gd name="T4" fmla="*/ 446 w 446"/>
                <a:gd name="T5" fmla="*/ 0 h 275"/>
                <a:gd name="T6" fmla="*/ 0 60000 65536"/>
                <a:gd name="T7" fmla="*/ 0 60000 65536"/>
                <a:gd name="T8" fmla="*/ 0 60000 65536"/>
                <a:gd name="T9" fmla="*/ 0 w 446"/>
                <a:gd name="T10" fmla="*/ 0 h 275"/>
                <a:gd name="T11" fmla="*/ 446 w 446"/>
                <a:gd name="T12" fmla="*/ 275 h 2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6" h="275">
                  <a:moveTo>
                    <a:pt x="0" y="275"/>
                  </a:moveTo>
                  <a:cubicBezTo>
                    <a:pt x="80" y="261"/>
                    <a:pt x="161" y="248"/>
                    <a:pt x="235" y="202"/>
                  </a:cubicBezTo>
                  <a:cubicBezTo>
                    <a:pt x="309" y="156"/>
                    <a:pt x="377" y="78"/>
                    <a:pt x="446" y="0"/>
                  </a:cubicBezTo>
                </a:path>
              </a:pathLst>
            </a:custGeom>
            <a:noFill/>
            <a:ln w="28575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2" name="Text Box 93"/>
          <p:cNvSpPr txBox="1">
            <a:spLocks noChangeArrowheads="1"/>
          </p:cNvSpPr>
          <p:nvPr/>
        </p:nvSpPr>
        <p:spPr bwMode="auto">
          <a:xfrm>
            <a:off x="2659063" y="2360613"/>
            <a:ext cx="117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5B98D2"/>
                </a:solidFill>
              </a:rPr>
              <a:t>1s energy</a:t>
            </a:r>
          </a:p>
        </p:txBody>
      </p:sp>
      <p:sp>
        <p:nvSpPr>
          <p:cNvPr id="343" name="Line 94"/>
          <p:cNvSpPr>
            <a:spLocks noChangeShapeType="1"/>
          </p:cNvSpPr>
          <p:nvPr/>
        </p:nvSpPr>
        <p:spPr bwMode="blackWhite">
          <a:xfrm>
            <a:off x="3657600" y="1852613"/>
            <a:ext cx="1614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4" name="Group 95"/>
          <p:cNvGrpSpPr>
            <a:grpSpLocks/>
          </p:cNvGrpSpPr>
          <p:nvPr/>
        </p:nvGrpSpPr>
        <p:grpSpPr bwMode="auto">
          <a:xfrm>
            <a:off x="3810000" y="1751013"/>
            <a:ext cx="1274763" cy="304800"/>
            <a:chOff x="3805" y="1392"/>
            <a:chExt cx="1331" cy="192"/>
          </a:xfrm>
        </p:grpSpPr>
        <p:grpSp>
          <p:nvGrpSpPr>
            <p:cNvPr id="345" name="Group 96"/>
            <p:cNvGrpSpPr>
              <a:grpSpLocks/>
            </p:cNvGrpSpPr>
            <p:nvPr/>
          </p:nvGrpSpPr>
          <p:grpSpPr bwMode="auto">
            <a:xfrm>
              <a:off x="4469" y="1399"/>
              <a:ext cx="667" cy="185"/>
              <a:chOff x="4469" y="1399"/>
              <a:chExt cx="667" cy="185"/>
            </a:xfrm>
          </p:grpSpPr>
          <p:sp>
            <p:nvSpPr>
              <p:cNvPr id="458" name="Line 97"/>
              <p:cNvSpPr>
                <a:spLocks noChangeShapeType="1"/>
              </p:cNvSpPr>
              <p:nvPr/>
            </p:nvSpPr>
            <p:spPr bwMode="auto">
              <a:xfrm>
                <a:off x="4469" y="1399"/>
                <a:ext cx="9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98"/>
              <p:cNvSpPr>
                <a:spLocks noChangeShapeType="1"/>
              </p:cNvSpPr>
              <p:nvPr/>
            </p:nvSpPr>
            <p:spPr bwMode="auto">
              <a:xfrm>
                <a:off x="4478" y="1404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99"/>
              <p:cNvSpPr>
                <a:spLocks noChangeShapeType="1"/>
              </p:cNvSpPr>
              <p:nvPr/>
            </p:nvSpPr>
            <p:spPr bwMode="auto">
              <a:xfrm>
                <a:off x="4482" y="141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100"/>
              <p:cNvSpPr>
                <a:spLocks noChangeShapeType="1"/>
              </p:cNvSpPr>
              <p:nvPr/>
            </p:nvSpPr>
            <p:spPr bwMode="auto">
              <a:xfrm>
                <a:off x="4486" y="1416"/>
                <a:ext cx="9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101"/>
              <p:cNvSpPr>
                <a:spLocks noChangeShapeType="1"/>
              </p:cNvSpPr>
              <p:nvPr/>
            </p:nvSpPr>
            <p:spPr bwMode="auto">
              <a:xfrm>
                <a:off x="4495" y="1421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102"/>
              <p:cNvSpPr>
                <a:spLocks noChangeShapeType="1"/>
              </p:cNvSpPr>
              <p:nvPr/>
            </p:nvSpPr>
            <p:spPr bwMode="auto">
              <a:xfrm>
                <a:off x="4499" y="1427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103"/>
              <p:cNvSpPr>
                <a:spLocks noChangeShapeType="1"/>
              </p:cNvSpPr>
              <p:nvPr/>
            </p:nvSpPr>
            <p:spPr bwMode="auto">
              <a:xfrm>
                <a:off x="4507" y="1433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104"/>
              <p:cNvSpPr>
                <a:spLocks noChangeShapeType="1"/>
              </p:cNvSpPr>
              <p:nvPr/>
            </p:nvSpPr>
            <p:spPr bwMode="auto">
              <a:xfrm>
                <a:off x="4511" y="1439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105"/>
              <p:cNvSpPr>
                <a:spLocks noChangeShapeType="1"/>
              </p:cNvSpPr>
              <p:nvPr/>
            </p:nvSpPr>
            <p:spPr bwMode="auto">
              <a:xfrm>
                <a:off x="4519" y="1445"/>
                <a:ext cx="5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106"/>
              <p:cNvSpPr>
                <a:spLocks noChangeShapeType="1"/>
              </p:cNvSpPr>
              <p:nvPr/>
            </p:nvSpPr>
            <p:spPr bwMode="auto">
              <a:xfrm>
                <a:off x="4524" y="1451"/>
                <a:ext cx="8" cy="7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107"/>
              <p:cNvSpPr>
                <a:spLocks noChangeShapeType="1"/>
              </p:cNvSpPr>
              <p:nvPr/>
            </p:nvSpPr>
            <p:spPr bwMode="auto">
              <a:xfrm>
                <a:off x="4532" y="1458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108"/>
              <p:cNvSpPr>
                <a:spLocks noChangeShapeType="1"/>
              </p:cNvSpPr>
              <p:nvPr/>
            </p:nvSpPr>
            <p:spPr bwMode="auto">
              <a:xfrm>
                <a:off x="4536" y="1464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109"/>
              <p:cNvSpPr>
                <a:spLocks noChangeShapeType="1"/>
              </p:cNvSpPr>
              <p:nvPr/>
            </p:nvSpPr>
            <p:spPr bwMode="auto">
              <a:xfrm>
                <a:off x="4540" y="1469"/>
                <a:ext cx="8" cy="8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110"/>
              <p:cNvSpPr>
                <a:spLocks noChangeShapeType="1"/>
              </p:cNvSpPr>
              <p:nvPr/>
            </p:nvSpPr>
            <p:spPr bwMode="auto">
              <a:xfrm>
                <a:off x="4548" y="1477"/>
                <a:ext cx="5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111"/>
              <p:cNvSpPr>
                <a:spLocks noChangeShapeType="1"/>
              </p:cNvSpPr>
              <p:nvPr/>
            </p:nvSpPr>
            <p:spPr bwMode="auto">
              <a:xfrm>
                <a:off x="4553" y="1482"/>
                <a:ext cx="8" cy="7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112"/>
              <p:cNvSpPr>
                <a:spLocks noChangeShapeType="1"/>
              </p:cNvSpPr>
              <p:nvPr/>
            </p:nvSpPr>
            <p:spPr bwMode="auto">
              <a:xfrm>
                <a:off x="4561" y="1489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113"/>
              <p:cNvSpPr>
                <a:spLocks noChangeShapeType="1"/>
              </p:cNvSpPr>
              <p:nvPr/>
            </p:nvSpPr>
            <p:spPr bwMode="auto">
              <a:xfrm>
                <a:off x="4565" y="1495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114"/>
              <p:cNvSpPr>
                <a:spLocks noChangeShapeType="1"/>
              </p:cNvSpPr>
              <p:nvPr/>
            </p:nvSpPr>
            <p:spPr bwMode="auto">
              <a:xfrm>
                <a:off x="4573" y="150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115"/>
              <p:cNvSpPr>
                <a:spLocks noChangeShapeType="1"/>
              </p:cNvSpPr>
              <p:nvPr/>
            </p:nvSpPr>
            <p:spPr bwMode="auto">
              <a:xfrm>
                <a:off x="4577" y="1506"/>
                <a:ext cx="9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116"/>
              <p:cNvSpPr>
                <a:spLocks noChangeShapeType="1"/>
              </p:cNvSpPr>
              <p:nvPr/>
            </p:nvSpPr>
            <p:spPr bwMode="auto">
              <a:xfrm>
                <a:off x="4586" y="1512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117"/>
              <p:cNvSpPr>
                <a:spLocks noChangeShapeType="1"/>
              </p:cNvSpPr>
              <p:nvPr/>
            </p:nvSpPr>
            <p:spPr bwMode="auto">
              <a:xfrm>
                <a:off x="4590" y="1517"/>
                <a:ext cx="5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118"/>
              <p:cNvSpPr>
                <a:spLocks noChangeShapeType="1"/>
              </p:cNvSpPr>
              <p:nvPr/>
            </p:nvSpPr>
            <p:spPr bwMode="auto">
              <a:xfrm>
                <a:off x="4595" y="1523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119"/>
              <p:cNvSpPr>
                <a:spLocks noChangeShapeType="1"/>
              </p:cNvSpPr>
              <p:nvPr/>
            </p:nvSpPr>
            <p:spPr bwMode="auto">
              <a:xfrm>
                <a:off x="4603" y="1528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120"/>
              <p:cNvSpPr>
                <a:spLocks noChangeShapeType="1"/>
              </p:cNvSpPr>
              <p:nvPr/>
            </p:nvSpPr>
            <p:spPr bwMode="auto">
              <a:xfrm>
                <a:off x="4607" y="1534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121"/>
              <p:cNvSpPr>
                <a:spLocks noChangeShapeType="1"/>
              </p:cNvSpPr>
              <p:nvPr/>
            </p:nvSpPr>
            <p:spPr bwMode="auto">
              <a:xfrm>
                <a:off x="4615" y="1539"/>
                <a:ext cx="5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22"/>
              <p:cNvSpPr>
                <a:spLocks/>
              </p:cNvSpPr>
              <p:nvPr/>
            </p:nvSpPr>
            <p:spPr bwMode="auto">
              <a:xfrm>
                <a:off x="4620" y="1543"/>
                <a:ext cx="8" cy="6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1 h 11"/>
                  <a:gd name="T4" fmla="*/ 1 w 1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1"/>
                  <a:gd name="T11" fmla="*/ 14 w 1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1">
                    <a:moveTo>
                      <a:pt x="0" y="0"/>
                    </a:moveTo>
                    <a:lnTo>
                      <a:pt x="7" y="5"/>
                    </a:lnTo>
                    <a:lnTo>
                      <a:pt x="14" y="11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23"/>
              <p:cNvSpPr>
                <a:spLocks noChangeShapeType="1"/>
              </p:cNvSpPr>
              <p:nvPr/>
            </p:nvSpPr>
            <p:spPr bwMode="auto">
              <a:xfrm>
                <a:off x="4628" y="1549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24"/>
              <p:cNvSpPr>
                <a:spLocks noChangeShapeType="1"/>
              </p:cNvSpPr>
              <p:nvPr/>
            </p:nvSpPr>
            <p:spPr bwMode="auto">
              <a:xfrm>
                <a:off x="4632" y="1553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25"/>
              <p:cNvSpPr>
                <a:spLocks noChangeShapeType="1"/>
              </p:cNvSpPr>
              <p:nvPr/>
            </p:nvSpPr>
            <p:spPr bwMode="auto">
              <a:xfrm>
                <a:off x="4636" y="1557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26"/>
              <p:cNvSpPr>
                <a:spLocks/>
              </p:cNvSpPr>
              <p:nvPr/>
            </p:nvSpPr>
            <p:spPr bwMode="auto">
              <a:xfrm>
                <a:off x="4644" y="1560"/>
                <a:ext cx="5" cy="4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1 h 8"/>
                  <a:gd name="T4" fmla="*/ 1 w 7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0" y="3"/>
                    </a:lnTo>
                    <a:lnTo>
                      <a:pt x="7" y="8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27"/>
              <p:cNvSpPr>
                <a:spLocks noChangeShapeType="1"/>
              </p:cNvSpPr>
              <p:nvPr/>
            </p:nvSpPr>
            <p:spPr bwMode="auto">
              <a:xfrm>
                <a:off x="4649" y="1564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28"/>
              <p:cNvSpPr>
                <a:spLocks noChangeShapeType="1"/>
              </p:cNvSpPr>
              <p:nvPr/>
            </p:nvSpPr>
            <p:spPr bwMode="auto">
              <a:xfrm>
                <a:off x="4657" y="1567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29"/>
              <p:cNvSpPr>
                <a:spLocks noChangeShapeType="1"/>
              </p:cNvSpPr>
              <p:nvPr/>
            </p:nvSpPr>
            <p:spPr bwMode="auto">
              <a:xfrm>
                <a:off x="4661" y="1570"/>
                <a:ext cx="8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0"/>
              <p:cNvSpPr>
                <a:spLocks noChangeShapeType="1"/>
              </p:cNvSpPr>
              <p:nvPr/>
            </p:nvSpPr>
            <p:spPr bwMode="auto">
              <a:xfrm>
                <a:off x="4669" y="157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31"/>
              <p:cNvSpPr>
                <a:spLocks noChangeShapeType="1"/>
              </p:cNvSpPr>
              <p:nvPr/>
            </p:nvSpPr>
            <p:spPr bwMode="auto">
              <a:xfrm>
                <a:off x="4673" y="1575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132"/>
              <p:cNvSpPr>
                <a:spLocks noChangeShapeType="1"/>
              </p:cNvSpPr>
              <p:nvPr/>
            </p:nvSpPr>
            <p:spPr bwMode="auto">
              <a:xfrm>
                <a:off x="4682" y="1577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133"/>
              <p:cNvSpPr>
                <a:spLocks noChangeShapeType="1"/>
              </p:cNvSpPr>
              <p:nvPr/>
            </p:nvSpPr>
            <p:spPr bwMode="auto">
              <a:xfrm>
                <a:off x="4686" y="15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134"/>
              <p:cNvSpPr>
                <a:spLocks noChangeShapeType="1"/>
              </p:cNvSpPr>
              <p:nvPr/>
            </p:nvSpPr>
            <p:spPr bwMode="auto">
              <a:xfrm>
                <a:off x="4690" y="1581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135"/>
              <p:cNvSpPr>
                <a:spLocks noChangeShapeType="1"/>
              </p:cNvSpPr>
              <p:nvPr/>
            </p:nvSpPr>
            <p:spPr bwMode="auto">
              <a:xfrm>
                <a:off x="4698" y="1582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36"/>
              <p:cNvSpPr>
                <a:spLocks/>
              </p:cNvSpPr>
              <p:nvPr/>
            </p:nvSpPr>
            <p:spPr bwMode="auto">
              <a:xfrm>
                <a:off x="4702" y="1582"/>
                <a:ext cx="9" cy="1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0 h 2"/>
                  <a:gd name="T4" fmla="*/ 1 w 14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"/>
                  <a:gd name="T11" fmla="*/ 14 w 1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137"/>
              <p:cNvSpPr>
                <a:spLocks noChangeShapeType="1"/>
              </p:cNvSpPr>
              <p:nvPr/>
            </p:nvSpPr>
            <p:spPr bwMode="auto">
              <a:xfrm>
                <a:off x="4711" y="1583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138"/>
              <p:cNvSpPr>
                <a:spLocks noChangeShapeType="1"/>
              </p:cNvSpPr>
              <p:nvPr/>
            </p:nvSpPr>
            <p:spPr bwMode="auto">
              <a:xfrm>
                <a:off x="4715" y="1583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139"/>
              <p:cNvSpPr>
                <a:spLocks noChangeShapeType="1"/>
              </p:cNvSpPr>
              <p:nvPr/>
            </p:nvSpPr>
            <p:spPr bwMode="auto">
              <a:xfrm>
                <a:off x="4724" y="1583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140"/>
              <p:cNvSpPr>
                <a:spLocks noChangeShapeType="1"/>
              </p:cNvSpPr>
              <p:nvPr/>
            </p:nvSpPr>
            <p:spPr bwMode="auto">
              <a:xfrm flipV="1">
                <a:off x="4728" y="1582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141"/>
              <p:cNvSpPr>
                <a:spLocks noChangeShapeType="1"/>
              </p:cNvSpPr>
              <p:nvPr/>
            </p:nvSpPr>
            <p:spPr bwMode="auto">
              <a:xfrm flipV="1">
                <a:off x="4736" y="1581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142"/>
              <p:cNvSpPr>
                <a:spLocks noChangeShapeType="1"/>
              </p:cNvSpPr>
              <p:nvPr/>
            </p:nvSpPr>
            <p:spPr bwMode="auto">
              <a:xfrm flipV="1">
                <a:off x="4740" y="15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143"/>
              <p:cNvSpPr>
                <a:spLocks noChangeShapeType="1"/>
              </p:cNvSpPr>
              <p:nvPr/>
            </p:nvSpPr>
            <p:spPr bwMode="auto">
              <a:xfrm flipV="1">
                <a:off x="4744" y="1578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144"/>
              <p:cNvSpPr>
                <a:spLocks noChangeShapeType="1"/>
              </p:cNvSpPr>
              <p:nvPr/>
            </p:nvSpPr>
            <p:spPr bwMode="auto">
              <a:xfrm flipV="1">
                <a:off x="4753" y="1577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145"/>
              <p:cNvSpPr>
                <a:spLocks noChangeShapeType="1"/>
              </p:cNvSpPr>
              <p:nvPr/>
            </p:nvSpPr>
            <p:spPr bwMode="auto">
              <a:xfrm flipV="1">
                <a:off x="4757" y="1574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146"/>
              <p:cNvSpPr>
                <a:spLocks noChangeShapeType="1"/>
              </p:cNvSpPr>
              <p:nvPr/>
            </p:nvSpPr>
            <p:spPr bwMode="auto">
              <a:xfrm flipV="1">
                <a:off x="4765" y="1571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147"/>
              <p:cNvSpPr>
                <a:spLocks noChangeShapeType="1"/>
              </p:cNvSpPr>
              <p:nvPr/>
            </p:nvSpPr>
            <p:spPr bwMode="auto">
              <a:xfrm flipV="1">
                <a:off x="4769" y="1568"/>
                <a:ext cx="9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148"/>
              <p:cNvSpPr>
                <a:spLocks noChangeShapeType="1"/>
              </p:cNvSpPr>
              <p:nvPr/>
            </p:nvSpPr>
            <p:spPr bwMode="auto">
              <a:xfrm flipV="1">
                <a:off x="4778" y="1565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149"/>
              <p:cNvSpPr>
                <a:spLocks noChangeShapeType="1"/>
              </p:cNvSpPr>
              <p:nvPr/>
            </p:nvSpPr>
            <p:spPr bwMode="auto">
              <a:xfrm flipV="1">
                <a:off x="4782" y="156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150"/>
              <p:cNvSpPr>
                <a:spLocks noChangeShapeType="1"/>
              </p:cNvSpPr>
              <p:nvPr/>
            </p:nvSpPr>
            <p:spPr bwMode="auto">
              <a:xfrm flipV="1">
                <a:off x="4786" y="1558"/>
                <a:ext cx="8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151"/>
              <p:cNvSpPr>
                <a:spLocks noChangeShapeType="1"/>
              </p:cNvSpPr>
              <p:nvPr/>
            </p:nvSpPr>
            <p:spPr bwMode="auto">
              <a:xfrm flipV="1">
                <a:off x="4794" y="1554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152"/>
              <p:cNvSpPr>
                <a:spLocks noChangeShapeType="1"/>
              </p:cNvSpPr>
              <p:nvPr/>
            </p:nvSpPr>
            <p:spPr bwMode="auto">
              <a:xfrm flipV="1">
                <a:off x="4798" y="1550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153"/>
              <p:cNvSpPr>
                <a:spLocks noChangeShapeType="1"/>
              </p:cNvSpPr>
              <p:nvPr/>
            </p:nvSpPr>
            <p:spPr bwMode="auto">
              <a:xfrm flipV="1">
                <a:off x="4807" y="1545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154"/>
              <p:cNvSpPr>
                <a:spLocks noChangeShapeType="1"/>
              </p:cNvSpPr>
              <p:nvPr/>
            </p:nvSpPr>
            <p:spPr bwMode="auto">
              <a:xfrm flipV="1">
                <a:off x="4811" y="1541"/>
                <a:ext cx="8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55"/>
              <p:cNvSpPr>
                <a:spLocks/>
              </p:cNvSpPr>
              <p:nvPr/>
            </p:nvSpPr>
            <p:spPr bwMode="auto">
              <a:xfrm>
                <a:off x="4819" y="1536"/>
                <a:ext cx="4" cy="5"/>
              </a:xfrm>
              <a:custGeom>
                <a:avLst/>
                <a:gdLst>
                  <a:gd name="T0" fmla="*/ 0 w 7"/>
                  <a:gd name="T1" fmla="*/ 1 h 10"/>
                  <a:gd name="T2" fmla="*/ 0 w 7"/>
                  <a:gd name="T3" fmla="*/ 1 h 10"/>
                  <a:gd name="T4" fmla="*/ 1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0" y="10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156"/>
              <p:cNvSpPr>
                <a:spLocks noChangeShapeType="1"/>
              </p:cNvSpPr>
              <p:nvPr/>
            </p:nvSpPr>
            <p:spPr bwMode="auto">
              <a:xfrm flipV="1">
                <a:off x="4823" y="1532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157"/>
              <p:cNvSpPr>
                <a:spLocks noChangeShapeType="1"/>
              </p:cNvSpPr>
              <p:nvPr/>
            </p:nvSpPr>
            <p:spPr bwMode="auto">
              <a:xfrm flipV="1">
                <a:off x="4832" y="1526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158"/>
              <p:cNvSpPr>
                <a:spLocks noChangeShapeType="1"/>
              </p:cNvSpPr>
              <p:nvPr/>
            </p:nvSpPr>
            <p:spPr bwMode="auto">
              <a:xfrm flipV="1">
                <a:off x="4836" y="152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159"/>
              <p:cNvSpPr>
                <a:spLocks noChangeShapeType="1"/>
              </p:cNvSpPr>
              <p:nvPr/>
            </p:nvSpPr>
            <p:spPr bwMode="auto">
              <a:xfrm flipV="1">
                <a:off x="4840" y="1516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160"/>
              <p:cNvSpPr>
                <a:spLocks noChangeShapeType="1"/>
              </p:cNvSpPr>
              <p:nvPr/>
            </p:nvSpPr>
            <p:spPr bwMode="auto">
              <a:xfrm flipV="1">
                <a:off x="4849" y="1512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161"/>
              <p:cNvSpPr>
                <a:spLocks noChangeShapeType="1"/>
              </p:cNvSpPr>
              <p:nvPr/>
            </p:nvSpPr>
            <p:spPr bwMode="auto">
              <a:xfrm flipV="1">
                <a:off x="4853" y="1507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162"/>
              <p:cNvSpPr>
                <a:spLocks noChangeShapeType="1"/>
              </p:cNvSpPr>
              <p:nvPr/>
            </p:nvSpPr>
            <p:spPr bwMode="auto">
              <a:xfrm flipV="1">
                <a:off x="4861" y="1505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63"/>
              <p:cNvSpPr>
                <a:spLocks/>
              </p:cNvSpPr>
              <p:nvPr/>
            </p:nvSpPr>
            <p:spPr bwMode="auto">
              <a:xfrm>
                <a:off x="4865" y="1500"/>
                <a:ext cx="9" cy="5"/>
              </a:xfrm>
              <a:custGeom>
                <a:avLst/>
                <a:gdLst>
                  <a:gd name="T0" fmla="*/ 0 w 14"/>
                  <a:gd name="T1" fmla="*/ 1 h 8"/>
                  <a:gd name="T2" fmla="*/ 1 w 14"/>
                  <a:gd name="T3" fmla="*/ 1 h 8"/>
                  <a:gd name="T4" fmla="*/ 1 w 14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8"/>
                  <a:gd name="T11" fmla="*/ 14 w 1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8">
                    <a:moveTo>
                      <a:pt x="0" y="8"/>
                    </a:moveTo>
                    <a:lnTo>
                      <a:pt x="7" y="3"/>
                    </a:lnTo>
                    <a:lnTo>
                      <a:pt x="14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164"/>
              <p:cNvSpPr>
                <a:spLocks noChangeShapeType="1"/>
              </p:cNvSpPr>
              <p:nvPr/>
            </p:nvSpPr>
            <p:spPr bwMode="auto">
              <a:xfrm flipV="1">
                <a:off x="4874" y="1498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165"/>
              <p:cNvSpPr>
                <a:spLocks noChangeShapeType="1"/>
              </p:cNvSpPr>
              <p:nvPr/>
            </p:nvSpPr>
            <p:spPr bwMode="auto">
              <a:xfrm flipV="1">
                <a:off x="4878" y="1495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166"/>
              <p:cNvSpPr>
                <a:spLocks noChangeShapeType="1"/>
              </p:cNvSpPr>
              <p:nvPr/>
            </p:nvSpPr>
            <p:spPr bwMode="auto">
              <a:xfrm flipV="1">
                <a:off x="4886" y="149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67"/>
              <p:cNvSpPr>
                <a:spLocks noChangeShapeType="1"/>
              </p:cNvSpPr>
              <p:nvPr/>
            </p:nvSpPr>
            <p:spPr bwMode="auto">
              <a:xfrm flipV="1">
                <a:off x="4890" y="1490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168"/>
              <p:cNvSpPr>
                <a:spLocks noChangeShapeType="1"/>
              </p:cNvSpPr>
              <p:nvPr/>
            </p:nvSpPr>
            <p:spPr bwMode="auto">
              <a:xfrm flipV="1">
                <a:off x="4894" y="1488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169"/>
              <p:cNvSpPr>
                <a:spLocks noChangeShapeType="1"/>
              </p:cNvSpPr>
              <p:nvPr/>
            </p:nvSpPr>
            <p:spPr bwMode="auto">
              <a:xfrm flipV="1">
                <a:off x="4903" y="1486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170"/>
              <p:cNvSpPr>
                <a:spLocks noChangeShapeType="1"/>
              </p:cNvSpPr>
              <p:nvPr/>
            </p:nvSpPr>
            <p:spPr bwMode="auto">
              <a:xfrm flipV="1">
                <a:off x="4907" y="148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171"/>
              <p:cNvSpPr>
                <a:spLocks noChangeShapeType="1"/>
              </p:cNvSpPr>
              <p:nvPr/>
            </p:nvSpPr>
            <p:spPr bwMode="auto">
              <a:xfrm flipV="1">
                <a:off x="4915" y="148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172"/>
              <p:cNvSpPr>
                <a:spLocks noChangeShapeType="1"/>
              </p:cNvSpPr>
              <p:nvPr/>
            </p:nvSpPr>
            <p:spPr bwMode="auto">
              <a:xfrm flipV="1">
                <a:off x="4919" y="1481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Line 173"/>
              <p:cNvSpPr>
                <a:spLocks noChangeShapeType="1"/>
              </p:cNvSpPr>
              <p:nvPr/>
            </p:nvSpPr>
            <p:spPr bwMode="auto">
              <a:xfrm flipV="1">
                <a:off x="4928" y="14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174"/>
              <p:cNvSpPr>
                <a:spLocks noChangeShapeType="1"/>
              </p:cNvSpPr>
              <p:nvPr/>
            </p:nvSpPr>
            <p:spPr bwMode="auto">
              <a:xfrm flipV="1">
                <a:off x="4932" y="1478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175"/>
              <p:cNvSpPr>
                <a:spLocks noChangeShapeType="1"/>
              </p:cNvSpPr>
              <p:nvPr/>
            </p:nvSpPr>
            <p:spPr bwMode="auto">
              <a:xfrm flipV="1">
                <a:off x="4936" y="1477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176"/>
              <p:cNvSpPr>
                <a:spLocks noChangeShapeType="1"/>
              </p:cNvSpPr>
              <p:nvPr/>
            </p:nvSpPr>
            <p:spPr bwMode="auto">
              <a:xfrm>
                <a:off x="4944" y="147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177"/>
              <p:cNvSpPr>
                <a:spLocks noChangeShapeType="1"/>
              </p:cNvSpPr>
              <p:nvPr/>
            </p:nvSpPr>
            <p:spPr bwMode="auto">
              <a:xfrm flipV="1">
                <a:off x="4948" y="1475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178"/>
              <p:cNvSpPr>
                <a:spLocks noChangeShapeType="1"/>
              </p:cNvSpPr>
              <p:nvPr/>
            </p:nvSpPr>
            <p:spPr bwMode="auto">
              <a:xfrm flipV="1">
                <a:off x="4957" y="1474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179"/>
              <p:cNvSpPr>
                <a:spLocks noChangeShapeType="1"/>
              </p:cNvSpPr>
              <p:nvPr/>
            </p:nvSpPr>
            <p:spPr bwMode="auto">
              <a:xfrm>
                <a:off x="4961" y="1474"/>
                <a:ext cx="9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80"/>
              <p:cNvSpPr>
                <a:spLocks/>
              </p:cNvSpPr>
              <p:nvPr/>
            </p:nvSpPr>
            <p:spPr bwMode="auto">
              <a:xfrm>
                <a:off x="4970" y="1472"/>
                <a:ext cx="4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0 h 2"/>
                  <a:gd name="T4" fmla="*/ 1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181"/>
              <p:cNvSpPr>
                <a:spLocks noChangeShapeType="1"/>
              </p:cNvSpPr>
              <p:nvPr/>
            </p:nvSpPr>
            <p:spPr bwMode="auto">
              <a:xfrm>
                <a:off x="4974" y="1472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82"/>
              <p:cNvSpPr>
                <a:spLocks/>
              </p:cNvSpPr>
              <p:nvPr/>
            </p:nvSpPr>
            <p:spPr bwMode="auto">
              <a:xfrm>
                <a:off x="4982" y="1471"/>
                <a:ext cx="4" cy="1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0 h 3"/>
                  <a:gd name="T4" fmla="*/ 1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183"/>
              <p:cNvSpPr>
                <a:spLocks noChangeShapeType="1"/>
              </p:cNvSpPr>
              <p:nvPr/>
            </p:nvSpPr>
            <p:spPr bwMode="auto">
              <a:xfrm>
                <a:off x="4986" y="1471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84"/>
              <p:cNvSpPr>
                <a:spLocks/>
              </p:cNvSpPr>
              <p:nvPr/>
            </p:nvSpPr>
            <p:spPr bwMode="auto">
              <a:xfrm>
                <a:off x="4990" y="1469"/>
                <a:ext cx="9" cy="2"/>
              </a:xfrm>
              <a:custGeom>
                <a:avLst/>
                <a:gdLst>
                  <a:gd name="T0" fmla="*/ 0 w 14"/>
                  <a:gd name="T1" fmla="*/ 1 h 3"/>
                  <a:gd name="T2" fmla="*/ 1 w 14"/>
                  <a:gd name="T3" fmla="*/ 0 h 3"/>
                  <a:gd name="T4" fmla="*/ 1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0" y="3"/>
                    </a:moveTo>
                    <a:lnTo>
                      <a:pt x="7" y="0"/>
                    </a:lnTo>
                    <a:lnTo>
                      <a:pt x="14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185"/>
              <p:cNvSpPr>
                <a:spLocks noChangeShapeType="1"/>
              </p:cNvSpPr>
              <p:nvPr/>
            </p:nvSpPr>
            <p:spPr bwMode="auto">
              <a:xfrm>
                <a:off x="4999" y="1469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186"/>
              <p:cNvSpPr>
                <a:spLocks noChangeShapeType="1"/>
              </p:cNvSpPr>
              <p:nvPr/>
            </p:nvSpPr>
            <p:spPr bwMode="auto">
              <a:xfrm>
                <a:off x="5003" y="1469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87"/>
              <p:cNvSpPr>
                <a:spLocks/>
              </p:cNvSpPr>
              <p:nvPr/>
            </p:nvSpPr>
            <p:spPr bwMode="auto">
              <a:xfrm>
                <a:off x="5011" y="1468"/>
                <a:ext cx="4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1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188"/>
              <p:cNvSpPr>
                <a:spLocks noChangeShapeType="1"/>
              </p:cNvSpPr>
              <p:nvPr/>
            </p:nvSpPr>
            <p:spPr bwMode="auto">
              <a:xfrm>
                <a:off x="5015" y="1468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189"/>
              <p:cNvSpPr>
                <a:spLocks noChangeShapeType="1"/>
              </p:cNvSpPr>
              <p:nvPr/>
            </p:nvSpPr>
            <p:spPr bwMode="auto">
              <a:xfrm>
                <a:off x="5023" y="1468"/>
                <a:ext cx="5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190"/>
              <p:cNvSpPr>
                <a:spLocks noChangeShapeType="1"/>
              </p:cNvSpPr>
              <p:nvPr/>
            </p:nvSpPr>
            <p:spPr bwMode="auto">
              <a:xfrm>
                <a:off x="5028" y="1468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91"/>
              <p:cNvSpPr>
                <a:spLocks/>
              </p:cNvSpPr>
              <p:nvPr/>
            </p:nvSpPr>
            <p:spPr bwMode="auto">
              <a:xfrm>
                <a:off x="5036" y="1467"/>
                <a:ext cx="4" cy="1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0 h 3"/>
                  <a:gd name="T4" fmla="*/ 1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192"/>
              <p:cNvSpPr>
                <a:spLocks noChangeShapeType="1"/>
              </p:cNvSpPr>
              <p:nvPr/>
            </p:nvSpPr>
            <p:spPr bwMode="auto">
              <a:xfrm>
                <a:off x="5040" y="146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193"/>
              <p:cNvSpPr>
                <a:spLocks noChangeShapeType="1"/>
              </p:cNvSpPr>
              <p:nvPr/>
            </p:nvSpPr>
            <p:spPr bwMode="auto">
              <a:xfrm>
                <a:off x="5044" y="1467"/>
                <a:ext cx="8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194"/>
              <p:cNvSpPr>
                <a:spLocks noChangeShapeType="1"/>
              </p:cNvSpPr>
              <p:nvPr/>
            </p:nvSpPr>
            <p:spPr bwMode="auto">
              <a:xfrm>
                <a:off x="5052" y="1467"/>
                <a:ext cx="5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195"/>
              <p:cNvSpPr>
                <a:spLocks noChangeShapeType="1"/>
              </p:cNvSpPr>
              <p:nvPr/>
            </p:nvSpPr>
            <p:spPr bwMode="auto">
              <a:xfrm>
                <a:off x="5057" y="1467"/>
                <a:ext cx="8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196"/>
              <p:cNvSpPr>
                <a:spLocks noChangeShapeType="1"/>
              </p:cNvSpPr>
              <p:nvPr/>
            </p:nvSpPr>
            <p:spPr bwMode="auto">
              <a:xfrm>
                <a:off x="5065" y="146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97"/>
              <p:cNvSpPr>
                <a:spLocks/>
              </p:cNvSpPr>
              <p:nvPr/>
            </p:nvSpPr>
            <p:spPr bwMode="auto">
              <a:xfrm>
                <a:off x="5069" y="1465"/>
                <a:ext cx="9" cy="2"/>
              </a:xfrm>
              <a:custGeom>
                <a:avLst/>
                <a:gdLst>
                  <a:gd name="T0" fmla="*/ 0 w 15"/>
                  <a:gd name="T1" fmla="*/ 1 h 3"/>
                  <a:gd name="T2" fmla="*/ 1 w 15"/>
                  <a:gd name="T3" fmla="*/ 0 h 3"/>
                  <a:gd name="T4" fmla="*/ 1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3"/>
                    </a:moveTo>
                    <a:lnTo>
                      <a:pt x="7" y="0"/>
                    </a:lnTo>
                    <a:lnTo>
                      <a:pt x="15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198"/>
              <p:cNvSpPr>
                <a:spLocks noChangeShapeType="1"/>
              </p:cNvSpPr>
              <p:nvPr/>
            </p:nvSpPr>
            <p:spPr bwMode="auto">
              <a:xfrm>
                <a:off x="5078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199"/>
              <p:cNvSpPr>
                <a:spLocks noChangeShapeType="1"/>
              </p:cNvSpPr>
              <p:nvPr/>
            </p:nvSpPr>
            <p:spPr bwMode="auto">
              <a:xfrm>
                <a:off x="5082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200"/>
              <p:cNvSpPr>
                <a:spLocks noChangeShapeType="1"/>
              </p:cNvSpPr>
              <p:nvPr/>
            </p:nvSpPr>
            <p:spPr bwMode="auto">
              <a:xfrm>
                <a:off x="5086" y="1465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201"/>
              <p:cNvSpPr>
                <a:spLocks noChangeShapeType="1"/>
              </p:cNvSpPr>
              <p:nvPr/>
            </p:nvSpPr>
            <p:spPr bwMode="auto">
              <a:xfrm>
                <a:off x="5095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202"/>
              <p:cNvSpPr>
                <a:spLocks noChangeShapeType="1"/>
              </p:cNvSpPr>
              <p:nvPr/>
            </p:nvSpPr>
            <p:spPr bwMode="auto">
              <a:xfrm>
                <a:off x="5099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203"/>
              <p:cNvSpPr>
                <a:spLocks noChangeShapeType="1"/>
              </p:cNvSpPr>
              <p:nvPr/>
            </p:nvSpPr>
            <p:spPr bwMode="auto">
              <a:xfrm>
                <a:off x="5107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204"/>
              <p:cNvSpPr>
                <a:spLocks noChangeShapeType="1"/>
              </p:cNvSpPr>
              <p:nvPr/>
            </p:nvSpPr>
            <p:spPr bwMode="auto">
              <a:xfrm>
                <a:off x="5111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205"/>
              <p:cNvSpPr>
                <a:spLocks noChangeShapeType="1"/>
              </p:cNvSpPr>
              <p:nvPr/>
            </p:nvSpPr>
            <p:spPr bwMode="auto">
              <a:xfrm>
                <a:off x="5119" y="1465"/>
                <a:ext cx="5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206"/>
              <p:cNvSpPr>
                <a:spLocks noChangeShapeType="1"/>
              </p:cNvSpPr>
              <p:nvPr/>
            </p:nvSpPr>
            <p:spPr bwMode="auto">
              <a:xfrm>
                <a:off x="5124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207"/>
              <p:cNvSpPr>
                <a:spLocks noChangeShapeType="1"/>
              </p:cNvSpPr>
              <p:nvPr/>
            </p:nvSpPr>
            <p:spPr bwMode="auto">
              <a:xfrm>
                <a:off x="5132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6" name="Group 208"/>
            <p:cNvGrpSpPr>
              <a:grpSpLocks/>
            </p:cNvGrpSpPr>
            <p:nvPr/>
          </p:nvGrpSpPr>
          <p:grpSpPr bwMode="auto">
            <a:xfrm flipH="1">
              <a:off x="3805" y="1392"/>
              <a:ext cx="667" cy="185"/>
              <a:chOff x="4469" y="1399"/>
              <a:chExt cx="667" cy="185"/>
            </a:xfrm>
          </p:grpSpPr>
          <p:sp>
            <p:nvSpPr>
              <p:cNvPr id="347" name="Line 209"/>
              <p:cNvSpPr>
                <a:spLocks noChangeShapeType="1"/>
              </p:cNvSpPr>
              <p:nvPr/>
            </p:nvSpPr>
            <p:spPr bwMode="auto">
              <a:xfrm>
                <a:off x="4469" y="1399"/>
                <a:ext cx="9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210"/>
              <p:cNvSpPr>
                <a:spLocks noChangeShapeType="1"/>
              </p:cNvSpPr>
              <p:nvPr/>
            </p:nvSpPr>
            <p:spPr bwMode="auto">
              <a:xfrm>
                <a:off x="4478" y="1404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211"/>
              <p:cNvSpPr>
                <a:spLocks noChangeShapeType="1"/>
              </p:cNvSpPr>
              <p:nvPr/>
            </p:nvSpPr>
            <p:spPr bwMode="auto">
              <a:xfrm>
                <a:off x="4482" y="141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212"/>
              <p:cNvSpPr>
                <a:spLocks noChangeShapeType="1"/>
              </p:cNvSpPr>
              <p:nvPr/>
            </p:nvSpPr>
            <p:spPr bwMode="auto">
              <a:xfrm>
                <a:off x="4486" y="1416"/>
                <a:ext cx="9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213"/>
              <p:cNvSpPr>
                <a:spLocks noChangeShapeType="1"/>
              </p:cNvSpPr>
              <p:nvPr/>
            </p:nvSpPr>
            <p:spPr bwMode="auto">
              <a:xfrm>
                <a:off x="4495" y="1421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214"/>
              <p:cNvSpPr>
                <a:spLocks noChangeShapeType="1"/>
              </p:cNvSpPr>
              <p:nvPr/>
            </p:nvSpPr>
            <p:spPr bwMode="auto">
              <a:xfrm>
                <a:off x="4499" y="1427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215"/>
              <p:cNvSpPr>
                <a:spLocks noChangeShapeType="1"/>
              </p:cNvSpPr>
              <p:nvPr/>
            </p:nvSpPr>
            <p:spPr bwMode="auto">
              <a:xfrm>
                <a:off x="4507" y="1433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216"/>
              <p:cNvSpPr>
                <a:spLocks noChangeShapeType="1"/>
              </p:cNvSpPr>
              <p:nvPr/>
            </p:nvSpPr>
            <p:spPr bwMode="auto">
              <a:xfrm>
                <a:off x="4511" y="1439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217"/>
              <p:cNvSpPr>
                <a:spLocks noChangeShapeType="1"/>
              </p:cNvSpPr>
              <p:nvPr/>
            </p:nvSpPr>
            <p:spPr bwMode="auto">
              <a:xfrm>
                <a:off x="4519" y="1445"/>
                <a:ext cx="5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18"/>
              <p:cNvSpPr>
                <a:spLocks noChangeShapeType="1"/>
              </p:cNvSpPr>
              <p:nvPr/>
            </p:nvSpPr>
            <p:spPr bwMode="auto">
              <a:xfrm>
                <a:off x="4524" y="1451"/>
                <a:ext cx="8" cy="7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219"/>
              <p:cNvSpPr>
                <a:spLocks noChangeShapeType="1"/>
              </p:cNvSpPr>
              <p:nvPr/>
            </p:nvSpPr>
            <p:spPr bwMode="auto">
              <a:xfrm>
                <a:off x="4532" y="1458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220"/>
              <p:cNvSpPr>
                <a:spLocks noChangeShapeType="1"/>
              </p:cNvSpPr>
              <p:nvPr/>
            </p:nvSpPr>
            <p:spPr bwMode="auto">
              <a:xfrm>
                <a:off x="4536" y="1464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221"/>
              <p:cNvSpPr>
                <a:spLocks noChangeShapeType="1"/>
              </p:cNvSpPr>
              <p:nvPr/>
            </p:nvSpPr>
            <p:spPr bwMode="auto">
              <a:xfrm>
                <a:off x="4540" y="1469"/>
                <a:ext cx="8" cy="8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222"/>
              <p:cNvSpPr>
                <a:spLocks noChangeShapeType="1"/>
              </p:cNvSpPr>
              <p:nvPr/>
            </p:nvSpPr>
            <p:spPr bwMode="auto">
              <a:xfrm>
                <a:off x="4548" y="1477"/>
                <a:ext cx="5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223"/>
              <p:cNvSpPr>
                <a:spLocks noChangeShapeType="1"/>
              </p:cNvSpPr>
              <p:nvPr/>
            </p:nvSpPr>
            <p:spPr bwMode="auto">
              <a:xfrm>
                <a:off x="4553" y="1482"/>
                <a:ext cx="8" cy="7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224"/>
              <p:cNvSpPr>
                <a:spLocks noChangeShapeType="1"/>
              </p:cNvSpPr>
              <p:nvPr/>
            </p:nvSpPr>
            <p:spPr bwMode="auto">
              <a:xfrm>
                <a:off x="4561" y="1489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225"/>
              <p:cNvSpPr>
                <a:spLocks noChangeShapeType="1"/>
              </p:cNvSpPr>
              <p:nvPr/>
            </p:nvSpPr>
            <p:spPr bwMode="auto">
              <a:xfrm>
                <a:off x="4565" y="1495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226"/>
              <p:cNvSpPr>
                <a:spLocks noChangeShapeType="1"/>
              </p:cNvSpPr>
              <p:nvPr/>
            </p:nvSpPr>
            <p:spPr bwMode="auto">
              <a:xfrm>
                <a:off x="4573" y="150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227"/>
              <p:cNvSpPr>
                <a:spLocks noChangeShapeType="1"/>
              </p:cNvSpPr>
              <p:nvPr/>
            </p:nvSpPr>
            <p:spPr bwMode="auto">
              <a:xfrm>
                <a:off x="4577" y="1506"/>
                <a:ext cx="9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228"/>
              <p:cNvSpPr>
                <a:spLocks noChangeShapeType="1"/>
              </p:cNvSpPr>
              <p:nvPr/>
            </p:nvSpPr>
            <p:spPr bwMode="auto">
              <a:xfrm>
                <a:off x="4586" y="1512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229"/>
              <p:cNvSpPr>
                <a:spLocks noChangeShapeType="1"/>
              </p:cNvSpPr>
              <p:nvPr/>
            </p:nvSpPr>
            <p:spPr bwMode="auto">
              <a:xfrm>
                <a:off x="4590" y="1517"/>
                <a:ext cx="5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230"/>
              <p:cNvSpPr>
                <a:spLocks noChangeShapeType="1"/>
              </p:cNvSpPr>
              <p:nvPr/>
            </p:nvSpPr>
            <p:spPr bwMode="auto">
              <a:xfrm>
                <a:off x="4595" y="1523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231"/>
              <p:cNvSpPr>
                <a:spLocks noChangeShapeType="1"/>
              </p:cNvSpPr>
              <p:nvPr/>
            </p:nvSpPr>
            <p:spPr bwMode="auto">
              <a:xfrm>
                <a:off x="4603" y="1528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232"/>
              <p:cNvSpPr>
                <a:spLocks noChangeShapeType="1"/>
              </p:cNvSpPr>
              <p:nvPr/>
            </p:nvSpPr>
            <p:spPr bwMode="auto">
              <a:xfrm>
                <a:off x="4607" y="1534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233"/>
              <p:cNvSpPr>
                <a:spLocks noChangeShapeType="1"/>
              </p:cNvSpPr>
              <p:nvPr/>
            </p:nvSpPr>
            <p:spPr bwMode="auto">
              <a:xfrm>
                <a:off x="4615" y="1539"/>
                <a:ext cx="5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234"/>
              <p:cNvSpPr>
                <a:spLocks/>
              </p:cNvSpPr>
              <p:nvPr/>
            </p:nvSpPr>
            <p:spPr bwMode="auto">
              <a:xfrm>
                <a:off x="4620" y="1543"/>
                <a:ext cx="8" cy="6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1 h 11"/>
                  <a:gd name="T4" fmla="*/ 1 w 14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1"/>
                  <a:gd name="T11" fmla="*/ 14 w 14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1">
                    <a:moveTo>
                      <a:pt x="0" y="0"/>
                    </a:moveTo>
                    <a:lnTo>
                      <a:pt x="7" y="5"/>
                    </a:lnTo>
                    <a:lnTo>
                      <a:pt x="14" y="11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235"/>
              <p:cNvSpPr>
                <a:spLocks noChangeShapeType="1"/>
              </p:cNvSpPr>
              <p:nvPr/>
            </p:nvSpPr>
            <p:spPr bwMode="auto">
              <a:xfrm>
                <a:off x="4628" y="1549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236"/>
              <p:cNvSpPr>
                <a:spLocks noChangeShapeType="1"/>
              </p:cNvSpPr>
              <p:nvPr/>
            </p:nvSpPr>
            <p:spPr bwMode="auto">
              <a:xfrm>
                <a:off x="4632" y="1553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237"/>
              <p:cNvSpPr>
                <a:spLocks noChangeShapeType="1"/>
              </p:cNvSpPr>
              <p:nvPr/>
            </p:nvSpPr>
            <p:spPr bwMode="auto">
              <a:xfrm>
                <a:off x="4636" y="1557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238"/>
              <p:cNvSpPr>
                <a:spLocks/>
              </p:cNvSpPr>
              <p:nvPr/>
            </p:nvSpPr>
            <p:spPr bwMode="auto">
              <a:xfrm>
                <a:off x="4644" y="1560"/>
                <a:ext cx="5" cy="4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1 h 8"/>
                  <a:gd name="T4" fmla="*/ 1 w 7"/>
                  <a:gd name="T5" fmla="*/ 1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0"/>
                    </a:moveTo>
                    <a:lnTo>
                      <a:pt x="0" y="3"/>
                    </a:lnTo>
                    <a:lnTo>
                      <a:pt x="7" y="8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239"/>
              <p:cNvSpPr>
                <a:spLocks noChangeShapeType="1"/>
              </p:cNvSpPr>
              <p:nvPr/>
            </p:nvSpPr>
            <p:spPr bwMode="auto">
              <a:xfrm>
                <a:off x="4649" y="1564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240"/>
              <p:cNvSpPr>
                <a:spLocks noChangeShapeType="1"/>
              </p:cNvSpPr>
              <p:nvPr/>
            </p:nvSpPr>
            <p:spPr bwMode="auto">
              <a:xfrm>
                <a:off x="4657" y="1567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241"/>
              <p:cNvSpPr>
                <a:spLocks noChangeShapeType="1"/>
              </p:cNvSpPr>
              <p:nvPr/>
            </p:nvSpPr>
            <p:spPr bwMode="auto">
              <a:xfrm>
                <a:off x="4661" y="1570"/>
                <a:ext cx="8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242"/>
              <p:cNvSpPr>
                <a:spLocks noChangeShapeType="1"/>
              </p:cNvSpPr>
              <p:nvPr/>
            </p:nvSpPr>
            <p:spPr bwMode="auto">
              <a:xfrm>
                <a:off x="4669" y="157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243"/>
              <p:cNvSpPr>
                <a:spLocks noChangeShapeType="1"/>
              </p:cNvSpPr>
              <p:nvPr/>
            </p:nvSpPr>
            <p:spPr bwMode="auto">
              <a:xfrm>
                <a:off x="4673" y="1575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244"/>
              <p:cNvSpPr>
                <a:spLocks noChangeShapeType="1"/>
              </p:cNvSpPr>
              <p:nvPr/>
            </p:nvSpPr>
            <p:spPr bwMode="auto">
              <a:xfrm>
                <a:off x="4682" y="1577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245"/>
              <p:cNvSpPr>
                <a:spLocks noChangeShapeType="1"/>
              </p:cNvSpPr>
              <p:nvPr/>
            </p:nvSpPr>
            <p:spPr bwMode="auto">
              <a:xfrm>
                <a:off x="4686" y="15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246"/>
              <p:cNvSpPr>
                <a:spLocks noChangeShapeType="1"/>
              </p:cNvSpPr>
              <p:nvPr/>
            </p:nvSpPr>
            <p:spPr bwMode="auto">
              <a:xfrm>
                <a:off x="4690" y="1581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247"/>
              <p:cNvSpPr>
                <a:spLocks noChangeShapeType="1"/>
              </p:cNvSpPr>
              <p:nvPr/>
            </p:nvSpPr>
            <p:spPr bwMode="auto">
              <a:xfrm>
                <a:off x="4698" y="1582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48"/>
              <p:cNvSpPr>
                <a:spLocks/>
              </p:cNvSpPr>
              <p:nvPr/>
            </p:nvSpPr>
            <p:spPr bwMode="auto">
              <a:xfrm>
                <a:off x="4702" y="1582"/>
                <a:ext cx="9" cy="1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0 h 2"/>
                  <a:gd name="T4" fmla="*/ 1 w 14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"/>
                  <a:gd name="T11" fmla="*/ 14 w 1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">
                    <a:moveTo>
                      <a:pt x="0" y="0"/>
                    </a:moveTo>
                    <a:lnTo>
                      <a:pt x="7" y="0"/>
                    </a:lnTo>
                    <a:lnTo>
                      <a:pt x="14" y="2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249"/>
              <p:cNvSpPr>
                <a:spLocks noChangeShapeType="1"/>
              </p:cNvSpPr>
              <p:nvPr/>
            </p:nvSpPr>
            <p:spPr bwMode="auto">
              <a:xfrm>
                <a:off x="4711" y="1583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250"/>
              <p:cNvSpPr>
                <a:spLocks noChangeShapeType="1"/>
              </p:cNvSpPr>
              <p:nvPr/>
            </p:nvSpPr>
            <p:spPr bwMode="auto">
              <a:xfrm>
                <a:off x="4715" y="1583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251"/>
              <p:cNvSpPr>
                <a:spLocks noChangeShapeType="1"/>
              </p:cNvSpPr>
              <p:nvPr/>
            </p:nvSpPr>
            <p:spPr bwMode="auto">
              <a:xfrm>
                <a:off x="4724" y="1583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252"/>
              <p:cNvSpPr>
                <a:spLocks noChangeShapeType="1"/>
              </p:cNvSpPr>
              <p:nvPr/>
            </p:nvSpPr>
            <p:spPr bwMode="auto">
              <a:xfrm flipV="1">
                <a:off x="4728" y="1582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253"/>
              <p:cNvSpPr>
                <a:spLocks noChangeShapeType="1"/>
              </p:cNvSpPr>
              <p:nvPr/>
            </p:nvSpPr>
            <p:spPr bwMode="auto">
              <a:xfrm flipV="1">
                <a:off x="4736" y="1581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254"/>
              <p:cNvSpPr>
                <a:spLocks noChangeShapeType="1"/>
              </p:cNvSpPr>
              <p:nvPr/>
            </p:nvSpPr>
            <p:spPr bwMode="auto">
              <a:xfrm flipV="1">
                <a:off x="4740" y="15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255"/>
              <p:cNvSpPr>
                <a:spLocks noChangeShapeType="1"/>
              </p:cNvSpPr>
              <p:nvPr/>
            </p:nvSpPr>
            <p:spPr bwMode="auto">
              <a:xfrm flipV="1">
                <a:off x="4744" y="1578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256"/>
              <p:cNvSpPr>
                <a:spLocks noChangeShapeType="1"/>
              </p:cNvSpPr>
              <p:nvPr/>
            </p:nvSpPr>
            <p:spPr bwMode="auto">
              <a:xfrm flipV="1">
                <a:off x="4753" y="1577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257"/>
              <p:cNvSpPr>
                <a:spLocks noChangeShapeType="1"/>
              </p:cNvSpPr>
              <p:nvPr/>
            </p:nvSpPr>
            <p:spPr bwMode="auto">
              <a:xfrm flipV="1">
                <a:off x="4757" y="1574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258"/>
              <p:cNvSpPr>
                <a:spLocks noChangeShapeType="1"/>
              </p:cNvSpPr>
              <p:nvPr/>
            </p:nvSpPr>
            <p:spPr bwMode="auto">
              <a:xfrm flipV="1">
                <a:off x="4765" y="1571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259"/>
              <p:cNvSpPr>
                <a:spLocks noChangeShapeType="1"/>
              </p:cNvSpPr>
              <p:nvPr/>
            </p:nvSpPr>
            <p:spPr bwMode="auto">
              <a:xfrm flipV="1">
                <a:off x="4769" y="1568"/>
                <a:ext cx="9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260"/>
              <p:cNvSpPr>
                <a:spLocks noChangeShapeType="1"/>
              </p:cNvSpPr>
              <p:nvPr/>
            </p:nvSpPr>
            <p:spPr bwMode="auto">
              <a:xfrm flipV="1">
                <a:off x="4778" y="1565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261"/>
              <p:cNvSpPr>
                <a:spLocks noChangeShapeType="1"/>
              </p:cNvSpPr>
              <p:nvPr/>
            </p:nvSpPr>
            <p:spPr bwMode="auto">
              <a:xfrm flipV="1">
                <a:off x="4782" y="156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262"/>
              <p:cNvSpPr>
                <a:spLocks noChangeShapeType="1"/>
              </p:cNvSpPr>
              <p:nvPr/>
            </p:nvSpPr>
            <p:spPr bwMode="auto">
              <a:xfrm flipV="1">
                <a:off x="4786" y="1558"/>
                <a:ext cx="8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263"/>
              <p:cNvSpPr>
                <a:spLocks noChangeShapeType="1"/>
              </p:cNvSpPr>
              <p:nvPr/>
            </p:nvSpPr>
            <p:spPr bwMode="auto">
              <a:xfrm flipV="1">
                <a:off x="4794" y="1554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264"/>
              <p:cNvSpPr>
                <a:spLocks noChangeShapeType="1"/>
              </p:cNvSpPr>
              <p:nvPr/>
            </p:nvSpPr>
            <p:spPr bwMode="auto">
              <a:xfrm flipV="1">
                <a:off x="4798" y="1550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265"/>
              <p:cNvSpPr>
                <a:spLocks noChangeShapeType="1"/>
              </p:cNvSpPr>
              <p:nvPr/>
            </p:nvSpPr>
            <p:spPr bwMode="auto">
              <a:xfrm flipV="1">
                <a:off x="4807" y="1545"/>
                <a:ext cx="4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266"/>
              <p:cNvSpPr>
                <a:spLocks noChangeShapeType="1"/>
              </p:cNvSpPr>
              <p:nvPr/>
            </p:nvSpPr>
            <p:spPr bwMode="auto">
              <a:xfrm flipV="1">
                <a:off x="4811" y="1541"/>
                <a:ext cx="8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67"/>
              <p:cNvSpPr>
                <a:spLocks/>
              </p:cNvSpPr>
              <p:nvPr/>
            </p:nvSpPr>
            <p:spPr bwMode="auto">
              <a:xfrm>
                <a:off x="4819" y="1536"/>
                <a:ext cx="4" cy="5"/>
              </a:xfrm>
              <a:custGeom>
                <a:avLst/>
                <a:gdLst>
                  <a:gd name="T0" fmla="*/ 0 w 7"/>
                  <a:gd name="T1" fmla="*/ 1 h 10"/>
                  <a:gd name="T2" fmla="*/ 0 w 7"/>
                  <a:gd name="T3" fmla="*/ 1 h 10"/>
                  <a:gd name="T4" fmla="*/ 1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0" y="10"/>
                    </a:moveTo>
                    <a:lnTo>
                      <a:pt x="0" y="5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268"/>
              <p:cNvSpPr>
                <a:spLocks noChangeShapeType="1"/>
              </p:cNvSpPr>
              <p:nvPr/>
            </p:nvSpPr>
            <p:spPr bwMode="auto">
              <a:xfrm flipV="1">
                <a:off x="4823" y="1532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269"/>
              <p:cNvSpPr>
                <a:spLocks noChangeShapeType="1"/>
              </p:cNvSpPr>
              <p:nvPr/>
            </p:nvSpPr>
            <p:spPr bwMode="auto">
              <a:xfrm flipV="1">
                <a:off x="4832" y="1526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270"/>
              <p:cNvSpPr>
                <a:spLocks noChangeShapeType="1"/>
              </p:cNvSpPr>
              <p:nvPr/>
            </p:nvSpPr>
            <p:spPr bwMode="auto">
              <a:xfrm flipV="1">
                <a:off x="4836" y="1520"/>
                <a:ext cx="4" cy="6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271"/>
              <p:cNvSpPr>
                <a:spLocks noChangeShapeType="1"/>
              </p:cNvSpPr>
              <p:nvPr/>
            </p:nvSpPr>
            <p:spPr bwMode="auto">
              <a:xfrm flipV="1">
                <a:off x="4840" y="1516"/>
                <a:ext cx="9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272"/>
              <p:cNvSpPr>
                <a:spLocks noChangeShapeType="1"/>
              </p:cNvSpPr>
              <p:nvPr/>
            </p:nvSpPr>
            <p:spPr bwMode="auto">
              <a:xfrm flipV="1">
                <a:off x="4849" y="1512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273"/>
              <p:cNvSpPr>
                <a:spLocks noChangeShapeType="1"/>
              </p:cNvSpPr>
              <p:nvPr/>
            </p:nvSpPr>
            <p:spPr bwMode="auto">
              <a:xfrm flipV="1">
                <a:off x="4853" y="1507"/>
                <a:ext cx="8" cy="5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274"/>
              <p:cNvSpPr>
                <a:spLocks noChangeShapeType="1"/>
              </p:cNvSpPr>
              <p:nvPr/>
            </p:nvSpPr>
            <p:spPr bwMode="auto">
              <a:xfrm flipV="1">
                <a:off x="4861" y="1505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75"/>
              <p:cNvSpPr>
                <a:spLocks/>
              </p:cNvSpPr>
              <p:nvPr/>
            </p:nvSpPr>
            <p:spPr bwMode="auto">
              <a:xfrm>
                <a:off x="4865" y="1500"/>
                <a:ext cx="9" cy="5"/>
              </a:xfrm>
              <a:custGeom>
                <a:avLst/>
                <a:gdLst>
                  <a:gd name="T0" fmla="*/ 0 w 14"/>
                  <a:gd name="T1" fmla="*/ 1 h 8"/>
                  <a:gd name="T2" fmla="*/ 1 w 14"/>
                  <a:gd name="T3" fmla="*/ 1 h 8"/>
                  <a:gd name="T4" fmla="*/ 1 w 14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8"/>
                  <a:gd name="T11" fmla="*/ 14 w 1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8">
                    <a:moveTo>
                      <a:pt x="0" y="8"/>
                    </a:moveTo>
                    <a:lnTo>
                      <a:pt x="7" y="3"/>
                    </a:lnTo>
                    <a:lnTo>
                      <a:pt x="14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276"/>
              <p:cNvSpPr>
                <a:spLocks noChangeShapeType="1"/>
              </p:cNvSpPr>
              <p:nvPr/>
            </p:nvSpPr>
            <p:spPr bwMode="auto">
              <a:xfrm flipV="1">
                <a:off x="4874" y="1498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277"/>
              <p:cNvSpPr>
                <a:spLocks noChangeShapeType="1"/>
              </p:cNvSpPr>
              <p:nvPr/>
            </p:nvSpPr>
            <p:spPr bwMode="auto">
              <a:xfrm flipV="1">
                <a:off x="4878" y="1495"/>
                <a:ext cx="8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278"/>
              <p:cNvSpPr>
                <a:spLocks noChangeShapeType="1"/>
              </p:cNvSpPr>
              <p:nvPr/>
            </p:nvSpPr>
            <p:spPr bwMode="auto">
              <a:xfrm flipV="1">
                <a:off x="4886" y="149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279"/>
              <p:cNvSpPr>
                <a:spLocks noChangeShapeType="1"/>
              </p:cNvSpPr>
              <p:nvPr/>
            </p:nvSpPr>
            <p:spPr bwMode="auto">
              <a:xfrm flipV="1">
                <a:off x="4890" y="1490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280"/>
              <p:cNvSpPr>
                <a:spLocks noChangeShapeType="1"/>
              </p:cNvSpPr>
              <p:nvPr/>
            </p:nvSpPr>
            <p:spPr bwMode="auto">
              <a:xfrm flipV="1">
                <a:off x="4894" y="1488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281"/>
              <p:cNvSpPr>
                <a:spLocks noChangeShapeType="1"/>
              </p:cNvSpPr>
              <p:nvPr/>
            </p:nvSpPr>
            <p:spPr bwMode="auto">
              <a:xfrm flipV="1">
                <a:off x="4903" y="1486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282"/>
              <p:cNvSpPr>
                <a:spLocks noChangeShapeType="1"/>
              </p:cNvSpPr>
              <p:nvPr/>
            </p:nvSpPr>
            <p:spPr bwMode="auto">
              <a:xfrm flipV="1">
                <a:off x="4907" y="148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283"/>
              <p:cNvSpPr>
                <a:spLocks noChangeShapeType="1"/>
              </p:cNvSpPr>
              <p:nvPr/>
            </p:nvSpPr>
            <p:spPr bwMode="auto">
              <a:xfrm flipV="1">
                <a:off x="4915" y="1482"/>
                <a:ext cx="4" cy="3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284"/>
              <p:cNvSpPr>
                <a:spLocks noChangeShapeType="1"/>
              </p:cNvSpPr>
              <p:nvPr/>
            </p:nvSpPr>
            <p:spPr bwMode="auto">
              <a:xfrm flipV="1">
                <a:off x="4919" y="1481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285"/>
              <p:cNvSpPr>
                <a:spLocks noChangeShapeType="1"/>
              </p:cNvSpPr>
              <p:nvPr/>
            </p:nvSpPr>
            <p:spPr bwMode="auto">
              <a:xfrm flipV="1">
                <a:off x="4928" y="1479"/>
                <a:ext cx="4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286"/>
              <p:cNvSpPr>
                <a:spLocks noChangeShapeType="1"/>
              </p:cNvSpPr>
              <p:nvPr/>
            </p:nvSpPr>
            <p:spPr bwMode="auto">
              <a:xfrm flipV="1">
                <a:off x="4932" y="1478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287"/>
              <p:cNvSpPr>
                <a:spLocks noChangeShapeType="1"/>
              </p:cNvSpPr>
              <p:nvPr/>
            </p:nvSpPr>
            <p:spPr bwMode="auto">
              <a:xfrm flipV="1">
                <a:off x="4936" y="1477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288"/>
              <p:cNvSpPr>
                <a:spLocks noChangeShapeType="1"/>
              </p:cNvSpPr>
              <p:nvPr/>
            </p:nvSpPr>
            <p:spPr bwMode="auto">
              <a:xfrm>
                <a:off x="4944" y="147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289"/>
              <p:cNvSpPr>
                <a:spLocks noChangeShapeType="1"/>
              </p:cNvSpPr>
              <p:nvPr/>
            </p:nvSpPr>
            <p:spPr bwMode="auto">
              <a:xfrm flipV="1">
                <a:off x="4948" y="1475"/>
                <a:ext cx="9" cy="2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290"/>
              <p:cNvSpPr>
                <a:spLocks noChangeShapeType="1"/>
              </p:cNvSpPr>
              <p:nvPr/>
            </p:nvSpPr>
            <p:spPr bwMode="auto">
              <a:xfrm flipV="1">
                <a:off x="4957" y="1474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291"/>
              <p:cNvSpPr>
                <a:spLocks noChangeShapeType="1"/>
              </p:cNvSpPr>
              <p:nvPr/>
            </p:nvSpPr>
            <p:spPr bwMode="auto">
              <a:xfrm>
                <a:off x="4961" y="1474"/>
                <a:ext cx="9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292"/>
              <p:cNvSpPr>
                <a:spLocks/>
              </p:cNvSpPr>
              <p:nvPr/>
            </p:nvSpPr>
            <p:spPr bwMode="auto">
              <a:xfrm>
                <a:off x="4970" y="1472"/>
                <a:ext cx="4" cy="2"/>
              </a:xfrm>
              <a:custGeom>
                <a:avLst/>
                <a:gdLst>
                  <a:gd name="T0" fmla="*/ 0 w 7"/>
                  <a:gd name="T1" fmla="*/ 2 h 2"/>
                  <a:gd name="T2" fmla="*/ 0 w 7"/>
                  <a:gd name="T3" fmla="*/ 0 h 2"/>
                  <a:gd name="T4" fmla="*/ 1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293"/>
              <p:cNvSpPr>
                <a:spLocks noChangeShapeType="1"/>
              </p:cNvSpPr>
              <p:nvPr/>
            </p:nvSpPr>
            <p:spPr bwMode="auto">
              <a:xfrm>
                <a:off x="4974" y="1472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294"/>
              <p:cNvSpPr>
                <a:spLocks/>
              </p:cNvSpPr>
              <p:nvPr/>
            </p:nvSpPr>
            <p:spPr bwMode="auto">
              <a:xfrm>
                <a:off x="4982" y="1471"/>
                <a:ext cx="4" cy="1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0 h 3"/>
                  <a:gd name="T4" fmla="*/ 1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295"/>
              <p:cNvSpPr>
                <a:spLocks noChangeShapeType="1"/>
              </p:cNvSpPr>
              <p:nvPr/>
            </p:nvSpPr>
            <p:spPr bwMode="auto">
              <a:xfrm>
                <a:off x="4986" y="1471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296"/>
              <p:cNvSpPr>
                <a:spLocks/>
              </p:cNvSpPr>
              <p:nvPr/>
            </p:nvSpPr>
            <p:spPr bwMode="auto">
              <a:xfrm>
                <a:off x="4990" y="1469"/>
                <a:ext cx="9" cy="2"/>
              </a:xfrm>
              <a:custGeom>
                <a:avLst/>
                <a:gdLst>
                  <a:gd name="T0" fmla="*/ 0 w 14"/>
                  <a:gd name="T1" fmla="*/ 1 h 3"/>
                  <a:gd name="T2" fmla="*/ 1 w 14"/>
                  <a:gd name="T3" fmla="*/ 0 h 3"/>
                  <a:gd name="T4" fmla="*/ 1 w 1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"/>
                  <a:gd name="T11" fmla="*/ 14 w 1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">
                    <a:moveTo>
                      <a:pt x="0" y="3"/>
                    </a:moveTo>
                    <a:lnTo>
                      <a:pt x="7" y="0"/>
                    </a:lnTo>
                    <a:lnTo>
                      <a:pt x="14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297"/>
              <p:cNvSpPr>
                <a:spLocks noChangeShapeType="1"/>
              </p:cNvSpPr>
              <p:nvPr/>
            </p:nvSpPr>
            <p:spPr bwMode="auto">
              <a:xfrm>
                <a:off x="4999" y="1469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298"/>
              <p:cNvSpPr>
                <a:spLocks noChangeShapeType="1"/>
              </p:cNvSpPr>
              <p:nvPr/>
            </p:nvSpPr>
            <p:spPr bwMode="auto">
              <a:xfrm>
                <a:off x="5003" y="1469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99"/>
              <p:cNvSpPr>
                <a:spLocks/>
              </p:cNvSpPr>
              <p:nvPr/>
            </p:nvSpPr>
            <p:spPr bwMode="auto">
              <a:xfrm>
                <a:off x="5011" y="1468"/>
                <a:ext cx="4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1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300"/>
              <p:cNvSpPr>
                <a:spLocks noChangeShapeType="1"/>
              </p:cNvSpPr>
              <p:nvPr/>
            </p:nvSpPr>
            <p:spPr bwMode="auto">
              <a:xfrm>
                <a:off x="5015" y="1468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301"/>
              <p:cNvSpPr>
                <a:spLocks noChangeShapeType="1"/>
              </p:cNvSpPr>
              <p:nvPr/>
            </p:nvSpPr>
            <p:spPr bwMode="auto">
              <a:xfrm>
                <a:off x="5023" y="1468"/>
                <a:ext cx="5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302"/>
              <p:cNvSpPr>
                <a:spLocks noChangeShapeType="1"/>
              </p:cNvSpPr>
              <p:nvPr/>
            </p:nvSpPr>
            <p:spPr bwMode="auto">
              <a:xfrm>
                <a:off x="5028" y="1468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303"/>
              <p:cNvSpPr>
                <a:spLocks/>
              </p:cNvSpPr>
              <p:nvPr/>
            </p:nvSpPr>
            <p:spPr bwMode="auto">
              <a:xfrm>
                <a:off x="5036" y="1467"/>
                <a:ext cx="4" cy="1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0 h 3"/>
                  <a:gd name="T4" fmla="*/ 1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304"/>
              <p:cNvSpPr>
                <a:spLocks noChangeShapeType="1"/>
              </p:cNvSpPr>
              <p:nvPr/>
            </p:nvSpPr>
            <p:spPr bwMode="auto">
              <a:xfrm>
                <a:off x="5040" y="146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305"/>
              <p:cNvSpPr>
                <a:spLocks noChangeShapeType="1"/>
              </p:cNvSpPr>
              <p:nvPr/>
            </p:nvSpPr>
            <p:spPr bwMode="auto">
              <a:xfrm>
                <a:off x="5044" y="1467"/>
                <a:ext cx="8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306"/>
              <p:cNvSpPr>
                <a:spLocks noChangeShapeType="1"/>
              </p:cNvSpPr>
              <p:nvPr/>
            </p:nvSpPr>
            <p:spPr bwMode="auto">
              <a:xfrm>
                <a:off x="5052" y="1467"/>
                <a:ext cx="5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307"/>
              <p:cNvSpPr>
                <a:spLocks noChangeShapeType="1"/>
              </p:cNvSpPr>
              <p:nvPr/>
            </p:nvSpPr>
            <p:spPr bwMode="auto">
              <a:xfrm>
                <a:off x="5057" y="1467"/>
                <a:ext cx="8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308"/>
              <p:cNvSpPr>
                <a:spLocks noChangeShapeType="1"/>
              </p:cNvSpPr>
              <p:nvPr/>
            </p:nvSpPr>
            <p:spPr bwMode="auto">
              <a:xfrm>
                <a:off x="5065" y="1467"/>
                <a:ext cx="4" cy="0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309"/>
              <p:cNvSpPr>
                <a:spLocks/>
              </p:cNvSpPr>
              <p:nvPr/>
            </p:nvSpPr>
            <p:spPr bwMode="auto">
              <a:xfrm>
                <a:off x="5069" y="1465"/>
                <a:ext cx="9" cy="2"/>
              </a:xfrm>
              <a:custGeom>
                <a:avLst/>
                <a:gdLst>
                  <a:gd name="T0" fmla="*/ 0 w 15"/>
                  <a:gd name="T1" fmla="*/ 1 h 3"/>
                  <a:gd name="T2" fmla="*/ 1 w 15"/>
                  <a:gd name="T3" fmla="*/ 0 h 3"/>
                  <a:gd name="T4" fmla="*/ 1 w 1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0" y="3"/>
                    </a:moveTo>
                    <a:lnTo>
                      <a:pt x="7" y="0"/>
                    </a:lnTo>
                    <a:lnTo>
                      <a:pt x="15" y="0"/>
                    </a:lnTo>
                  </a:path>
                </a:pathLst>
              </a:cu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310"/>
              <p:cNvSpPr>
                <a:spLocks noChangeShapeType="1"/>
              </p:cNvSpPr>
              <p:nvPr/>
            </p:nvSpPr>
            <p:spPr bwMode="auto">
              <a:xfrm>
                <a:off x="5078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311"/>
              <p:cNvSpPr>
                <a:spLocks noChangeShapeType="1"/>
              </p:cNvSpPr>
              <p:nvPr/>
            </p:nvSpPr>
            <p:spPr bwMode="auto">
              <a:xfrm>
                <a:off x="5082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312"/>
              <p:cNvSpPr>
                <a:spLocks noChangeShapeType="1"/>
              </p:cNvSpPr>
              <p:nvPr/>
            </p:nvSpPr>
            <p:spPr bwMode="auto">
              <a:xfrm>
                <a:off x="5086" y="1465"/>
                <a:ext cx="9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313"/>
              <p:cNvSpPr>
                <a:spLocks noChangeShapeType="1"/>
              </p:cNvSpPr>
              <p:nvPr/>
            </p:nvSpPr>
            <p:spPr bwMode="auto">
              <a:xfrm>
                <a:off x="5095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314"/>
              <p:cNvSpPr>
                <a:spLocks noChangeShapeType="1"/>
              </p:cNvSpPr>
              <p:nvPr/>
            </p:nvSpPr>
            <p:spPr bwMode="auto">
              <a:xfrm>
                <a:off x="5099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315"/>
              <p:cNvSpPr>
                <a:spLocks noChangeShapeType="1"/>
              </p:cNvSpPr>
              <p:nvPr/>
            </p:nvSpPr>
            <p:spPr bwMode="auto">
              <a:xfrm>
                <a:off x="5107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316"/>
              <p:cNvSpPr>
                <a:spLocks noChangeShapeType="1"/>
              </p:cNvSpPr>
              <p:nvPr/>
            </p:nvSpPr>
            <p:spPr bwMode="auto">
              <a:xfrm>
                <a:off x="5111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317"/>
              <p:cNvSpPr>
                <a:spLocks noChangeShapeType="1"/>
              </p:cNvSpPr>
              <p:nvPr/>
            </p:nvSpPr>
            <p:spPr bwMode="auto">
              <a:xfrm>
                <a:off x="5119" y="1465"/>
                <a:ext cx="5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318"/>
              <p:cNvSpPr>
                <a:spLocks noChangeShapeType="1"/>
              </p:cNvSpPr>
              <p:nvPr/>
            </p:nvSpPr>
            <p:spPr bwMode="auto">
              <a:xfrm>
                <a:off x="5124" y="1465"/>
                <a:ext cx="8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319"/>
              <p:cNvSpPr>
                <a:spLocks noChangeShapeType="1"/>
              </p:cNvSpPr>
              <p:nvPr/>
            </p:nvSpPr>
            <p:spPr bwMode="auto">
              <a:xfrm>
                <a:off x="5132" y="1465"/>
                <a:ext cx="4" cy="1"/>
              </a:xfrm>
              <a:prstGeom prst="line">
                <a:avLst/>
              </a:prstGeom>
              <a:noFill/>
              <a:ln w="33338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9" name="Text Box 320"/>
          <p:cNvSpPr txBox="1">
            <a:spLocks noChangeArrowheads="1"/>
          </p:cNvSpPr>
          <p:nvPr/>
        </p:nvSpPr>
        <p:spPr bwMode="blackWhite">
          <a:xfrm>
            <a:off x="5257800" y="1751013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n = 2</a:t>
            </a:r>
          </a:p>
        </p:txBody>
      </p:sp>
      <p:sp>
        <p:nvSpPr>
          <p:cNvPr id="570" name="Text Box 321"/>
          <p:cNvSpPr txBox="1">
            <a:spLocks noChangeArrowheads="1"/>
          </p:cNvSpPr>
          <p:nvPr/>
        </p:nvSpPr>
        <p:spPr bwMode="auto">
          <a:xfrm>
            <a:off x="2659063" y="1751013"/>
            <a:ext cx="117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5B98D2"/>
                </a:solidFill>
              </a:rPr>
              <a:t>2s energy</a:t>
            </a:r>
          </a:p>
        </p:txBody>
      </p:sp>
      <p:grpSp>
        <p:nvGrpSpPr>
          <p:cNvPr id="571" name="Group 324"/>
          <p:cNvGrpSpPr>
            <a:grpSpLocks/>
          </p:cNvGrpSpPr>
          <p:nvPr/>
        </p:nvGrpSpPr>
        <p:grpSpPr bwMode="auto">
          <a:xfrm>
            <a:off x="835025" y="3103563"/>
            <a:ext cx="7162800" cy="2128837"/>
            <a:chOff x="835025" y="3103688"/>
            <a:chExt cx="7162800" cy="2128712"/>
          </a:xfrm>
        </p:grpSpPr>
        <p:sp>
          <p:nvSpPr>
            <p:cNvPr id="572" name="Freeform 2"/>
            <p:cNvSpPr>
              <a:spLocks/>
            </p:cNvSpPr>
            <p:nvPr/>
          </p:nvSpPr>
          <p:spPr bwMode="auto">
            <a:xfrm flipH="1">
              <a:off x="1725613" y="3562350"/>
              <a:ext cx="482600" cy="1293813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Freeform 3"/>
            <p:cNvSpPr>
              <a:spLocks/>
            </p:cNvSpPr>
            <p:nvPr/>
          </p:nvSpPr>
          <p:spPr bwMode="auto">
            <a:xfrm>
              <a:off x="2243138" y="3576638"/>
              <a:ext cx="482600" cy="12954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6"/>
            <p:cNvSpPr>
              <a:spLocks noChangeShapeType="1"/>
            </p:cNvSpPr>
            <p:nvPr/>
          </p:nvSpPr>
          <p:spPr bwMode="auto">
            <a:xfrm>
              <a:off x="2243138" y="3371959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7"/>
            <p:cNvSpPr>
              <a:spLocks noChangeShapeType="1"/>
            </p:cNvSpPr>
            <p:nvPr/>
          </p:nvSpPr>
          <p:spPr bwMode="auto">
            <a:xfrm>
              <a:off x="2754313" y="3371959"/>
              <a:ext cx="0" cy="1860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Oval 8"/>
            <p:cNvSpPr>
              <a:spLocks noChangeArrowheads="1"/>
            </p:cNvSpPr>
            <p:nvPr/>
          </p:nvSpPr>
          <p:spPr bwMode="auto">
            <a:xfrm>
              <a:off x="2678899" y="3290243"/>
              <a:ext cx="157036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Freeform 10"/>
            <p:cNvSpPr>
              <a:spLocks/>
            </p:cNvSpPr>
            <p:nvPr/>
          </p:nvSpPr>
          <p:spPr bwMode="auto">
            <a:xfrm flipH="1">
              <a:off x="2793097" y="3590815"/>
              <a:ext cx="483156" cy="1294771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Text Box 11"/>
            <p:cNvSpPr txBox="1">
              <a:spLocks noChangeArrowheads="1"/>
            </p:cNvSpPr>
            <p:nvPr/>
          </p:nvSpPr>
          <p:spPr bwMode="auto">
            <a:xfrm>
              <a:off x="3321253" y="3105276"/>
              <a:ext cx="183947" cy="36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579" name="Line 13"/>
            <p:cNvSpPr>
              <a:spLocks noChangeShapeType="1"/>
            </p:cNvSpPr>
            <p:nvPr/>
          </p:nvSpPr>
          <p:spPr bwMode="auto">
            <a:xfrm>
              <a:off x="1166813" y="3371959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4"/>
            <p:cNvSpPr>
              <a:spLocks noChangeShapeType="1"/>
            </p:cNvSpPr>
            <p:nvPr/>
          </p:nvSpPr>
          <p:spPr bwMode="auto">
            <a:xfrm>
              <a:off x="1677988" y="3371959"/>
              <a:ext cx="0" cy="1860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Oval 15"/>
            <p:cNvSpPr>
              <a:spLocks noChangeArrowheads="1"/>
            </p:cNvSpPr>
            <p:nvPr/>
          </p:nvSpPr>
          <p:spPr bwMode="auto">
            <a:xfrm>
              <a:off x="1602061" y="3290243"/>
              <a:ext cx="157036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Freeform 17"/>
            <p:cNvSpPr>
              <a:spLocks/>
            </p:cNvSpPr>
            <p:nvPr/>
          </p:nvSpPr>
          <p:spPr bwMode="auto">
            <a:xfrm>
              <a:off x="1162050" y="3579255"/>
              <a:ext cx="483156" cy="1294771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Freeform 18"/>
            <p:cNvSpPr>
              <a:spLocks/>
            </p:cNvSpPr>
            <p:nvPr/>
          </p:nvSpPr>
          <p:spPr bwMode="auto">
            <a:xfrm flipH="1">
              <a:off x="3913188" y="3560763"/>
              <a:ext cx="482600" cy="129381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Freeform 19"/>
            <p:cNvSpPr>
              <a:spLocks/>
            </p:cNvSpPr>
            <p:nvPr/>
          </p:nvSpPr>
          <p:spPr bwMode="auto">
            <a:xfrm>
              <a:off x="4430713" y="3575050"/>
              <a:ext cx="482600" cy="12954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22"/>
            <p:cNvSpPr>
              <a:spLocks noChangeShapeType="1"/>
            </p:cNvSpPr>
            <p:nvPr/>
          </p:nvSpPr>
          <p:spPr bwMode="auto">
            <a:xfrm>
              <a:off x="4432055" y="3369579"/>
              <a:ext cx="11171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23"/>
            <p:cNvSpPr>
              <a:spLocks noChangeShapeType="1"/>
            </p:cNvSpPr>
            <p:nvPr/>
          </p:nvSpPr>
          <p:spPr bwMode="auto">
            <a:xfrm>
              <a:off x="4943475" y="3370372"/>
              <a:ext cx="0" cy="1860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Oval 24"/>
            <p:cNvSpPr>
              <a:spLocks noChangeArrowheads="1"/>
            </p:cNvSpPr>
            <p:nvPr/>
          </p:nvSpPr>
          <p:spPr bwMode="auto">
            <a:xfrm>
              <a:off x="4867059" y="3288656"/>
              <a:ext cx="156929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Freeform 26"/>
            <p:cNvSpPr>
              <a:spLocks/>
            </p:cNvSpPr>
            <p:nvPr/>
          </p:nvSpPr>
          <p:spPr bwMode="auto">
            <a:xfrm flipH="1">
              <a:off x="4981155" y="3589228"/>
              <a:ext cx="482829" cy="129477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Text Box 27"/>
            <p:cNvSpPr txBox="1">
              <a:spLocks noChangeArrowheads="1"/>
            </p:cNvSpPr>
            <p:nvPr/>
          </p:nvSpPr>
          <p:spPr bwMode="auto">
            <a:xfrm>
              <a:off x="5508953" y="3103688"/>
              <a:ext cx="183822" cy="36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590" name="Line 29"/>
            <p:cNvSpPr>
              <a:spLocks noChangeShapeType="1"/>
            </p:cNvSpPr>
            <p:nvPr/>
          </p:nvSpPr>
          <p:spPr bwMode="auto">
            <a:xfrm>
              <a:off x="3355975" y="3370372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30"/>
            <p:cNvSpPr>
              <a:spLocks noChangeShapeType="1"/>
            </p:cNvSpPr>
            <p:nvPr/>
          </p:nvSpPr>
          <p:spPr bwMode="auto">
            <a:xfrm>
              <a:off x="3867150" y="3370372"/>
              <a:ext cx="0" cy="1860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Oval 31"/>
            <p:cNvSpPr>
              <a:spLocks noChangeArrowheads="1"/>
            </p:cNvSpPr>
            <p:nvPr/>
          </p:nvSpPr>
          <p:spPr bwMode="auto">
            <a:xfrm>
              <a:off x="3790950" y="3288656"/>
              <a:ext cx="156929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Freeform 33"/>
            <p:cNvSpPr>
              <a:spLocks/>
            </p:cNvSpPr>
            <p:nvPr/>
          </p:nvSpPr>
          <p:spPr bwMode="auto">
            <a:xfrm>
              <a:off x="3351213" y="3577667"/>
              <a:ext cx="482829" cy="129477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Freeform 34"/>
            <p:cNvSpPr>
              <a:spLocks/>
            </p:cNvSpPr>
            <p:nvPr/>
          </p:nvSpPr>
          <p:spPr bwMode="auto">
            <a:xfrm flipH="1">
              <a:off x="6103938" y="3560763"/>
              <a:ext cx="482600" cy="129381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Freeform 35"/>
            <p:cNvSpPr>
              <a:spLocks/>
            </p:cNvSpPr>
            <p:nvPr/>
          </p:nvSpPr>
          <p:spPr bwMode="auto">
            <a:xfrm>
              <a:off x="6621463" y="3575050"/>
              <a:ext cx="482600" cy="12954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38"/>
            <p:cNvSpPr>
              <a:spLocks noChangeShapeType="1"/>
            </p:cNvSpPr>
            <p:nvPr/>
          </p:nvSpPr>
          <p:spPr bwMode="auto">
            <a:xfrm>
              <a:off x="6622805" y="3369579"/>
              <a:ext cx="11171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39"/>
            <p:cNvSpPr>
              <a:spLocks noChangeShapeType="1"/>
            </p:cNvSpPr>
            <p:nvPr/>
          </p:nvSpPr>
          <p:spPr bwMode="auto">
            <a:xfrm>
              <a:off x="7134036" y="3369579"/>
              <a:ext cx="0" cy="186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Oval 40"/>
            <p:cNvSpPr>
              <a:spLocks noChangeArrowheads="1"/>
            </p:cNvSpPr>
            <p:nvPr/>
          </p:nvSpPr>
          <p:spPr bwMode="auto">
            <a:xfrm>
              <a:off x="7057809" y="3288656"/>
              <a:ext cx="156929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Freeform 42"/>
            <p:cNvSpPr>
              <a:spLocks/>
            </p:cNvSpPr>
            <p:nvPr/>
          </p:nvSpPr>
          <p:spPr bwMode="auto">
            <a:xfrm flipH="1">
              <a:off x="7171905" y="3589228"/>
              <a:ext cx="482829" cy="129477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Text Box 43"/>
            <p:cNvSpPr txBox="1">
              <a:spLocks noChangeArrowheads="1"/>
            </p:cNvSpPr>
            <p:nvPr/>
          </p:nvSpPr>
          <p:spPr bwMode="auto">
            <a:xfrm>
              <a:off x="7699703" y="3103688"/>
              <a:ext cx="183822" cy="36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601" name="Line 45"/>
            <p:cNvSpPr>
              <a:spLocks noChangeShapeType="1"/>
            </p:cNvSpPr>
            <p:nvPr/>
          </p:nvSpPr>
          <p:spPr bwMode="auto">
            <a:xfrm>
              <a:off x="5546697" y="3369579"/>
              <a:ext cx="1117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46"/>
            <p:cNvSpPr>
              <a:spLocks noChangeShapeType="1"/>
            </p:cNvSpPr>
            <p:nvPr/>
          </p:nvSpPr>
          <p:spPr bwMode="auto">
            <a:xfrm>
              <a:off x="6057927" y="3369579"/>
              <a:ext cx="0" cy="186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Oval 47"/>
            <p:cNvSpPr>
              <a:spLocks noChangeArrowheads="1"/>
            </p:cNvSpPr>
            <p:nvPr/>
          </p:nvSpPr>
          <p:spPr bwMode="auto">
            <a:xfrm>
              <a:off x="5981700" y="3288656"/>
              <a:ext cx="156929" cy="161846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Freeform 49"/>
            <p:cNvSpPr>
              <a:spLocks/>
            </p:cNvSpPr>
            <p:nvPr/>
          </p:nvSpPr>
          <p:spPr bwMode="auto">
            <a:xfrm>
              <a:off x="5541963" y="3577667"/>
              <a:ext cx="482829" cy="1294772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Freeform 50"/>
            <p:cNvSpPr>
              <a:spLocks/>
            </p:cNvSpPr>
            <p:nvPr/>
          </p:nvSpPr>
          <p:spPr bwMode="auto">
            <a:xfrm>
              <a:off x="7708900" y="3492500"/>
              <a:ext cx="288925" cy="77788"/>
            </a:xfrm>
            <a:custGeom>
              <a:avLst/>
              <a:gdLst>
                <a:gd name="T0" fmla="*/ 0 w 397"/>
                <a:gd name="T1" fmla="*/ 2147483647 h 73"/>
                <a:gd name="T2" fmla="*/ 2147483647 w 397"/>
                <a:gd name="T3" fmla="*/ 0 h 73"/>
                <a:gd name="T4" fmla="*/ 0 60000 65536"/>
                <a:gd name="T5" fmla="*/ 0 60000 65536"/>
                <a:gd name="T6" fmla="*/ 0 w 397"/>
                <a:gd name="T7" fmla="*/ 0 h 73"/>
                <a:gd name="T8" fmla="*/ 397 w 397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7" h="73">
                  <a:moveTo>
                    <a:pt x="0" y="73"/>
                  </a:moveTo>
                  <a:cubicBezTo>
                    <a:pt x="0" y="73"/>
                    <a:pt x="198" y="36"/>
                    <a:pt x="397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51"/>
            <p:cNvSpPr>
              <a:spLocks/>
            </p:cNvSpPr>
            <p:nvPr/>
          </p:nvSpPr>
          <p:spPr bwMode="auto">
            <a:xfrm flipH="1">
              <a:off x="835025" y="3489325"/>
              <a:ext cx="288925" cy="76200"/>
            </a:xfrm>
            <a:custGeom>
              <a:avLst/>
              <a:gdLst>
                <a:gd name="T0" fmla="*/ 0 w 397"/>
                <a:gd name="T1" fmla="*/ 2147483647 h 73"/>
                <a:gd name="T2" fmla="*/ 2147483647 w 397"/>
                <a:gd name="T3" fmla="*/ 0 h 73"/>
                <a:gd name="T4" fmla="*/ 0 60000 65536"/>
                <a:gd name="T5" fmla="*/ 0 60000 65536"/>
                <a:gd name="T6" fmla="*/ 0 w 397"/>
                <a:gd name="T7" fmla="*/ 0 h 73"/>
                <a:gd name="T8" fmla="*/ 397 w 397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7" h="73">
                  <a:moveTo>
                    <a:pt x="0" y="73"/>
                  </a:moveTo>
                  <a:cubicBezTo>
                    <a:pt x="0" y="73"/>
                    <a:pt x="198" y="36"/>
                    <a:pt x="397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7" name="Group 52"/>
            <p:cNvGrpSpPr>
              <a:grpSpLocks/>
            </p:cNvGrpSpPr>
            <p:nvPr/>
          </p:nvGrpSpPr>
          <p:grpSpPr bwMode="auto">
            <a:xfrm>
              <a:off x="960438" y="4452938"/>
              <a:ext cx="6981825" cy="222250"/>
              <a:chOff x="573" y="3022"/>
              <a:chExt cx="4398" cy="116"/>
            </a:xfrm>
          </p:grpSpPr>
          <p:grpSp>
            <p:nvGrpSpPr>
              <p:cNvPr id="620" name="Group 53"/>
              <p:cNvGrpSpPr>
                <a:grpSpLocks/>
              </p:cNvGrpSpPr>
              <p:nvPr/>
            </p:nvGrpSpPr>
            <p:grpSpPr bwMode="auto">
              <a:xfrm>
                <a:off x="573" y="3022"/>
                <a:ext cx="4379" cy="24"/>
                <a:chOff x="493" y="3003"/>
                <a:chExt cx="1859" cy="24"/>
              </a:xfrm>
            </p:grpSpPr>
            <p:sp>
              <p:nvSpPr>
                <p:cNvPr id="627" name="Line 54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55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1" name="Group 56"/>
              <p:cNvGrpSpPr>
                <a:grpSpLocks/>
              </p:cNvGrpSpPr>
              <p:nvPr/>
            </p:nvGrpSpPr>
            <p:grpSpPr bwMode="auto">
              <a:xfrm>
                <a:off x="592" y="3066"/>
                <a:ext cx="4379" cy="24"/>
                <a:chOff x="493" y="3003"/>
                <a:chExt cx="1859" cy="24"/>
              </a:xfrm>
            </p:grpSpPr>
            <p:sp>
              <p:nvSpPr>
                <p:cNvPr id="625" name="Line 57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58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" name="Group 59"/>
              <p:cNvGrpSpPr>
                <a:grpSpLocks/>
              </p:cNvGrpSpPr>
              <p:nvPr/>
            </p:nvGrpSpPr>
            <p:grpSpPr bwMode="auto">
              <a:xfrm>
                <a:off x="592" y="3114"/>
                <a:ext cx="4379" cy="24"/>
                <a:chOff x="493" y="3003"/>
                <a:chExt cx="1859" cy="24"/>
              </a:xfrm>
            </p:grpSpPr>
            <p:sp>
              <p:nvSpPr>
                <p:cNvPr id="623" name="Line 60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61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08" name="Group 62"/>
            <p:cNvGrpSpPr>
              <a:grpSpLocks/>
            </p:cNvGrpSpPr>
            <p:nvPr/>
          </p:nvGrpSpPr>
          <p:grpSpPr bwMode="auto">
            <a:xfrm>
              <a:off x="947738" y="3897313"/>
              <a:ext cx="6981825" cy="223837"/>
              <a:chOff x="573" y="3022"/>
              <a:chExt cx="4398" cy="116"/>
            </a:xfrm>
          </p:grpSpPr>
          <p:grpSp>
            <p:nvGrpSpPr>
              <p:cNvPr id="611" name="Group 63"/>
              <p:cNvGrpSpPr>
                <a:grpSpLocks/>
              </p:cNvGrpSpPr>
              <p:nvPr/>
            </p:nvGrpSpPr>
            <p:grpSpPr bwMode="auto">
              <a:xfrm>
                <a:off x="573" y="3022"/>
                <a:ext cx="4379" cy="24"/>
                <a:chOff x="493" y="3003"/>
                <a:chExt cx="1859" cy="24"/>
              </a:xfrm>
            </p:grpSpPr>
            <p:sp>
              <p:nvSpPr>
                <p:cNvPr id="618" name="Line 64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65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2" name="Group 66"/>
              <p:cNvGrpSpPr>
                <a:grpSpLocks/>
              </p:cNvGrpSpPr>
              <p:nvPr/>
            </p:nvGrpSpPr>
            <p:grpSpPr bwMode="auto">
              <a:xfrm>
                <a:off x="592" y="3066"/>
                <a:ext cx="4379" cy="24"/>
                <a:chOff x="493" y="3003"/>
                <a:chExt cx="1859" cy="24"/>
              </a:xfrm>
            </p:grpSpPr>
            <p:sp>
              <p:nvSpPr>
                <p:cNvPr id="616" name="Line 67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68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3" name="Group 69"/>
              <p:cNvGrpSpPr>
                <a:grpSpLocks/>
              </p:cNvGrpSpPr>
              <p:nvPr/>
            </p:nvGrpSpPr>
            <p:grpSpPr bwMode="auto">
              <a:xfrm>
                <a:off x="592" y="3114"/>
                <a:ext cx="4379" cy="24"/>
                <a:chOff x="493" y="3003"/>
                <a:chExt cx="1859" cy="24"/>
              </a:xfrm>
            </p:grpSpPr>
            <p:sp>
              <p:nvSpPr>
                <p:cNvPr id="614" name="Line 70"/>
                <p:cNvSpPr>
                  <a:spLocks noChangeShapeType="1"/>
                </p:cNvSpPr>
                <p:nvPr/>
              </p:nvSpPr>
              <p:spPr bwMode="auto">
                <a:xfrm>
                  <a:off x="502" y="3003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71"/>
                <p:cNvSpPr>
                  <a:spLocks noChangeShapeType="1"/>
                </p:cNvSpPr>
                <p:nvPr/>
              </p:nvSpPr>
              <p:spPr bwMode="auto">
                <a:xfrm>
                  <a:off x="493" y="3027"/>
                  <a:ext cx="185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09" name="Text Box 322"/>
            <p:cNvSpPr txBox="1">
              <a:spLocks noChangeArrowheads="1"/>
            </p:cNvSpPr>
            <p:nvPr/>
          </p:nvSpPr>
          <p:spPr bwMode="auto">
            <a:xfrm>
              <a:off x="3759200" y="4375150"/>
              <a:ext cx="1009650" cy="36671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N states</a:t>
              </a:r>
            </a:p>
          </p:txBody>
        </p:sp>
        <p:sp>
          <p:nvSpPr>
            <p:cNvPr id="610" name="Text Box 323"/>
            <p:cNvSpPr txBox="1">
              <a:spLocks noChangeArrowheads="1"/>
            </p:cNvSpPr>
            <p:nvPr/>
          </p:nvSpPr>
          <p:spPr bwMode="auto">
            <a:xfrm>
              <a:off x="3778250" y="3781425"/>
              <a:ext cx="1009650" cy="36671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N states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" descr="Light downward diagonal"/>
          <p:cNvSpPr>
            <a:spLocks noChangeArrowheads="1"/>
          </p:cNvSpPr>
          <p:nvPr/>
        </p:nvSpPr>
        <p:spPr bwMode="invGray">
          <a:xfrm>
            <a:off x="3146425" y="2798763"/>
            <a:ext cx="2533650" cy="27305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3"/>
          <p:cNvSpPr>
            <a:spLocks noChangeArrowheads="1"/>
          </p:cNvSpPr>
          <p:nvPr/>
        </p:nvSpPr>
        <p:spPr bwMode="auto">
          <a:xfrm>
            <a:off x="3148013" y="4002088"/>
            <a:ext cx="2535237" cy="84137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4"/>
          <p:cNvSpPr>
            <a:spLocks noChangeArrowheads="1"/>
          </p:cNvSpPr>
          <p:nvPr/>
        </p:nvSpPr>
        <p:spPr bwMode="auto">
          <a:xfrm>
            <a:off x="3108325" y="3627438"/>
            <a:ext cx="2535238" cy="146050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5"/>
          <p:cNvSpPr>
            <a:spLocks noChangeShapeType="1"/>
          </p:cNvSpPr>
          <p:nvPr/>
        </p:nvSpPr>
        <p:spPr bwMode="auto">
          <a:xfrm>
            <a:off x="6111875" y="3027363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6"/>
          <p:cNvSpPr>
            <a:spLocks noChangeShapeType="1"/>
          </p:cNvSpPr>
          <p:nvPr/>
        </p:nvSpPr>
        <p:spPr bwMode="auto">
          <a:xfrm>
            <a:off x="6096000" y="2979738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7"/>
          <p:cNvSpPr>
            <a:spLocks noChangeShapeType="1"/>
          </p:cNvSpPr>
          <p:nvPr/>
        </p:nvSpPr>
        <p:spPr bwMode="auto">
          <a:xfrm>
            <a:off x="6100763" y="2936875"/>
            <a:ext cx="256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8"/>
          <p:cNvSpPr>
            <a:spLocks noChangeShapeType="1"/>
          </p:cNvSpPr>
          <p:nvPr/>
        </p:nvSpPr>
        <p:spPr bwMode="auto">
          <a:xfrm>
            <a:off x="6103938" y="3171825"/>
            <a:ext cx="256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9"/>
          <p:cNvSpPr>
            <a:spLocks noChangeShapeType="1"/>
          </p:cNvSpPr>
          <p:nvPr/>
        </p:nvSpPr>
        <p:spPr bwMode="auto">
          <a:xfrm>
            <a:off x="6116638" y="3122613"/>
            <a:ext cx="256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10"/>
          <p:cNvSpPr>
            <a:spLocks noChangeShapeType="1"/>
          </p:cNvSpPr>
          <p:nvPr/>
        </p:nvSpPr>
        <p:spPr bwMode="auto">
          <a:xfrm>
            <a:off x="6115050" y="3074988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8" name="Group 11"/>
          <p:cNvGrpSpPr>
            <a:grpSpLocks/>
          </p:cNvGrpSpPr>
          <p:nvPr/>
        </p:nvGrpSpPr>
        <p:grpSpPr bwMode="auto">
          <a:xfrm>
            <a:off x="7304088" y="3013075"/>
            <a:ext cx="109537" cy="109538"/>
            <a:chOff x="1712" y="3740"/>
            <a:chExt cx="63" cy="96"/>
          </a:xfrm>
        </p:grpSpPr>
        <p:sp>
          <p:nvSpPr>
            <p:cNvPr id="219" name="Line 12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1" name="Group 14"/>
          <p:cNvGrpSpPr>
            <a:grpSpLocks/>
          </p:cNvGrpSpPr>
          <p:nvPr/>
        </p:nvGrpSpPr>
        <p:grpSpPr bwMode="auto">
          <a:xfrm>
            <a:off x="7115175" y="3067050"/>
            <a:ext cx="109538" cy="109538"/>
            <a:chOff x="1712" y="3740"/>
            <a:chExt cx="63" cy="96"/>
          </a:xfrm>
        </p:grpSpPr>
        <p:sp>
          <p:nvSpPr>
            <p:cNvPr id="222" name="Line 15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6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4" name="Group 17"/>
          <p:cNvGrpSpPr>
            <a:grpSpLocks/>
          </p:cNvGrpSpPr>
          <p:nvPr/>
        </p:nvGrpSpPr>
        <p:grpSpPr bwMode="auto">
          <a:xfrm>
            <a:off x="6934200" y="3122613"/>
            <a:ext cx="109538" cy="109537"/>
            <a:chOff x="1712" y="3740"/>
            <a:chExt cx="63" cy="96"/>
          </a:xfrm>
        </p:grpSpPr>
        <p:sp>
          <p:nvSpPr>
            <p:cNvPr id="225" name="Line 18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9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" name="Line 21"/>
          <p:cNvSpPr>
            <a:spLocks noChangeShapeType="1"/>
          </p:cNvSpPr>
          <p:nvPr/>
        </p:nvSpPr>
        <p:spPr bwMode="auto">
          <a:xfrm>
            <a:off x="6116638" y="3260725"/>
            <a:ext cx="256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Line 22"/>
          <p:cNvSpPr>
            <a:spLocks noChangeShapeType="1"/>
          </p:cNvSpPr>
          <p:nvPr/>
        </p:nvSpPr>
        <p:spPr bwMode="auto">
          <a:xfrm>
            <a:off x="6115050" y="3213100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9" name="Group 23"/>
          <p:cNvGrpSpPr>
            <a:grpSpLocks/>
          </p:cNvGrpSpPr>
          <p:nvPr/>
        </p:nvGrpSpPr>
        <p:grpSpPr bwMode="auto">
          <a:xfrm>
            <a:off x="7304088" y="3151188"/>
            <a:ext cx="109537" cy="109537"/>
            <a:chOff x="1712" y="3740"/>
            <a:chExt cx="63" cy="96"/>
          </a:xfrm>
        </p:grpSpPr>
        <p:sp>
          <p:nvSpPr>
            <p:cNvPr id="230" name="Line 24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5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6"/>
          <p:cNvGrpSpPr>
            <a:grpSpLocks/>
          </p:cNvGrpSpPr>
          <p:nvPr/>
        </p:nvGrpSpPr>
        <p:grpSpPr bwMode="auto">
          <a:xfrm>
            <a:off x="7115175" y="3205163"/>
            <a:ext cx="109538" cy="109537"/>
            <a:chOff x="1712" y="3740"/>
            <a:chExt cx="63" cy="96"/>
          </a:xfrm>
        </p:grpSpPr>
        <p:sp>
          <p:nvSpPr>
            <p:cNvPr id="233" name="Line 27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8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29"/>
          <p:cNvGrpSpPr>
            <a:grpSpLocks/>
          </p:cNvGrpSpPr>
          <p:nvPr/>
        </p:nvGrpSpPr>
        <p:grpSpPr bwMode="auto">
          <a:xfrm>
            <a:off x="6934200" y="3260725"/>
            <a:ext cx="109538" cy="109538"/>
            <a:chOff x="1712" y="3740"/>
            <a:chExt cx="63" cy="96"/>
          </a:xfrm>
        </p:grpSpPr>
        <p:sp>
          <p:nvSpPr>
            <p:cNvPr id="236" name="Line 30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31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" name="Line 32"/>
          <p:cNvSpPr>
            <a:spLocks noChangeShapeType="1"/>
          </p:cNvSpPr>
          <p:nvPr/>
        </p:nvSpPr>
        <p:spPr bwMode="auto">
          <a:xfrm>
            <a:off x="6111875" y="2897188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33"/>
          <p:cNvSpPr>
            <a:spLocks noChangeShapeType="1"/>
          </p:cNvSpPr>
          <p:nvPr/>
        </p:nvSpPr>
        <p:spPr bwMode="auto">
          <a:xfrm>
            <a:off x="6096000" y="2851150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Line 34"/>
          <p:cNvSpPr>
            <a:spLocks noChangeShapeType="1"/>
          </p:cNvSpPr>
          <p:nvPr/>
        </p:nvSpPr>
        <p:spPr bwMode="auto">
          <a:xfrm>
            <a:off x="6100763" y="2808288"/>
            <a:ext cx="2566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Freeform 37"/>
          <p:cNvSpPr>
            <a:spLocks/>
          </p:cNvSpPr>
          <p:nvPr/>
        </p:nvSpPr>
        <p:spPr bwMode="auto">
          <a:xfrm flipH="1">
            <a:off x="3297238" y="217328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Freeform 38"/>
          <p:cNvSpPr>
            <a:spLocks/>
          </p:cNvSpPr>
          <p:nvPr/>
        </p:nvSpPr>
        <p:spPr bwMode="auto">
          <a:xfrm>
            <a:off x="3490913" y="219868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Freeform 45"/>
          <p:cNvSpPr>
            <a:spLocks/>
          </p:cNvSpPr>
          <p:nvPr/>
        </p:nvSpPr>
        <p:spPr bwMode="auto">
          <a:xfrm flipH="1">
            <a:off x="3697288" y="222091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Text Box 46"/>
          <p:cNvSpPr txBox="1">
            <a:spLocks noChangeArrowheads="1"/>
          </p:cNvSpPr>
          <p:nvPr/>
        </p:nvSpPr>
        <p:spPr bwMode="auto">
          <a:xfrm>
            <a:off x="3857625" y="1411288"/>
            <a:ext cx="13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" name="Freeform 52"/>
          <p:cNvSpPr>
            <a:spLocks/>
          </p:cNvSpPr>
          <p:nvPr/>
        </p:nvSpPr>
        <p:spPr bwMode="auto">
          <a:xfrm>
            <a:off x="3086100" y="220186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Freeform 54"/>
          <p:cNvSpPr>
            <a:spLocks/>
          </p:cNvSpPr>
          <p:nvPr/>
        </p:nvSpPr>
        <p:spPr bwMode="auto">
          <a:xfrm flipH="1">
            <a:off x="4116388" y="217011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Freeform 55"/>
          <p:cNvSpPr>
            <a:spLocks/>
          </p:cNvSpPr>
          <p:nvPr/>
        </p:nvSpPr>
        <p:spPr bwMode="auto">
          <a:xfrm>
            <a:off x="4310063" y="219551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Freeform 62"/>
          <p:cNvSpPr>
            <a:spLocks/>
          </p:cNvSpPr>
          <p:nvPr/>
        </p:nvSpPr>
        <p:spPr bwMode="auto">
          <a:xfrm flipH="1">
            <a:off x="4516438" y="221773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Text Box 63"/>
          <p:cNvSpPr txBox="1">
            <a:spLocks noChangeArrowheads="1"/>
          </p:cNvSpPr>
          <p:nvPr/>
        </p:nvSpPr>
        <p:spPr bwMode="auto">
          <a:xfrm>
            <a:off x="4678363" y="1408113"/>
            <a:ext cx="13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0" name="Freeform 69"/>
          <p:cNvSpPr>
            <a:spLocks/>
          </p:cNvSpPr>
          <p:nvPr/>
        </p:nvSpPr>
        <p:spPr bwMode="auto">
          <a:xfrm>
            <a:off x="3905250" y="219868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Freeform 71"/>
          <p:cNvSpPr>
            <a:spLocks/>
          </p:cNvSpPr>
          <p:nvPr/>
        </p:nvSpPr>
        <p:spPr bwMode="auto">
          <a:xfrm flipH="1">
            <a:off x="4935538" y="217011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Freeform 72"/>
          <p:cNvSpPr>
            <a:spLocks/>
          </p:cNvSpPr>
          <p:nvPr/>
        </p:nvSpPr>
        <p:spPr bwMode="auto">
          <a:xfrm>
            <a:off x="5129213" y="2195513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Freeform 79"/>
          <p:cNvSpPr>
            <a:spLocks/>
          </p:cNvSpPr>
          <p:nvPr/>
        </p:nvSpPr>
        <p:spPr bwMode="auto">
          <a:xfrm flipH="1">
            <a:off x="5335588" y="221773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Text Box 80"/>
          <p:cNvSpPr txBox="1">
            <a:spLocks noChangeArrowheads="1"/>
          </p:cNvSpPr>
          <p:nvPr/>
        </p:nvSpPr>
        <p:spPr bwMode="auto">
          <a:xfrm>
            <a:off x="5497513" y="1408113"/>
            <a:ext cx="13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55" name="Group 131"/>
          <p:cNvGrpSpPr>
            <a:grpSpLocks/>
          </p:cNvGrpSpPr>
          <p:nvPr/>
        </p:nvGrpSpPr>
        <p:grpSpPr bwMode="auto">
          <a:xfrm>
            <a:off x="3087688" y="1851025"/>
            <a:ext cx="2460625" cy="3175"/>
            <a:chOff x="3088063" y="1851597"/>
            <a:chExt cx="2460818" cy="3014"/>
          </a:xfrm>
        </p:grpSpPr>
        <p:sp>
          <p:nvSpPr>
            <p:cNvPr id="256" name="Line 41"/>
            <p:cNvSpPr>
              <a:spLocks noChangeShapeType="1"/>
            </p:cNvSpPr>
            <p:nvPr/>
          </p:nvSpPr>
          <p:spPr bwMode="auto">
            <a:xfrm>
              <a:off x="3490969" y="1854611"/>
              <a:ext cx="418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Line 48"/>
            <p:cNvSpPr>
              <a:spLocks noChangeShapeType="1"/>
            </p:cNvSpPr>
            <p:nvPr/>
          </p:nvSpPr>
          <p:spPr bwMode="auto">
            <a:xfrm>
              <a:off x="3088063" y="1854611"/>
              <a:ext cx="418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58"/>
            <p:cNvSpPr>
              <a:spLocks noChangeShapeType="1"/>
            </p:cNvSpPr>
            <p:nvPr/>
          </p:nvSpPr>
          <p:spPr bwMode="auto">
            <a:xfrm>
              <a:off x="4310449" y="1851597"/>
              <a:ext cx="418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65"/>
            <p:cNvSpPr>
              <a:spLocks noChangeShapeType="1"/>
            </p:cNvSpPr>
            <p:nvPr/>
          </p:nvSpPr>
          <p:spPr bwMode="auto">
            <a:xfrm>
              <a:off x="3907543" y="1851597"/>
              <a:ext cx="418357" cy="0"/>
            </a:xfrm>
            <a:prstGeom prst="line">
              <a:avLst/>
            </a:prstGeom>
            <a:noFill/>
            <a:ln w="9525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75"/>
            <p:cNvSpPr>
              <a:spLocks noChangeShapeType="1"/>
            </p:cNvSpPr>
            <p:nvPr/>
          </p:nvSpPr>
          <p:spPr bwMode="auto">
            <a:xfrm>
              <a:off x="5130524" y="1851597"/>
              <a:ext cx="418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Line 82"/>
            <p:cNvSpPr>
              <a:spLocks noChangeShapeType="1"/>
            </p:cNvSpPr>
            <p:nvPr/>
          </p:nvSpPr>
          <p:spPr bwMode="auto">
            <a:xfrm>
              <a:off x="4727618" y="1851597"/>
              <a:ext cx="4183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132"/>
          <p:cNvGrpSpPr>
            <a:grpSpLocks/>
          </p:cNvGrpSpPr>
          <p:nvPr/>
        </p:nvGrpSpPr>
        <p:grpSpPr bwMode="auto">
          <a:xfrm>
            <a:off x="3279775" y="1851025"/>
            <a:ext cx="2046288" cy="2530475"/>
            <a:chOff x="3279414" y="1851597"/>
            <a:chExt cx="2047215" cy="2529903"/>
          </a:xfrm>
        </p:grpSpPr>
        <p:sp>
          <p:nvSpPr>
            <p:cNvPr id="263" name="Line 42"/>
            <p:cNvSpPr>
              <a:spLocks noChangeShapeType="1"/>
            </p:cNvSpPr>
            <p:nvPr/>
          </p:nvSpPr>
          <p:spPr bwMode="auto">
            <a:xfrm>
              <a:off x="3677566" y="1854611"/>
              <a:ext cx="9508" cy="2526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Line 49"/>
            <p:cNvSpPr>
              <a:spLocks noChangeShapeType="1"/>
            </p:cNvSpPr>
            <p:nvPr/>
          </p:nvSpPr>
          <p:spPr bwMode="auto">
            <a:xfrm>
              <a:off x="3279414" y="1854611"/>
              <a:ext cx="4754" cy="2478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Line 59"/>
            <p:cNvSpPr>
              <a:spLocks noChangeShapeType="1"/>
            </p:cNvSpPr>
            <p:nvPr/>
          </p:nvSpPr>
          <p:spPr bwMode="auto">
            <a:xfrm flipH="1">
              <a:off x="4501800" y="1851597"/>
              <a:ext cx="4754" cy="2526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Line 66"/>
            <p:cNvSpPr>
              <a:spLocks noChangeShapeType="1"/>
            </p:cNvSpPr>
            <p:nvPr/>
          </p:nvSpPr>
          <p:spPr bwMode="auto">
            <a:xfrm>
              <a:off x="4098894" y="1851597"/>
              <a:ext cx="4754" cy="2514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76"/>
            <p:cNvSpPr>
              <a:spLocks noChangeShapeType="1"/>
            </p:cNvSpPr>
            <p:nvPr/>
          </p:nvSpPr>
          <p:spPr bwMode="auto">
            <a:xfrm>
              <a:off x="5321875" y="1851597"/>
              <a:ext cx="4754" cy="250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83"/>
            <p:cNvSpPr>
              <a:spLocks noChangeShapeType="1"/>
            </p:cNvSpPr>
            <p:nvPr/>
          </p:nvSpPr>
          <p:spPr bwMode="auto">
            <a:xfrm>
              <a:off x="4918969" y="1851597"/>
              <a:ext cx="4754" cy="25027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" name="Freeform 86"/>
          <p:cNvSpPr>
            <a:spLocks/>
          </p:cNvSpPr>
          <p:nvPr/>
        </p:nvSpPr>
        <p:spPr bwMode="auto">
          <a:xfrm>
            <a:off x="4725988" y="2198688"/>
            <a:ext cx="180975" cy="2157412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5537200" y="2055813"/>
            <a:ext cx="107950" cy="130175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" name="Freeform 88"/>
          <p:cNvSpPr>
            <a:spLocks/>
          </p:cNvSpPr>
          <p:nvPr/>
        </p:nvSpPr>
        <p:spPr bwMode="auto">
          <a:xfrm flipH="1">
            <a:off x="2963863" y="2051050"/>
            <a:ext cx="107950" cy="127000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Rectangle 89"/>
          <p:cNvSpPr>
            <a:spLocks noChangeArrowheads="1"/>
          </p:cNvSpPr>
          <p:nvPr/>
        </p:nvSpPr>
        <p:spPr bwMode="auto">
          <a:xfrm>
            <a:off x="3138488" y="3073400"/>
            <a:ext cx="2536825" cy="254000"/>
          </a:xfrm>
          <a:prstGeom prst="rect">
            <a:avLst/>
          </a:prstGeom>
          <a:solidFill>
            <a:srgbClr val="5B98D2"/>
          </a:solidFill>
          <a:ln w="12700">
            <a:solidFill>
              <a:srgbClr val="5B98D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90"/>
          <p:cNvSpPr>
            <a:spLocks noChangeArrowheads="1"/>
          </p:cNvSpPr>
          <p:nvPr/>
        </p:nvSpPr>
        <p:spPr bwMode="auto">
          <a:xfrm>
            <a:off x="3140075" y="2797175"/>
            <a:ext cx="2536825" cy="522288"/>
          </a:xfrm>
          <a:prstGeom prst="rect">
            <a:avLst/>
          </a:prstGeom>
          <a:noFill/>
          <a:ln w="6350">
            <a:solidFill>
              <a:srgbClr val="5B98D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Text Box 91"/>
          <p:cNvSpPr txBox="1">
            <a:spLocks noChangeArrowheads="1"/>
          </p:cNvSpPr>
          <p:nvPr/>
        </p:nvSpPr>
        <p:spPr bwMode="auto">
          <a:xfrm>
            <a:off x="1033463" y="1420813"/>
            <a:ext cx="512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+e</a:t>
            </a:r>
          </a:p>
        </p:txBody>
      </p:sp>
      <p:sp>
        <p:nvSpPr>
          <p:cNvPr id="275" name="Line 92"/>
          <p:cNvSpPr>
            <a:spLocks noChangeShapeType="1"/>
          </p:cNvSpPr>
          <p:nvPr/>
        </p:nvSpPr>
        <p:spPr bwMode="auto">
          <a:xfrm>
            <a:off x="931863" y="3983038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Line 93"/>
          <p:cNvSpPr>
            <a:spLocks noChangeShapeType="1"/>
          </p:cNvSpPr>
          <p:nvPr/>
        </p:nvSpPr>
        <p:spPr bwMode="auto">
          <a:xfrm flipV="1">
            <a:off x="808038" y="3919538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Line 94"/>
          <p:cNvSpPr>
            <a:spLocks noChangeShapeType="1"/>
          </p:cNvSpPr>
          <p:nvPr/>
        </p:nvSpPr>
        <p:spPr bwMode="auto">
          <a:xfrm>
            <a:off x="760413" y="1831975"/>
            <a:ext cx="1050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Line 95"/>
          <p:cNvSpPr>
            <a:spLocks noChangeShapeType="1"/>
          </p:cNvSpPr>
          <p:nvPr/>
        </p:nvSpPr>
        <p:spPr bwMode="auto">
          <a:xfrm>
            <a:off x="1239838" y="1831975"/>
            <a:ext cx="0" cy="2511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Oval 96"/>
          <p:cNvSpPr>
            <a:spLocks noChangeArrowheads="1"/>
          </p:cNvSpPr>
          <p:nvPr/>
        </p:nvSpPr>
        <p:spPr bwMode="auto">
          <a:xfrm>
            <a:off x="1168400" y="1770063"/>
            <a:ext cx="138113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755650" y="2146300"/>
            <a:ext cx="455613" cy="1952625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 flipH="1">
            <a:off x="1276350" y="2163763"/>
            <a:ext cx="455613" cy="1952625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Text Box 99"/>
          <p:cNvSpPr txBox="1">
            <a:spLocks noChangeArrowheads="1"/>
          </p:cNvSpPr>
          <p:nvPr/>
        </p:nvSpPr>
        <p:spPr bwMode="auto">
          <a:xfrm>
            <a:off x="1765300" y="1431925"/>
            <a:ext cx="192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283" name="Line 100"/>
          <p:cNvSpPr>
            <a:spLocks noChangeShapeType="1"/>
          </p:cNvSpPr>
          <p:nvPr/>
        </p:nvSpPr>
        <p:spPr bwMode="auto">
          <a:xfrm>
            <a:off x="663575" y="4038600"/>
            <a:ext cx="128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Line 101"/>
          <p:cNvSpPr>
            <a:spLocks noChangeShapeType="1"/>
          </p:cNvSpPr>
          <p:nvPr/>
        </p:nvSpPr>
        <p:spPr bwMode="auto">
          <a:xfrm>
            <a:off x="674688" y="3702050"/>
            <a:ext cx="1281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Line 102"/>
          <p:cNvSpPr>
            <a:spLocks noChangeShapeType="1"/>
          </p:cNvSpPr>
          <p:nvPr/>
        </p:nvSpPr>
        <p:spPr bwMode="auto">
          <a:xfrm>
            <a:off x="655638" y="3078163"/>
            <a:ext cx="1281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Text Box 103"/>
          <p:cNvSpPr txBox="1">
            <a:spLocks noChangeArrowheads="1"/>
          </p:cNvSpPr>
          <p:nvPr/>
        </p:nvSpPr>
        <p:spPr bwMode="auto">
          <a:xfrm>
            <a:off x="0" y="2743200"/>
            <a:ext cx="914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n = 3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n = 2</a:t>
            </a:r>
          </a:p>
          <a:p>
            <a:pPr>
              <a:spcBef>
                <a:spcPct val="50000"/>
              </a:spcBef>
            </a:pPr>
            <a:r>
              <a:rPr lang="en-US" b="1"/>
              <a:t>n = 1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87" name="Line 104"/>
          <p:cNvSpPr>
            <a:spLocks noChangeShapeType="1"/>
          </p:cNvSpPr>
          <p:nvPr/>
        </p:nvSpPr>
        <p:spPr bwMode="auto">
          <a:xfrm flipV="1">
            <a:off x="779463" y="3581400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Line 105"/>
          <p:cNvSpPr>
            <a:spLocks noChangeShapeType="1"/>
          </p:cNvSpPr>
          <p:nvPr/>
        </p:nvSpPr>
        <p:spPr bwMode="auto">
          <a:xfrm>
            <a:off x="903288" y="3648075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Line 106"/>
          <p:cNvSpPr>
            <a:spLocks noChangeShapeType="1"/>
          </p:cNvSpPr>
          <p:nvPr/>
        </p:nvSpPr>
        <p:spPr bwMode="auto">
          <a:xfrm>
            <a:off x="1182688" y="3632200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Line 107"/>
          <p:cNvSpPr>
            <a:spLocks noChangeShapeType="1"/>
          </p:cNvSpPr>
          <p:nvPr/>
        </p:nvSpPr>
        <p:spPr bwMode="auto">
          <a:xfrm>
            <a:off x="1487488" y="3632200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Line 108"/>
          <p:cNvSpPr>
            <a:spLocks noChangeShapeType="1"/>
          </p:cNvSpPr>
          <p:nvPr/>
        </p:nvSpPr>
        <p:spPr bwMode="auto">
          <a:xfrm>
            <a:off x="1751013" y="3633788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Line 109"/>
          <p:cNvSpPr>
            <a:spLocks noChangeShapeType="1"/>
          </p:cNvSpPr>
          <p:nvPr/>
        </p:nvSpPr>
        <p:spPr bwMode="auto">
          <a:xfrm flipV="1">
            <a:off x="1336675" y="3575050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Line 110"/>
          <p:cNvSpPr>
            <a:spLocks noChangeShapeType="1"/>
          </p:cNvSpPr>
          <p:nvPr/>
        </p:nvSpPr>
        <p:spPr bwMode="auto">
          <a:xfrm flipV="1">
            <a:off x="1625600" y="3581400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Line 111"/>
          <p:cNvSpPr>
            <a:spLocks noChangeShapeType="1"/>
          </p:cNvSpPr>
          <p:nvPr/>
        </p:nvSpPr>
        <p:spPr bwMode="auto">
          <a:xfrm flipV="1">
            <a:off x="1025525" y="3582988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Line 112"/>
          <p:cNvSpPr>
            <a:spLocks noChangeShapeType="1"/>
          </p:cNvSpPr>
          <p:nvPr/>
        </p:nvSpPr>
        <p:spPr bwMode="auto">
          <a:xfrm flipV="1">
            <a:off x="800100" y="2949575"/>
            <a:ext cx="0" cy="17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Text Box 113"/>
          <p:cNvSpPr txBox="1">
            <a:spLocks noChangeArrowheads="1"/>
          </p:cNvSpPr>
          <p:nvPr/>
        </p:nvSpPr>
        <p:spPr bwMode="auto">
          <a:xfrm>
            <a:off x="919163" y="987425"/>
            <a:ext cx="900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Atom</a:t>
            </a:r>
          </a:p>
        </p:txBody>
      </p:sp>
      <p:sp>
        <p:nvSpPr>
          <p:cNvPr id="297" name="Text Box 114"/>
          <p:cNvSpPr txBox="1">
            <a:spLocks noChangeArrowheads="1"/>
          </p:cNvSpPr>
          <p:nvPr/>
        </p:nvSpPr>
        <p:spPr bwMode="auto">
          <a:xfrm>
            <a:off x="4051300" y="987425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Solid</a:t>
            </a:r>
          </a:p>
        </p:txBody>
      </p:sp>
      <p:sp>
        <p:nvSpPr>
          <p:cNvPr id="298" name="Line 115"/>
          <p:cNvSpPr>
            <a:spLocks noChangeShapeType="1"/>
          </p:cNvSpPr>
          <p:nvPr/>
        </p:nvSpPr>
        <p:spPr bwMode="auto">
          <a:xfrm>
            <a:off x="1690688" y="1171575"/>
            <a:ext cx="23225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9" name="Group 116"/>
          <p:cNvGrpSpPr>
            <a:grpSpLocks/>
          </p:cNvGrpSpPr>
          <p:nvPr/>
        </p:nvGrpSpPr>
        <p:grpSpPr bwMode="auto">
          <a:xfrm>
            <a:off x="2011363" y="2794000"/>
            <a:ext cx="1033462" cy="508000"/>
            <a:chOff x="1336" y="2312"/>
            <a:chExt cx="624" cy="320"/>
          </a:xfrm>
        </p:grpSpPr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 flipV="1">
              <a:off x="1344" y="2312"/>
              <a:ext cx="6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1336" y="2488"/>
              <a:ext cx="62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" name="Group 119"/>
          <p:cNvGrpSpPr>
            <a:grpSpLocks/>
          </p:cNvGrpSpPr>
          <p:nvPr/>
        </p:nvGrpSpPr>
        <p:grpSpPr bwMode="auto">
          <a:xfrm>
            <a:off x="2051050" y="4013200"/>
            <a:ext cx="1033463" cy="50800"/>
            <a:chOff x="1336" y="2312"/>
            <a:chExt cx="624" cy="320"/>
          </a:xfrm>
        </p:grpSpPr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 flipV="1">
              <a:off x="1344" y="2312"/>
              <a:ext cx="6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1336" y="2488"/>
              <a:ext cx="62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5" name="Group 122"/>
          <p:cNvGrpSpPr>
            <a:grpSpLocks/>
          </p:cNvGrpSpPr>
          <p:nvPr/>
        </p:nvGrpSpPr>
        <p:grpSpPr bwMode="auto">
          <a:xfrm>
            <a:off x="1997075" y="3632200"/>
            <a:ext cx="1035050" cy="139700"/>
            <a:chOff x="1336" y="2312"/>
            <a:chExt cx="624" cy="320"/>
          </a:xfrm>
        </p:grpSpPr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 flipV="1">
              <a:off x="1344" y="2312"/>
              <a:ext cx="6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1336" y="2488"/>
              <a:ext cx="62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" name="Text Box 125"/>
          <p:cNvSpPr txBox="1">
            <a:spLocks noChangeArrowheads="1"/>
          </p:cNvSpPr>
          <p:nvPr/>
        </p:nvSpPr>
        <p:spPr bwMode="auto">
          <a:xfrm>
            <a:off x="2662238" y="4495800"/>
            <a:ext cx="617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Each atomic state  </a:t>
            </a:r>
            <a:r>
              <a:rPr lang="en-US">
                <a:sym typeface="Wingdings" charset="0"/>
              </a:rPr>
              <a:t></a:t>
            </a:r>
            <a:r>
              <a:rPr lang="en-US">
                <a:sym typeface="Symbol" charset="0"/>
              </a:rPr>
              <a:t>  a band of states in the crystal </a:t>
            </a:r>
          </a:p>
        </p:txBody>
      </p:sp>
      <p:sp>
        <p:nvSpPr>
          <p:cNvPr id="309" name="Text Box 126"/>
          <p:cNvSpPr txBox="1">
            <a:spLocks noChangeArrowheads="1"/>
          </p:cNvSpPr>
          <p:nvPr/>
        </p:nvSpPr>
        <p:spPr bwMode="auto">
          <a:xfrm>
            <a:off x="2673350" y="5394325"/>
            <a:ext cx="4637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There may be gaps between the bands </a:t>
            </a:r>
            <a:br>
              <a:rPr lang="en-US"/>
            </a:br>
            <a:r>
              <a:rPr lang="en-US"/>
              <a:t>       These are </a:t>
            </a:r>
            <a:r>
              <a:rPr lang="ja-JP" altLang="en-US"/>
              <a:t>“</a:t>
            </a:r>
            <a:r>
              <a:rPr lang="en-US" altLang="ja-JP"/>
              <a:t>forbidden</a:t>
            </a:r>
            <a:r>
              <a:rPr lang="ja-JP" altLang="en-US"/>
              <a:t>”</a:t>
            </a:r>
            <a:r>
              <a:rPr lang="en-US" altLang="ja-JP"/>
              <a:t>energies where there</a:t>
            </a:r>
            <a:br>
              <a:rPr lang="en-US" altLang="ja-JP"/>
            </a:br>
            <a:r>
              <a:rPr lang="en-US" altLang="ja-JP"/>
              <a:t>        are no states for electrons</a:t>
            </a:r>
            <a:endParaRPr lang="en-US">
              <a:sym typeface="Symbol" charset="0"/>
            </a:endParaRPr>
          </a:p>
        </p:txBody>
      </p:sp>
      <p:sp>
        <p:nvSpPr>
          <p:cNvPr id="310" name="Text Box 127"/>
          <p:cNvSpPr txBox="1">
            <a:spLocks noChangeArrowheads="1"/>
          </p:cNvSpPr>
          <p:nvPr/>
        </p:nvSpPr>
        <p:spPr bwMode="auto">
          <a:xfrm>
            <a:off x="3254375" y="4829175"/>
            <a:ext cx="566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These are the </a:t>
            </a:r>
            <a:r>
              <a:rPr lang="ja-JP" altLang="en-US"/>
              <a:t>“</a:t>
            </a:r>
            <a:r>
              <a:rPr lang="en-US" altLang="ja-JP"/>
              <a:t>allowed</a:t>
            </a:r>
            <a:r>
              <a:rPr lang="ja-JP" altLang="en-US"/>
              <a:t>”</a:t>
            </a:r>
            <a:r>
              <a:rPr lang="en-US" altLang="ja-JP"/>
              <a:t> states for electrons in the crystal</a:t>
            </a:r>
            <a:r>
              <a:rPr lang="en-US" altLang="ja-JP">
                <a:sym typeface="Symbol" charset="0"/>
              </a:rPr>
              <a:t>  </a:t>
            </a:r>
            <a:br>
              <a:rPr lang="en-US" altLang="ja-JP">
                <a:sym typeface="Symbol" charset="0"/>
              </a:rPr>
            </a:br>
            <a:r>
              <a:rPr lang="en-US" altLang="ja-JP">
                <a:sym typeface="Wingdings" charset="0"/>
              </a:rPr>
              <a:t></a:t>
            </a:r>
            <a:r>
              <a:rPr lang="en-US" altLang="ja-JP">
                <a:sym typeface="Symbol" charset="0"/>
              </a:rPr>
              <a:t>  Fill according to Pauli Exclusion Principle</a:t>
            </a:r>
            <a:endParaRPr lang="en-US">
              <a:sym typeface="Symbol" charset="0"/>
            </a:endParaRPr>
          </a:p>
        </p:txBody>
      </p:sp>
      <p:sp>
        <p:nvSpPr>
          <p:cNvPr id="311" name="Text Box 129"/>
          <p:cNvSpPr txBox="1">
            <a:spLocks noChangeArrowheads="1"/>
          </p:cNvSpPr>
          <p:nvPr/>
        </p:nvSpPr>
        <p:spPr bwMode="auto">
          <a:xfrm>
            <a:off x="6750050" y="1109663"/>
            <a:ext cx="1511300" cy="338137"/>
          </a:xfrm>
          <a:prstGeom prst="rect">
            <a:avLst/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Example of Na</a:t>
            </a:r>
          </a:p>
        </p:txBody>
      </p:sp>
      <p:sp>
        <p:nvSpPr>
          <p:cNvPr id="312" name="Text Box 130"/>
          <p:cNvSpPr txBox="1">
            <a:spLocks noChangeArrowheads="1"/>
          </p:cNvSpPr>
          <p:nvPr/>
        </p:nvSpPr>
        <p:spPr bwMode="auto">
          <a:xfrm>
            <a:off x="2628900" y="228600"/>
            <a:ext cx="41798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Bands from Multiple Orbitals</a:t>
            </a:r>
          </a:p>
        </p:txBody>
      </p:sp>
      <p:sp>
        <p:nvSpPr>
          <p:cNvPr id="313" name="Text Box 59"/>
          <p:cNvSpPr txBox="1">
            <a:spLocks noChangeArrowheads="1"/>
          </p:cNvSpPr>
          <p:nvPr/>
        </p:nvSpPr>
        <p:spPr bwMode="auto">
          <a:xfrm>
            <a:off x="6238875" y="1600200"/>
            <a:ext cx="2371725" cy="338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 = 11  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3s</a:t>
            </a:r>
            <a:r>
              <a:rPr lang="en-US" baseline="30000"/>
              <a:t>1</a:t>
            </a:r>
          </a:p>
        </p:txBody>
      </p:sp>
      <p:sp>
        <p:nvSpPr>
          <p:cNvPr id="314" name="Oval 43"/>
          <p:cNvSpPr>
            <a:spLocks noChangeArrowheads="1"/>
          </p:cNvSpPr>
          <p:nvPr/>
        </p:nvSpPr>
        <p:spPr bwMode="auto">
          <a:xfrm>
            <a:off x="3606800" y="1781175"/>
            <a:ext cx="138113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Oval 50"/>
          <p:cNvSpPr>
            <a:spLocks noChangeArrowheads="1"/>
          </p:cNvSpPr>
          <p:nvPr/>
        </p:nvSpPr>
        <p:spPr bwMode="auto">
          <a:xfrm>
            <a:off x="3205163" y="1781175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Oval 60"/>
          <p:cNvSpPr>
            <a:spLocks noChangeArrowheads="1"/>
          </p:cNvSpPr>
          <p:nvPr/>
        </p:nvSpPr>
        <p:spPr bwMode="auto">
          <a:xfrm>
            <a:off x="4427538" y="1778000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Oval 67"/>
          <p:cNvSpPr>
            <a:spLocks noChangeArrowheads="1"/>
          </p:cNvSpPr>
          <p:nvPr/>
        </p:nvSpPr>
        <p:spPr bwMode="auto">
          <a:xfrm>
            <a:off x="4024313" y="1778000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Oval 77"/>
          <p:cNvSpPr>
            <a:spLocks noChangeArrowheads="1"/>
          </p:cNvSpPr>
          <p:nvPr/>
        </p:nvSpPr>
        <p:spPr bwMode="auto">
          <a:xfrm>
            <a:off x="5246688" y="1778000"/>
            <a:ext cx="138112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Oval 84"/>
          <p:cNvSpPr>
            <a:spLocks noChangeArrowheads="1"/>
          </p:cNvSpPr>
          <p:nvPr/>
        </p:nvSpPr>
        <p:spPr bwMode="auto">
          <a:xfrm>
            <a:off x="4843463" y="1778000"/>
            <a:ext cx="138112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Line 22"/>
          <p:cNvSpPr>
            <a:spLocks noChangeShapeType="1"/>
          </p:cNvSpPr>
          <p:nvPr/>
        </p:nvSpPr>
        <p:spPr bwMode="auto">
          <a:xfrm>
            <a:off x="6108700" y="3302000"/>
            <a:ext cx="25669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Text Box 121"/>
          <p:cNvSpPr txBox="1">
            <a:spLocks noChangeArrowheads="1"/>
          </p:cNvSpPr>
          <p:nvPr/>
        </p:nvSpPr>
        <p:spPr bwMode="auto">
          <a:xfrm>
            <a:off x="41275" y="6216650"/>
            <a:ext cx="9102725" cy="641350"/>
          </a:xfrm>
          <a:prstGeom prst="rect">
            <a:avLst/>
          </a:pr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do you expect to be a metal ?  </a:t>
            </a:r>
          </a:p>
          <a:p>
            <a:pPr eaLnBrk="1" hangingPunct="1"/>
            <a:r>
              <a:rPr lang="en-US"/>
              <a:t>		Na?	Mg?	Al?	Si?	P?</a:t>
            </a:r>
          </a:p>
        </p:txBody>
      </p:sp>
      <p:sp>
        <p:nvSpPr>
          <p:cNvPr id="322" name="Text Box 128"/>
          <p:cNvSpPr txBox="1">
            <a:spLocks noChangeArrowheads="1"/>
          </p:cNvSpPr>
          <p:nvPr/>
        </p:nvSpPr>
        <p:spPr bwMode="auto">
          <a:xfrm>
            <a:off x="381000" y="4572000"/>
            <a:ext cx="1981200" cy="157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These two facts </a:t>
            </a:r>
            <a:br>
              <a:rPr lang="en-US"/>
            </a:br>
            <a:r>
              <a:rPr lang="en-US"/>
              <a:t>are the basis for our understanding of metals, semiconductors, and insulators !!! </a:t>
            </a:r>
            <a:endParaRPr lang="en-US">
              <a:sym typeface="Symbol" charset="0"/>
            </a:endParaRPr>
          </a:p>
        </p:txBody>
      </p:sp>
      <p:sp>
        <p:nvSpPr>
          <p:cNvPr id="323" name="Right Brace 322"/>
          <p:cNvSpPr/>
          <p:nvPr/>
        </p:nvSpPr>
        <p:spPr>
          <a:xfrm flipH="1">
            <a:off x="2438400" y="4572000"/>
            <a:ext cx="228600" cy="1524000"/>
          </a:xfrm>
          <a:prstGeom prst="rightBrace">
            <a:avLst>
              <a:gd name="adj1" fmla="val 4166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4" name="TextBox 2"/>
          <p:cNvSpPr txBox="1">
            <a:spLocks noChangeArrowheads="1"/>
          </p:cNvSpPr>
          <p:nvPr/>
        </p:nvSpPr>
        <p:spPr bwMode="auto">
          <a:xfrm>
            <a:off x="6324600" y="2438400"/>
            <a:ext cx="2074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Image in the Public Domain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8408611" y="72996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  <p:bldP spid="310" grpId="0"/>
      <p:bldP spid="322" grpId="0" animBg="1"/>
      <p:bldP spid="3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4"/>
          <p:cNvSpPr>
            <a:spLocks/>
          </p:cNvSpPr>
          <p:nvPr/>
        </p:nvSpPr>
        <p:spPr bwMode="auto">
          <a:xfrm flipH="1">
            <a:off x="1931988" y="1979613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Freeform 5"/>
          <p:cNvSpPr>
            <a:spLocks/>
          </p:cNvSpPr>
          <p:nvPr/>
        </p:nvSpPr>
        <p:spPr bwMode="auto">
          <a:xfrm>
            <a:off x="2449513" y="20066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12"/>
          <p:cNvSpPr>
            <a:spLocks/>
          </p:cNvSpPr>
          <p:nvPr/>
        </p:nvSpPr>
        <p:spPr bwMode="auto">
          <a:xfrm flipH="1">
            <a:off x="2998788" y="2030413"/>
            <a:ext cx="484187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527425" y="1177925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9" name="Freeform 19"/>
          <p:cNvSpPr>
            <a:spLocks/>
          </p:cNvSpPr>
          <p:nvPr/>
        </p:nvSpPr>
        <p:spPr bwMode="auto">
          <a:xfrm>
            <a:off x="1368425" y="2009775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Freeform 21"/>
          <p:cNvSpPr>
            <a:spLocks/>
          </p:cNvSpPr>
          <p:nvPr/>
        </p:nvSpPr>
        <p:spPr bwMode="auto">
          <a:xfrm flipH="1">
            <a:off x="4119563" y="197643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Freeform 22"/>
          <p:cNvSpPr>
            <a:spLocks/>
          </p:cNvSpPr>
          <p:nvPr/>
        </p:nvSpPr>
        <p:spPr bwMode="auto">
          <a:xfrm>
            <a:off x="4637088" y="2003425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Freeform 29"/>
          <p:cNvSpPr>
            <a:spLocks/>
          </p:cNvSpPr>
          <p:nvPr/>
        </p:nvSpPr>
        <p:spPr bwMode="auto">
          <a:xfrm flipH="1">
            <a:off x="5187950" y="202723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30"/>
          <p:cNvSpPr txBox="1">
            <a:spLocks noChangeArrowheads="1"/>
          </p:cNvSpPr>
          <p:nvPr/>
        </p:nvSpPr>
        <p:spPr bwMode="auto">
          <a:xfrm>
            <a:off x="5715000" y="1174750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" name="Freeform 36"/>
          <p:cNvSpPr>
            <a:spLocks/>
          </p:cNvSpPr>
          <p:nvPr/>
        </p:nvSpPr>
        <p:spPr bwMode="auto">
          <a:xfrm>
            <a:off x="3557588" y="20066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Freeform 38"/>
          <p:cNvSpPr>
            <a:spLocks/>
          </p:cNvSpPr>
          <p:nvPr/>
        </p:nvSpPr>
        <p:spPr bwMode="auto">
          <a:xfrm flipH="1">
            <a:off x="6310313" y="197643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6827838" y="2003425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Freeform 46"/>
          <p:cNvSpPr>
            <a:spLocks/>
          </p:cNvSpPr>
          <p:nvPr/>
        </p:nvSpPr>
        <p:spPr bwMode="auto">
          <a:xfrm flipH="1">
            <a:off x="7378700" y="202723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Text Box 47"/>
          <p:cNvSpPr txBox="1">
            <a:spLocks noChangeArrowheads="1"/>
          </p:cNvSpPr>
          <p:nvPr/>
        </p:nvSpPr>
        <p:spPr bwMode="auto">
          <a:xfrm>
            <a:off x="7905750" y="1174750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09" name="Group 111"/>
          <p:cNvGrpSpPr>
            <a:grpSpLocks/>
          </p:cNvGrpSpPr>
          <p:nvPr/>
        </p:nvGrpSpPr>
        <p:grpSpPr bwMode="auto">
          <a:xfrm>
            <a:off x="1373188" y="1641475"/>
            <a:ext cx="6573837" cy="3175"/>
            <a:chOff x="1373188" y="1641475"/>
            <a:chExt cx="6573838" cy="3175"/>
          </a:xfrm>
        </p:grpSpPr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2449513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5"/>
            <p:cNvSpPr>
              <a:spLocks noChangeShapeType="1"/>
            </p:cNvSpPr>
            <p:nvPr/>
          </p:nvSpPr>
          <p:spPr bwMode="auto">
            <a:xfrm>
              <a:off x="1373188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5"/>
            <p:cNvSpPr>
              <a:spLocks noChangeShapeType="1"/>
            </p:cNvSpPr>
            <p:nvPr/>
          </p:nvSpPr>
          <p:spPr bwMode="auto">
            <a:xfrm>
              <a:off x="4638676" y="164147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3562351" y="164147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6829426" y="164147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5753101" y="164147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" name="Group 112"/>
          <p:cNvGrpSpPr>
            <a:grpSpLocks/>
          </p:cNvGrpSpPr>
          <p:nvPr/>
        </p:nvGrpSpPr>
        <p:grpSpPr bwMode="auto">
          <a:xfrm>
            <a:off x="1884363" y="1641475"/>
            <a:ext cx="5468937" cy="2665413"/>
            <a:chOff x="1884363" y="1641475"/>
            <a:chExt cx="5468938" cy="2665413"/>
          </a:xfrm>
        </p:grpSpPr>
        <p:sp>
          <p:nvSpPr>
            <p:cNvPr id="117" name="Line 9"/>
            <p:cNvSpPr>
              <a:spLocks noChangeShapeType="1"/>
            </p:cNvSpPr>
            <p:nvPr/>
          </p:nvSpPr>
          <p:spPr bwMode="auto">
            <a:xfrm>
              <a:off x="2947988" y="1644650"/>
              <a:ext cx="25400" cy="266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6"/>
            <p:cNvSpPr>
              <a:spLocks noChangeShapeType="1"/>
            </p:cNvSpPr>
            <p:nvPr/>
          </p:nvSpPr>
          <p:spPr bwMode="auto">
            <a:xfrm>
              <a:off x="1884363" y="1644650"/>
              <a:ext cx="12700" cy="261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 flipH="1">
              <a:off x="5149851" y="1641475"/>
              <a:ext cx="12700" cy="266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3"/>
            <p:cNvSpPr>
              <a:spLocks noChangeShapeType="1"/>
            </p:cNvSpPr>
            <p:nvPr/>
          </p:nvSpPr>
          <p:spPr bwMode="auto">
            <a:xfrm>
              <a:off x="4073526" y="1641475"/>
              <a:ext cx="12700" cy="2649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43"/>
            <p:cNvSpPr>
              <a:spLocks noChangeShapeType="1"/>
            </p:cNvSpPr>
            <p:nvPr/>
          </p:nvSpPr>
          <p:spPr bwMode="auto">
            <a:xfrm>
              <a:off x="7340601" y="1641475"/>
              <a:ext cx="12700" cy="2636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>
              <a:off x="6264276" y="1641475"/>
              <a:ext cx="12700" cy="2636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" name="Freeform 53"/>
          <p:cNvSpPr>
            <a:spLocks/>
          </p:cNvSpPr>
          <p:nvPr/>
        </p:nvSpPr>
        <p:spPr bwMode="auto">
          <a:xfrm>
            <a:off x="5748338" y="20066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Freeform 54"/>
          <p:cNvSpPr>
            <a:spLocks/>
          </p:cNvSpPr>
          <p:nvPr/>
        </p:nvSpPr>
        <p:spPr bwMode="auto">
          <a:xfrm>
            <a:off x="7915275" y="1857375"/>
            <a:ext cx="288925" cy="136525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Freeform 55"/>
          <p:cNvSpPr>
            <a:spLocks/>
          </p:cNvSpPr>
          <p:nvPr/>
        </p:nvSpPr>
        <p:spPr bwMode="auto">
          <a:xfrm flipH="1">
            <a:off x="1041400" y="1851025"/>
            <a:ext cx="288925" cy="134938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1262063" y="3941763"/>
            <a:ext cx="6773862" cy="88900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1273175" y="3487738"/>
            <a:ext cx="6773863" cy="153987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58"/>
          <p:cNvSpPr>
            <a:spLocks noChangeArrowheads="1"/>
          </p:cNvSpPr>
          <p:nvPr/>
        </p:nvSpPr>
        <p:spPr bwMode="auto">
          <a:xfrm>
            <a:off x="1257300" y="2879725"/>
            <a:ext cx="6773863" cy="373063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2860675" y="763588"/>
            <a:ext cx="3362325" cy="338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 = 14       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2</a:t>
            </a:r>
          </a:p>
        </p:txBody>
      </p:sp>
      <p:sp>
        <p:nvSpPr>
          <p:cNvPr id="130" name="Text Box 60"/>
          <p:cNvSpPr txBox="1">
            <a:spLocks noChangeArrowheads="1"/>
          </p:cNvSpPr>
          <p:nvPr/>
        </p:nvSpPr>
        <p:spPr bwMode="auto">
          <a:xfrm>
            <a:off x="8008938" y="2871788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4N states</a:t>
            </a:r>
          </a:p>
        </p:txBody>
      </p:sp>
      <p:sp>
        <p:nvSpPr>
          <p:cNvPr id="131" name="Text Box 61"/>
          <p:cNvSpPr txBox="1">
            <a:spLocks noChangeArrowheads="1"/>
          </p:cNvSpPr>
          <p:nvPr/>
        </p:nvSpPr>
        <p:spPr bwMode="auto">
          <a:xfrm>
            <a:off x="7986713" y="3321050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4N states</a:t>
            </a:r>
          </a:p>
        </p:txBody>
      </p:sp>
      <p:sp>
        <p:nvSpPr>
          <p:cNvPr id="132" name="Text Box 62"/>
          <p:cNvSpPr txBox="1">
            <a:spLocks noChangeArrowheads="1"/>
          </p:cNvSpPr>
          <p:nvPr/>
        </p:nvSpPr>
        <p:spPr bwMode="auto">
          <a:xfrm>
            <a:off x="8008938" y="3756025"/>
            <a:ext cx="1135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 states</a:t>
            </a:r>
          </a:p>
        </p:txBody>
      </p:sp>
      <p:sp>
        <p:nvSpPr>
          <p:cNvPr id="133" name="Text Box 63"/>
          <p:cNvSpPr txBox="1">
            <a:spLocks noChangeArrowheads="1"/>
          </p:cNvSpPr>
          <p:nvPr/>
        </p:nvSpPr>
        <p:spPr bwMode="auto">
          <a:xfrm>
            <a:off x="439738" y="3825875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1s</a:t>
            </a:r>
          </a:p>
        </p:txBody>
      </p:sp>
      <p:sp>
        <p:nvSpPr>
          <p:cNvPr id="134" name="Text Box 64"/>
          <p:cNvSpPr txBox="1">
            <a:spLocks noChangeArrowheads="1"/>
          </p:cNvSpPr>
          <p:nvPr/>
        </p:nvSpPr>
        <p:spPr bwMode="auto">
          <a:xfrm>
            <a:off x="306388" y="3357563"/>
            <a:ext cx="1030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2s, 2p</a:t>
            </a:r>
          </a:p>
        </p:txBody>
      </p:sp>
      <p:sp>
        <p:nvSpPr>
          <p:cNvPr id="135" name="Text Box 65"/>
          <p:cNvSpPr txBox="1">
            <a:spLocks noChangeArrowheads="1"/>
          </p:cNvSpPr>
          <p:nvPr/>
        </p:nvSpPr>
        <p:spPr bwMode="auto">
          <a:xfrm>
            <a:off x="282575" y="285273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3s, 3p</a:t>
            </a:r>
          </a:p>
        </p:txBody>
      </p:sp>
      <p:grpSp>
        <p:nvGrpSpPr>
          <p:cNvPr id="136" name="Group 66"/>
          <p:cNvGrpSpPr>
            <a:grpSpLocks/>
          </p:cNvGrpSpPr>
          <p:nvPr/>
        </p:nvGrpSpPr>
        <p:grpSpPr bwMode="auto">
          <a:xfrm>
            <a:off x="2782888" y="3838575"/>
            <a:ext cx="1908175" cy="1117600"/>
            <a:chOff x="1753" y="2418"/>
            <a:chExt cx="1202" cy="704"/>
          </a:xfrm>
        </p:grpSpPr>
        <p:sp>
          <p:nvSpPr>
            <p:cNvPr id="137" name="Oval 67"/>
            <p:cNvSpPr>
              <a:spLocks noChangeArrowheads="1"/>
            </p:cNvSpPr>
            <p:nvPr/>
          </p:nvSpPr>
          <p:spPr bwMode="auto">
            <a:xfrm>
              <a:off x="2053" y="2418"/>
              <a:ext cx="202" cy="194"/>
            </a:xfrm>
            <a:prstGeom prst="ellips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68"/>
            <p:cNvSpPr txBox="1">
              <a:spLocks noChangeArrowheads="1"/>
            </p:cNvSpPr>
            <p:nvPr/>
          </p:nvSpPr>
          <p:spPr bwMode="auto">
            <a:xfrm>
              <a:off x="1753" y="2718"/>
              <a:ext cx="120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2N electrons fill these states</a:t>
              </a:r>
            </a:p>
          </p:txBody>
        </p:sp>
        <p:sp>
          <p:nvSpPr>
            <p:cNvPr id="139" name="Line 69"/>
            <p:cNvSpPr>
              <a:spLocks noChangeShapeType="1"/>
            </p:cNvSpPr>
            <p:nvPr/>
          </p:nvSpPr>
          <p:spPr bwMode="auto">
            <a:xfrm flipV="1">
              <a:off x="2142" y="2612"/>
              <a:ext cx="0" cy="10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70"/>
          <p:cNvGrpSpPr>
            <a:grpSpLocks/>
          </p:cNvGrpSpPr>
          <p:nvPr/>
        </p:nvGrpSpPr>
        <p:grpSpPr bwMode="auto">
          <a:xfrm>
            <a:off x="5099050" y="3398838"/>
            <a:ext cx="1908175" cy="1568450"/>
            <a:chOff x="3212" y="2141"/>
            <a:chExt cx="1202" cy="988"/>
          </a:xfrm>
        </p:grpSpPr>
        <p:sp>
          <p:nvSpPr>
            <p:cNvPr id="141" name="Oval 71"/>
            <p:cNvSpPr>
              <a:spLocks noChangeArrowheads="1"/>
            </p:cNvSpPr>
            <p:nvPr/>
          </p:nvSpPr>
          <p:spPr bwMode="auto">
            <a:xfrm>
              <a:off x="3520" y="2141"/>
              <a:ext cx="202" cy="194"/>
            </a:xfrm>
            <a:prstGeom prst="ellips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Text Box 72"/>
            <p:cNvSpPr txBox="1">
              <a:spLocks noChangeArrowheads="1"/>
            </p:cNvSpPr>
            <p:nvPr/>
          </p:nvSpPr>
          <p:spPr bwMode="auto">
            <a:xfrm>
              <a:off x="3212" y="2725"/>
              <a:ext cx="120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8N electrons fill these states</a:t>
              </a:r>
            </a:p>
          </p:txBody>
        </p:sp>
        <p:sp>
          <p:nvSpPr>
            <p:cNvPr id="143" name="Line 73"/>
            <p:cNvSpPr>
              <a:spLocks noChangeShapeType="1"/>
            </p:cNvSpPr>
            <p:nvPr/>
          </p:nvSpPr>
          <p:spPr bwMode="auto">
            <a:xfrm flipV="1">
              <a:off x="3609" y="2344"/>
              <a:ext cx="8" cy="38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6424613" y="695325"/>
            <a:ext cx="2643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Total # atoms = N  </a:t>
            </a:r>
            <a:br>
              <a:rPr lang="en-US"/>
            </a:br>
            <a:r>
              <a:rPr lang="en-US"/>
              <a:t>Total # electrons = 14N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0" y="717550"/>
            <a:ext cx="2643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Fill the Bloch states according to Pauli Principle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152400" y="5105400"/>
            <a:ext cx="25495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It appears that, like Na, Si will also have a half filled band:  The 3s3p band has 4N orbital states and 4N electrons.</a:t>
            </a:r>
          </a:p>
        </p:txBody>
      </p:sp>
      <p:sp>
        <p:nvSpPr>
          <p:cNvPr id="147" name="Line 79"/>
          <p:cNvSpPr>
            <a:spLocks noChangeShapeType="1"/>
          </p:cNvSpPr>
          <p:nvPr/>
        </p:nvSpPr>
        <p:spPr bwMode="auto">
          <a:xfrm>
            <a:off x="3203575" y="5699125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80"/>
          <p:cNvSpPr>
            <a:spLocks noChangeShapeType="1"/>
          </p:cNvSpPr>
          <p:nvPr/>
        </p:nvSpPr>
        <p:spPr bwMode="auto">
          <a:xfrm>
            <a:off x="3189288" y="5634038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81"/>
          <p:cNvSpPr>
            <a:spLocks noChangeShapeType="1"/>
          </p:cNvSpPr>
          <p:nvPr/>
        </p:nvSpPr>
        <p:spPr bwMode="auto">
          <a:xfrm>
            <a:off x="3194050" y="557530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83"/>
          <p:cNvSpPr>
            <a:spLocks noChangeShapeType="1"/>
          </p:cNvSpPr>
          <p:nvPr/>
        </p:nvSpPr>
        <p:spPr bwMode="auto">
          <a:xfrm>
            <a:off x="3197225" y="589915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84"/>
          <p:cNvSpPr>
            <a:spLocks noChangeShapeType="1"/>
          </p:cNvSpPr>
          <p:nvPr/>
        </p:nvSpPr>
        <p:spPr bwMode="auto">
          <a:xfrm>
            <a:off x="3208338" y="5832475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85"/>
          <p:cNvSpPr>
            <a:spLocks noChangeShapeType="1"/>
          </p:cNvSpPr>
          <p:nvPr/>
        </p:nvSpPr>
        <p:spPr bwMode="auto">
          <a:xfrm>
            <a:off x="3206750" y="576580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" name="Group 86"/>
          <p:cNvGrpSpPr>
            <a:grpSpLocks/>
          </p:cNvGrpSpPr>
          <p:nvPr/>
        </p:nvGrpSpPr>
        <p:grpSpPr bwMode="auto">
          <a:xfrm>
            <a:off x="4292600" y="5680075"/>
            <a:ext cx="100013" cy="152400"/>
            <a:chOff x="1712" y="3740"/>
            <a:chExt cx="63" cy="96"/>
          </a:xfrm>
        </p:grpSpPr>
        <p:sp>
          <p:nvSpPr>
            <p:cNvPr id="154" name="Line 87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88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" name="Group 89"/>
          <p:cNvGrpSpPr>
            <a:grpSpLocks/>
          </p:cNvGrpSpPr>
          <p:nvPr/>
        </p:nvGrpSpPr>
        <p:grpSpPr bwMode="auto">
          <a:xfrm>
            <a:off x="4121150" y="5754688"/>
            <a:ext cx="100013" cy="152400"/>
            <a:chOff x="1712" y="3740"/>
            <a:chExt cx="63" cy="96"/>
          </a:xfrm>
        </p:grpSpPr>
        <p:sp>
          <p:nvSpPr>
            <p:cNvPr id="157" name="Line 90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91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92"/>
          <p:cNvGrpSpPr>
            <a:grpSpLocks/>
          </p:cNvGrpSpPr>
          <p:nvPr/>
        </p:nvGrpSpPr>
        <p:grpSpPr bwMode="auto">
          <a:xfrm>
            <a:off x="3956050" y="5830888"/>
            <a:ext cx="100013" cy="152400"/>
            <a:chOff x="1712" y="3740"/>
            <a:chExt cx="63" cy="96"/>
          </a:xfrm>
        </p:grpSpPr>
        <p:sp>
          <p:nvSpPr>
            <p:cNvPr id="160" name="Line 93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94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" name="Line 96"/>
          <p:cNvSpPr>
            <a:spLocks noChangeShapeType="1"/>
          </p:cNvSpPr>
          <p:nvPr/>
        </p:nvSpPr>
        <p:spPr bwMode="auto">
          <a:xfrm>
            <a:off x="3197225" y="608965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97"/>
          <p:cNvSpPr>
            <a:spLocks noChangeShapeType="1"/>
          </p:cNvSpPr>
          <p:nvPr/>
        </p:nvSpPr>
        <p:spPr bwMode="auto">
          <a:xfrm>
            <a:off x="3208338" y="6022975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98"/>
          <p:cNvSpPr>
            <a:spLocks noChangeShapeType="1"/>
          </p:cNvSpPr>
          <p:nvPr/>
        </p:nvSpPr>
        <p:spPr bwMode="auto">
          <a:xfrm>
            <a:off x="3206750" y="595630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5" name="Group 99"/>
          <p:cNvGrpSpPr>
            <a:grpSpLocks/>
          </p:cNvGrpSpPr>
          <p:nvPr/>
        </p:nvGrpSpPr>
        <p:grpSpPr bwMode="auto">
          <a:xfrm>
            <a:off x="4292600" y="5870575"/>
            <a:ext cx="100013" cy="152400"/>
            <a:chOff x="1712" y="3740"/>
            <a:chExt cx="63" cy="96"/>
          </a:xfrm>
        </p:grpSpPr>
        <p:sp>
          <p:nvSpPr>
            <p:cNvPr id="166" name="Line 100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01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8" name="Group 102"/>
          <p:cNvGrpSpPr>
            <a:grpSpLocks/>
          </p:cNvGrpSpPr>
          <p:nvPr/>
        </p:nvGrpSpPr>
        <p:grpSpPr bwMode="auto">
          <a:xfrm>
            <a:off x="4121150" y="5945188"/>
            <a:ext cx="100013" cy="152400"/>
            <a:chOff x="1712" y="3740"/>
            <a:chExt cx="63" cy="96"/>
          </a:xfrm>
        </p:grpSpPr>
        <p:sp>
          <p:nvSpPr>
            <p:cNvPr id="169" name="Line 103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04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" name="Group 105"/>
          <p:cNvGrpSpPr>
            <a:grpSpLocks/>
          </p:cNvGrpSpPr>
          <p:nvPr/>
        </p:nvGrpSpPr>
        <p:grpSpPr bwMode="auto">
          <a:xfrm>
            <a:off x="3956050" y="6021388"/>
            <a:ext cx="100013" cy="152400"/>
            <a:chOff x="1712" y="3740"/>
            <a:chExt cx="63" cy="96"/>
          </a:xfrm>
        </p:grpSpPr>
        <p:sp>
          <p:nvSpPr>
            <p:cNvPr id="172" name="Line 106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07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Line 109"/>
          <p:cNvSpPr>
            <a:spLocks noChangeShapeType="1"/>
          </p:cNvSpPr>
          <p:nvPr/>
        </p:nvSpPr>
        <p:spPr bwMode="auto">
          <a:xfrm>
            <a:off x="3203575" y="5521325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10"/>
          <p:cNvSpPr>
            <a:spLocks noChangeShapeType="1"/>
          </p:cNvSpPr>
          <p:nvPr/>
        </p:nvSpPr>
        <p:spPr bwMode="auto">
          <a:xfrm>
            <a:off x="3189288" y="5456238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11"/>
          <p:cNvSpPr>
            <a:spLocks noChangeShapeType="1"/>
          </p:cNvSpPr>
          <p:nvPr/>
        </p:nvSpPr>
        <p:spPr bwMode="auto">
          <a:xfrm>
            <a:off x="3194050" y="5397500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Text Box 112"/>
          <p:cNvSpPr txBox="1">
            <a:spLocks noChangeArrowheads="1"/>
          </p:cNvSpPr>
          <p:nvPr/>
        </p:nvSpPr>
        <p:spPr bwMode="auto">
          <a:xfrm>
            <a:off x="6010275" y="5943600"/>
            <a:ext cx="26908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But something special happens for Group IV elements.</a:t>
            </a:r>
          </a:p>
        </p:txBody>
      </p:sp>
      <p:sp>
        <p:nvSpPr>
          <p:cNvPr id="178" name="Text Box 113"/>
          <p:cNvSpPr txBox="1">
            <a:spLocks noChangeArrowheads="1"/>
          </p:cNvSpPr>
          <p:nvPr/>
        </p:nvSpPr>
        <p:spPr bwMode="auto">
          <a:xfrm>
            <a:off x="5956300" y="5126038"/>
            <a:ext cx="318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By this analysis, Si should be a good metal, just like Na.</a:t>
            </a:r>
          </a:p>
        </p:txBody>
      </p:sp>
      <p:sp>
        <p:nvSpPr>
          <p:cNvPr id="179" name="Line 114"/>
          <p:cNvSpPr>
            <a:spLocks noChangeShapeType="1"/>
          </p:cNvSpPr>
          <p:nvPr/>
        </p:nvSpPr>
        <p:spPr bwMode="auto">
          <a:xfrm>
            <a:off x="7526338" y="6705600"/>
            <a:ext cx="13128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Text Box 116"/>
          <p:cNvSpPr txBox="1">
            <a:spLocks noChangeArrowheads="1"/>
          </p:cNvSpPr>
          <p:nvPr/>
        </p:nvSpPr>
        <p:spPr bwMode="auto">
          <a:xfrm>
            <a:off x="1719263" y="98425"/>
            <a:ext cx="569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u="sng"/>
              <a:t>What about semiconductors like silicon?</a:t>
            </a:r>
          </a:p>
        </p:txBody>
      </p:sp>
      <p:sp>
        <p:nvSpPr>
          <p:cNvPr id="181" name="Line 117"/>
          <p:cNvSpPr>
            <a:spLocks noChangeShapeType="1"/>
          </p:cNvSpPr>
          <p:nvPr/>
        </p:nvSpPr>
        <p:spPr bwMode="auto">
          <a:xfrm>
            <a:off x="304800" y="50514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Oval 10"/>
          <p:cNvSpPr>
            <a:spLocks noChangeArrowheads="1"/>
          </p:cNvSpPr>
          <p:nvPr/>
        </p:nvSpPr>
        <p:spPr bwMode="auto">
          <a:xfrm>
            <a:off x="2886075" y="1576388"/>
            <a:ext cx="138113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Oval 17"/>
          <p:cNvSpPr>
            <a:spLocks noChangeArrowheads="1"/>
          </p:cNvSpPr>
          <p:nvPr/>
        </p:nvSpPr>
        <p:spPr bwMode="auto">
          <a:xfrm>
            <a:off x="1809750" y="1576388"/>
            <a:ext cx="138113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Oval 27"/>
          <p:cNvSpPr>
            <a:spLocks noChangeArrowheads="1"/>
          </p:cNvSpPr>
          <p:nvPr/>
        </p:nvSpPr>
        <p:spPr bwMode="auto">
          <a:xfrm>
            <a:off x="5087938" y="1573213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Oval 34"/>
          <p:cNvSpPr>
            <a:spLocks noChangeArrowheads="1"/>
          </p:cNvSpPr>
          <p:nvPr/>
        </p:nvSpPr>
        <p:spPr bwMode="auto">
          <a:xfrm>
            <a:off x="3998913" y="1573213"/>
            <a:ext cx="138112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44"/>
          <p:cNvSpPr>
            <a:spLocks noChangeArrowheads="1"/>
          </p:cNvSpPr>
          <p:nvPr/>
        </p:nvSpPr>
        <p:spPr bwMode="auto">
          <a:xfrm>
            <a:off x="7265988" y="1573213"/>
            <a:ext cx="138112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Oval 51"/>
          <p:cNvSpPr>
            <a:spLocks noChangeArrowheads="1"/>
          </p:cNvSpPr>
          <p:nvPr/>
        </p:nvSpPr>
        <p:spPr bwMode="auto">
          <a:xfrm>
            <a:off x="6189663" y="1573213"/>
            <a:ext cx="138112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6453" y="3646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"/>
          <p:cNvGrpSpPr>
            <a:grpSpLocks/>
          </p:cNvGrpSpPr>
          <p:nvPr/>
        </p:nvGrpSpPr>
        <p:grpSpPr bwMode="auto">
          <a:xfrm>
            <a:off x="2895600" y="5802313"/>
            <a:ext cx="2359025" cy="123825"/>
            <a:chOff x="2753" y="3471"/>
            <a:chExt cx="1486" cy="78"/>
          </a:xfrm>
        </p:grpSpPr>
        <p:sp>
          <p:nvSpPr>
            <p:cNvPr id="97" name="Line 3"/>
            <p:cNvSpPr>
              <a:spLocks noChangeShapeType="1"/>
            </p:cNvSpPr>
            <p:nvPr/>
          </p:nvSpPr>
          <p:spPr bwMode="auto">
            <a:xfrm>
              <a:off x="2762" y="3549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2753" y="3508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2756" y="3471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Line 6"/>
          <p:cNvSpPr>
            <a:spLocks noChangeShapeType="1"/>
          </p:cNvSpPr>
          <p:nvPr/>
        </p:nvSpPr>
        <p:spPr bwMode="auto">
          <a:xfrm>
            <a:off x="2903538" y="6354763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7"/>
          <p:cNvSpPr>
            <a:spLocks noChangeShapeType="1"/>
          </p:cNvSpPr>
          <p:nvPr/>
        </p:nvSpPr>
        <p:spPr bwMode="auto">
          <a:xfrm>
            <a:off x="2914650" y="6288088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8"/>
          <p:cNvSpPr>
            <a:spLocks noChangeShapeType="1"/>
          </p:cNvSpPr>
          <p:nvPr/>
        </p:nvSpPr>
        <p:spPr bwMode="auto">
          <a:xfrm>
            <a:off x="2913063" y="6221413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" name="Group 9"/>
          <p:cNvGrpSpPr>
            <a:grpSpLocks/>
          </p:cNvGrpSpPr>
          <p:nvPr/>
        </p:nvGrpSpPr>
        <p:grpSpPr bwMode="auto">
          <a:xfrm>
            <a:off x="3998913" y="6135688"/>
            <a:ext cx="100012" cy="152400"/>
            <a:chOff x="1712" y="3740"/>
            <a:chExt cx="63" cy="96"/>
          </a:xfrm>
        </p:grpSpPr>
        <p:sp>
          <p:nvSpPr>
            <p:cNvPr id="104" name="Line 10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2"/>
          <p:cNvGrpSpPr>
            <a:grpSpLocks/>
          </p:cNvGrpSpPr>
          <p:nvPr/>
        </p:nvGrpSpPr>
        <p:grpSpPr bwMode="auto">
          <a:xfrm>
            <a:off x="3827463" y="6210300"/>
            <a:ext cx="100012" cy="152400"/>
            <a:chOff x="1712" y="3740"/>
            <a:chExt cx="63" cy="96"/>
          </a:xfrm>
        </p:grpSpPr>
        <p:sp>
          <p:nvSpPr>
            <p:cNvPr id="107" name="Line 13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5"/>
          <p:cNvGrpSpPr>
            <a:grpSpLocks/>
          </p:cNvGrpSpPr>
          <p:nvPr/>
        </p:nvGrpSpPr>
        <p:grpSpPr bwMode="auto">
          <a:xfrm>
            <a:off x="3662363" y="6286500"/>
            <a:ext cx="100012" cy="152400"/>
            <a:chOff x="1712" y="3740"/>
            <a:chExt cx="63" cy="96"/>
          </a:xfrm>
        </p:grpSpPr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" name="Line 18"/>
          <p:cNvSpPr>
            <a:spLocks noChangeShapeType="1"/>
          </p:cNvSpPr>
          <p:nvPr/>
        </p:nvSpPr>
        <p:spPr bwMode="auto">
          <a:xfrm>
            <a:off x="2903538" y="6545263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9"/>
          <p:cNvSpPr>
            <a:spLocks noChangeShapeType="1"/>
          </p:cNvSpPr>
          <p:nvPr/>
        </p:nvSpPr>
        <p:spPr bwMode="auto">
          <a:xfrm>
            <a:off x="2914650" y="6478588"/>
            <a:ext cx="2344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>
            <a:off x="2913063" y="6411913"/>
            <a:ext cx="2344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" name="Group 21"/>
          <p:cNvGrpSpPr>
            <a:grpSpLocks/>
          </p:cNvGrpSpPr>
          <p:nvPr/>
        </p:nvGrpSpPr>
        <p:grpSpPr bwMode="auto">
          <a:xfrm>
            <a:off x="3998913" y="6326188"/>
            <a:ext cx="100012" cy="152400"/>
            <a:chOff x="1712" y="3740"/>
            <a:chExt cx="63" cy="96"/>
          </a:xfrm>
        </p:grpSpPr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3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24"/>
          <p:cNvGrpSpPr>
            <a:grpSpLocks/>
          </p:cNvGrpSpPr>
          <p:nvPr/>
        </p:nvGrpSpPr>
        <p:grpSpPr bwMode="auto">
          <a:xfrm>
            <a:off x="3827463" y="6400800"/>
            <a:ext cx="100012" cy="152400"/>
            <a:chOff x="1712" y="3740"/>
            <a:chExt cx="63" cy="96"/>
          </a:xfrm>
        </p:grpSpPr>
        <p:sp>
          <p:nvSpPr>
            <p:cNvPr id="119" name="Line 25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6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27"/>
          <p:cNvGrpSpPr>
            <a:grpSpLocks/>
          </p:cNvGrpSpPr>
          <p:nvPr/>
        </p:nvGrpSpPr>
        <p:grpSpPr bwMode="auto">
          <a:xfrm>
            <a:off x="3662363" y="6477000"/>
            <a:ext cx="100012" cy="152400"/>
            <a:chOff x="1712" y="3740"/>
            <a:chExt cx="63" cy="96"/>
          </a:xfrm>
        </p:grpSpPr>
        <p:sp>
          <p:nvSpPr>
            <p:cNvPr id="122" name="Line 28"/>
            <p:cNvSpPr>
              <a:spLocks noChangeShapeType="1"/>
            </p:cNvSpPr>
            <p:nvPr/>
          </p:nvSpPr>
          <p:spPr bwMode="auto">
            <a:xfrm flipV="1">
              <a:off x="1712" y="3740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>
              <a:off x="1775" y="3755"/>
              <a:ext cx="0" cy="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" name="Group 30"/>
          <p:cNvGrpSpPr>
            <a:grpSpLocks/>
          </p:cNvGrpSpPr>
          <p:nvPr/>
        </p:nvGrpSpPr>
        <p:grpSpPr bwMode="auto">
          <a:xfrm>
            <a:off x="2895600" y="5624513"/>
            <a:ext cx="2359025" cy="123825"/>
            <a:chOff x="2753" y="3471"/>
            <a:chExt cx="1486" cy="78"/>
          </a:xfrm>
        </p:grpSpPr>
        <p:sp>
          <p:nvSpPr>
            <p:cNvPr id="125" name="Line 31"/>
            <p:cNvSpPr>
              <a:spLocks noChangeShapeType="1"/>
            </p:cNvSpPr>
            <p:nvPr/>
          </p:nvSpPr>
          <p:spPr bwMode="auto">
            <a:xfrm>
              <a:off x="2762" y="3549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2"/>
            <p:cNvSpPr>
              <a:spLocks noChangeShapeType="1"/>
            </p:cNvSpPr>
            <p:nvPr/>
          </p:nvSpPr>
          <p:spPr bwMode="auto">
            <a:xfrm>
              <a:off x="2753" y="3508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3"/>
            <p:cNvSpPr>
              <a:spLocks noChangeShapeType="1"/>
            </p:cNvSpPr>
            <p:nvPr/>
          </p:nvSpPr>
          <p:spPr bwMode="auto">
            <a:xfrm>
              <a:off x="2756" y="3471"/>
              <a:ext cx="14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" name="Text Box 35"/>
          <p:cNvSpPr txBox="1">
            <a:spLocks noChangeArrowheads="1"/>
          </p:cNvSpPr>
          <p:nvPr/>
        </p:nvSpPr>
        <p:spPr bwMode="auto">
          <a:xfrm>
            <a:off x="5384800" y="5588000"/>
            <a:ext cx="2286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/>
              <a:t>Antibonding states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/>
              <a:t>Bonding states</a:t>
            </a:r>
          </a:p>
        </p:txBody>
      </p:sp>
      <p:sp>
        <p:nvSpPr>
          <p:cNvPr id="129" name="Freeform 39"/>
          <p:cNvSpPr>
            <a:spLocks/>
          </p:cNvSpPr>
          <p:nvPr/>
        </p:nvSpPr>
        <p:spPr bwMode="auto">
          <a:xfrm flipH="1">
            <a:off x="1946275" y="1984375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40"/>
          <p:cNvSpPr>
            <a:spLocks/>
          </p:cNvSpPr>
          <p:nvPr/>
        </p:nvSpPr>
        <p:spPr bwMode="auto">
          <a:xfrm>
            <a:off x="2463800" y="2011363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47"/>
          <p:cNvSpPr>
            <a:spLocks/>
          </p:cNvSpPr>
          <p:nvPr/>
        </p:nvSpPr>
        <p:spPr bwMode="auto">
          <a:xfrm flipH="1">
            <a:off x="3013075" y="2035175"/>
            <a:ext cx="484188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Text Box 48"/>
          <p:cNvSpPr txBox="1">
            <a:spLocks noChangeArrowheads="1"/>
          </p:cNvSpPr>
          <p:nvPr/>
        </p:nvSpPr>
        <p:spPr bwMode="auto">
          <a:xfrm>
            <a:off x="3527425" y="1181100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" name="Freeform 54"/>
          <p:cNvSpPr>
            <a:spLocks/>
          </p:cNvSpPr>
          <p:nvPr/>
        </p:nvSpPr>
        <p:spPr bwMode="auto">
          <a:xfrm>
            <a:off x="1382713" y="201453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56"/>
          <p:cNvSpPr>
            <a:spLocks/>
          </p:cNvSpPr>
          <p:nvPr/>
        </p:nvSpPr>
        <p:spPr bwMode="auto">
          <a:xfrm flipH="1">
            <a:off x="4133850" y="19812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57"/>
          <p:cNvSpPr>
            <a:spLocks/>
          </p:cNvSpPr>
          <p:nvPr/>
        </p:nvSpPr>
        <p:spPr bwMode="auto">
          <a:xfrm>
            <a:off x="4651375" y="200818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64"/>
          <p:cNvSpPr>
            <a:spLocks/>
          </p:cNvSpPr>
          <p:nvPr/>
        </p:nvSpPr>
        <p:spPr bwMode="auto">
          <a:xfrm flipH="1">
            <a:off x="5202238" y="20320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 Box 65"/>
          <p:cNvSpPr txBox="1">
            <a:spLocks noChangeArrowheads="1"/>
          </p:cNvSpPr>
          <p:nvPr/>
        </p:nvSpPr>
        <p:spPr bwMode="auto">
          <a:xfrm>
            <a:off x="5715000" y="1177925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" name="Freeform 71"/>
          <p:cNvSpPr>
            <a:spLocks/>
          </p:cNvSpPr>
          <p:nvPr/>
        </p:nvSpPr>
        <p:spPr bwMode="auto">
          <a:xfrm>
            <a:off x="3571875" y="2011363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73"/>
          <p:cNvSpPr>
            <a:spLocks/>
          </p:cNvSpPr>
          <p:nvPr/>
        </p:nvSpPr>
        <p:spPr bwMode="auto">
          <a:xfrm flipH="1">
            <a:off x="6324600" y="19812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74"/>
          <p:cNvSpPr>
            <a:spLocks/>
          </p:cNvSpPr>
          <p:nvPr/>
        </p:nvSpPr>
        <p:spPr bwMode="auto">
          <a:xfrm>
            <a:off x="6842125" y="2008188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81"/>
          <p:cNvSpPr>
            <a:spLocks/>
          </p:cNvSpPr>
          <p:nvPr/>
        </p:nvSpPr>
        <p:spPr bwMode="auto">
          <a:xfrm flipH="1">
            <a:off x="7392988" y="2032000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Text Box 82"/>
          <p:cNvSpPr txBox="1">
            <a:spLocks noChangeArrowheads="1"/>
          </p:cNvSpPr>
          <p:nvPr/>
        </p:nvSpPr>
        <p:spPr bwMode="auto">
          <a:xfrm>
            <a:off x="7905750" y="1177925"/>
            <a:ext cx="184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43" name="Group 114"/>
          <p:cNvGrpSpPr>
            <a:grpSpLocks/>
          </p:cNvGrpSpPr>
          <p:nvPr/>
        </p:nvGrpSpPr>
        <p:grpSpPr bwMode="auto">
          <a:xfrm>
            <a:off x="1373188" y="1644650"/>
            <a:ext cx="6573837" cy="3175"/>
            <a:chOff x="1373188" y="1644650"/>
            <a:chExt cx="6573838" cy="3175"/>
          </a:xfrm>
        </p:grpSpPr>
        <p:sp>
          <p:nvSpPr>
            <p:cNvPr id="144" name="Line 43"/>
            <p:cNvSpPr>
              <a:spLocks noChangeShapeType="1"/>
            </p:cNvSpPr>
            <p:nvPr/>
          </p:nvSpPr>
          <p:spPr bwMode="auto">
            <a:xfrm>
              <a:off x="2449513" y="164782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50"/>
            <p:cNvSpPr>
              <a:spLocks noChangeShapeType="1"/>
            </p:cNvSpPr>
            <p:nvPr/>
          </p:nvSpPr>
          <p:spPr bwMode="auto">
            <a:xfrm>
              <a:off x="1373188" y="1647825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60"/>
            <p:cNvSpPr>
              <a:spLocks noChangeShapeType="1"/>
            </p:cNvSpPr>
            <p:nvPr/>
          </p:nvSpPr>
          <p:spPr bwMode="auto">
            <a:xfrm>
              <a:off x="4638676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67"/>
            <p:cNvSpPr>
              <a:spLocks noChangeShapeType="1"/>
            </p:cNvSpPr>
            <p:nvPr/>
          </p:nvSpPr>
          <p:spPr bwMode="auto">
            <a:xfrm>
              <a:off x="3562351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77"/>
            <p:cNvSpPr>
              <a:spLocks noChangeShapeType="1"/>
            </p:cNvSpPr>
            <p:nvPr/>
          </p:nvSpPr>
          <p:spPr bwMode="auto">
            <a:xfrm>
              <a:off x="6829426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84"/>
            <p:cNvSpPr>
              <a:spLocks noChangeShapeType="1"/>
            </p:cNvSpPr>
            <p:nvPr/>
          </p:nvSpPr>
          <p:spPr bwMode="auto">
            <a:xfrm>
              <a:off x="5753101" y="1644650"/>
              <a:ext cx="1117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115"/>
          <p:cNvGrpSpPr>
            <a:grpSpLocks/>
          </p:cNvGrpSpPr>
          <p:nvPr/>
        </p:nvGrpSpPr>
        <p:grpSpPr bwMode="auto">
          <a:xfrm>
            <a:off x="1884363" y="1644650"/>
            <a:ext cx="5468937" cy="2665413"/>
            <a:chOff x="1884363" y="1644650"/>
            <a:chExt cx="5468938" cy="2665413"/>
          </a:xfrm>
        </p:grpSpPr>
        <p:sp>
          <p:nvSpPr>
            <p:cNvPr id="151" name="Line 44"/>
            <p:cNvSpPr>
              <a:spLocks noChangeShapeType="1"/>
            </p:cNvSpPr>
            <p:nvPr/>
          </p:nvSpPr>
          <p:spPr bwMode="auto">
            <a:xfrm>
              <a:off x="2947988" y="1647825"/>
              <a:ext cx="25400" cy="266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51"/>
            <p:cNvSpPr>
              <a:spLocks noChangeShapeType="1"/>
            </p:cNvSpPr>
            <p:nvPr/>
          </p:nvSpPr>
          <p:spPr bwMode="auto">
            <a:xfrm>
              <a:off x="1884363" y="1647825"/>
              <a:ext cx="12700" cy="261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61"/>
            <p:cNvSpPr>
              <a:spLocks noChangeShapeType="1"/>
            </p:cNvSpPr>
            <p:nvPr/>
          </p:nvSpPr>
          <p:spPr bwMode="auto">
            <a:xfrm flipH="1">
              <a:off x="5149851" y="1644650"/>
              <a:ext cx="12700" cy="2662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68"/>
            <p:cNvSpPr>
              <a:spLocks noChangeShapeType="1"/>
            </p:cNvSpPr>
            <p:nvPr/>
          </p:nvSpPr>
          <p:spPr bwMode="auto">
            <a:xfrm>
              <a:off x="4073526" y="1644650"/>
              <a:ext cx="12700" cy="2649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78"/>
            <p:cNvSpPr>
              <a:spLocks noChangeShapeType="1"/>
            </p:cNvSpPr>
            <p:nvPr/>
          </p:nvSpPr>
          <p:spPr bwMode="auto">
            <a:xfrm>
              <a:off x="7340601" y="1644650"/>
              <a:ext cx="12700" cy="2636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85"/>
            <p:cNvSpPr>
              <a:spLocks noChangeShapeType="1"/>
            </p:cNvSpPr>
            <p:nvPr/>
          </p:nvSpPr>
          <p:spPr bwMode="auto">
            <a:xfrm>
              <a:off x="6264276" y="1644650"/>
              <a:ext cx="12700" cy="2636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Freeform 88"/>
          <p:cNvSpPr>
            <a:spLocks/>
          </p:cNvSpPr>
          <p:nvPr/>
        </p:nvSpPr>
        <p:spPr bwMode="auto">
          <a:xfrm>
            <a:off x="5762625" y="2011363"/>
            <a:ext cx="482600" cy="2273300"/>
          </a:xfrm>
          <a:custGeom>
            <a:avLst/>
            <a:gdLst>
              <a:gd name="T0" fmla="*/ 0 w 612"/>
              <a:gd name="T1" fmla="*/ 0 h 672"/>
              <a:gd name="T2" fmla="*/ 2147483647 w 612"/>
              <a:gd name="T3" fmla="*/ 2147483647 h 672"/>
              <a:gd name="T4" fmla="*/ 2147483647 w 612"/>
              <a:gd name="T5" fmla="*/ 2147483647 h 672"/>
              <a:gd name="T6" fmla="*/ 0 60000 65536"/>
              <a:gd name="T7" fmla="*/ 0 60000 65536"/>
              <a:gd name="T8" fmla="*/ 0 60000 65536"/>
              <a:gd name="T9" fmla="*/ 0 w 612"/>
              <a:gd name="T10" fmla="*/ 0 h 672"/>
              <a:gd name="T11" fmla="*/ 612 w 6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2" h="672">
                <a:moveTo>
                  <a:pt x="0" y="0"/>
                </a:moveTo>
                <a:cubicBezTo>
                  <a:pt x="162" y="25"/>
                  <a:pt x="324" y="50"/>
                  <a:pt x="426" y="162"/>
                </a:cubicBezTo>
                <a:cubicBezTo>
                  <a:pt x="528" y="274"/>
                  <a:pt x="581" y="587"/>
                  <a:pt x="612" y="672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89"/>
          <p:cNvSpPr>
            <a:spLocks/>
          </p:cNvSpPr>
          <p:nvPr/>
        </p:nvSpPr>
        <p:spPr bwMode="auto">
          <a:xfrm>
            <a:off x="7929563" y="1862138"/>
            <a:ext cx="288925" cy="136525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90"/>
          <p:cNvSpPr>
            <a:spLocks/>
          </p:cNvSpPr>
          <p:nvPr/>
        </p:nvSpPr>
        <p:spPr bwMode="auto">
          <a:xfrm flipH="1">
            <a:off x="1055688" y="1855788"/>
            <a:ext cx="288925" cy="134937"/>
          </a:xfrm>
          <a:custGeom>
            <a:avLst/>
            <a:gdLst>
              <a:gd name="T0" fmla="*/ 0 w 397"/>
              <a:gd name="T1" fmla="*/ 2147483647 h 73"/>
              <a:gd name="T2" fmla="*/ 2147483647 w 397"/>
              <a:gd name="T3" fmla="*/ 0 h 73"/>
              <a:gd name="T4" fmla="*/ 0 60000 65536"/>
              <a:gd name="T5" fmla="*/ 0 60000 65536"/>
              <a:gd name="T6" fmla="*/ 0 w 397"/>
              <a:gd name="T7" fmla="*/ 0 h 73"/>
              <a:gd name="T8" fmla="*/ 397 w 397"/>
              <a:gd name="T9" fmla="*/ 73 h 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" h="73">
                <a:moveTo>
                  <a:pt x="0" y="73"/>
                </a:moveTo>
                <a:cubicBezTo>
                  <a:pt x="0" y="73"/>
                  <a:pt x="198" y="36"/>
                  <a:pt x="397" y="0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Rectangle 91"/>
          <p:cNvSpPr>
            <a:spLocks noChangeArrowheads="1"/>
          </p:cNvSpPr>
          <p:nvPr/>
        </p:nvSpPr>
        <p:spPr bwMode="auto">
          <a:xfrm>
            <a:off x="1262063" y="3944938"/>
            <a:ext cx="6773862" cy="88900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Rectangle 92"/>
          <p:cNvSpPr>
            <a:spLocks noChangeArrowheads="1"/>
          </p:cNvSpPr>
          <p:nvPr/>
        </p:nvSpPr>
        <p:spPr bwMode="auto">
          <a:xfrm>
            <a:off x="1273175" y="3490913"/>
            <a:ext cx="6773863" cy="153987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Rectangle 93"/>
          <p:cNvSpPr>
            <a:spLocks noChangeArrowheads="1"/>
          </p:cNvSpPr>
          <p:nvPr/>
        </p:nvSpPr>
        <p:spPr bwMode="auto">
          <a:xfrm>
            <a:off x="1257300" y="3060700"/>
            <a:ext cx="6773863" cy="195263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95"/>
          <p:cNvSpPr txBox="1">
            <a:spLocks noChangeArrowheads="1"/>
          </p:cNvSpPr>
          <p:nvPr/>
        </p:nvSpPr>
        <p:spPr bwMode="auto">
          <a:xfrm>
            <a:off x="8072438" y="2849563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4N states</a:t>
            </a:r>
          </a:p>
        </p:txBody>
      </p:sp>
      <p:sp>
        <p:nvSpPr>
          <p:cNvPr id="164" name="Text Box 96"/>
          <p:cNvSpPr txBox="1">
            <a:spLocks noChangeArrowheads="1"/>
          </p:cNvSpPr>
          <p:nvPr/>
        </p:nvSpPr>
        <p:spPr bwMode="auto">
          <a:xfrm>
            <a:off x="7986713" y="3324225"/>
            <a:ext cx="1157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4N states</a:t>
            </a:r>
          </a:p>
        </p:txBody>
      </p:sp>
      <p:sp>
        <p:nvSpPr>
          <p:cNvPr id="165" name="Text Box 97"/>
          <p:cNvSpPr txBox="1">
            <a:spLocks noChangeArrowheads="1"/>
          </p:cNvSpPr>
          <p:nvPr/>
        </p:nvSpPr>
        <p:spPr bwMode="auto">
          <a:xfrm>
            <a:off x="8008938" y="3759200"/>
            <a:ext cx="1135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 states</a:t>
            </a:r>
          </a:p>
        </p:txBody>
      </p:sp>
      <p:sp>
        <p:nvSpPr>
          <p:cNvPr id="166" name="Text Box 98"/>
          <p:cNvSpPr txBox="1">
            <a:spLocks noChangeArrowheads="1"/>
          </p:cNvSpPr>
          <p:nvPr/>
        </p:nvSpPr>
        <p:spPr bwMode="auto">
          <a:xfrm>
            <a:off x="439738" y="3829050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1s</a:t>
            </a:r>
          </a:p>
        </p:txBody>
      </p:sp>
      <p:sp>
        <p:nvSpPr>
          <p:cNvPr id="167" name="Text Box 99"/>
          <p:cNvSpPr txBox="1">
            <a:spLocks noChangeArrowheads="1"/>
          </p:cNvSpPr>
          <p:nvPr/>
        </p:nvSpPr>
        <p:spPr bwMode="auto">
          <a:xfrm>
            <a:off x="306388" y="3360738"/>
            <a:ext cx="1030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2s, 2p</a:t>
            </a:r>
          </a:p>
        </p:txBody>
      </p:sp>
      <p:sp>
        <p:nvSpPr>
          <p:cNvPr id="168" name="Text Box 100"/>
          <p:cNvSpPr txBox="1">
            <a:spLocks noChangeArrowheads="1"/>
          </p:cNvSpPr>
          <p:nvPr/>
        </p:nvSpPr>
        <p:spPr bwMode="auto">
          <a:xfrm>
            <a:off x="282575" y="28559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3s, 3p</a:t>
            </a:r>
          </a:p>
        </p:txBody>
      </p:sp>
      <p:sp>
        <p:nvSpPr>
          <p:cNvPr id="169" name="Oval 102"/>
          <p:cNvSpPr>
            <a:spLocks noChangeArrowheads="1"/>
          </p:cNvSpPr>
          <p:nvPr/>
        </p:nvSpPr>
        <p:spPr bwMode="auto">
          <a:xfrm>
            <a:off x="3259138" y="3841750"/>
            <a:ext cx="320675" cy="3079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Text Box 103"/>
          <p:cNvSpPr txBox="1">
            <a:spLocks noChangeArrowheads="1"/>
          </p:cNvSpPr>
          <p:nvPr/>
        </p:nvSpPr>
        <p:spPr bwMode="auto">
          <a:xfrm>
            <a:off x="2782888" y="4318000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2N electrons fill these states</a:t>
            </a:r>
          </a:p>
        </p:txBody>
      </p:sp>
      <p:sp>
        <p:nvSpPr>
          <p:cNvPr id="171" name="Line 104"/>
          <p:cNvSpPr>
            <a:spLocks noChangeShapeType="1"/>
          </p:cNvSpPr>
          <p:nvPr/>
        </p:nvSpPr>
        <p:spPr bwMode="auto">
          <a:xfrm flipV="1">
            <a:off x="3400425" y="4149725"/>
            <a:ext cx="0" cy="168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Oval 106"/>
          <p:cNvSpPr>
            <a:spLocks noChangeArrowheads="1"/>
          </p:cNvSpPr>
          <p:nvPr/>
        </p:nvSpPr>
        <p:spPr bwMode="auto">
          <a:xfrm>
            <a:off x="5588000" y="3402013"/>
            <a:ext cx="320675" cy="30797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Text Box 107"/>
          <p:cNvSpPr txBox="1">
            <a:spLocks noChangeArrowheads="1"/>
          </p:cNvSpPr>
          <p:nvPr/>
        </p:nvSpPr>
        <p:spPr bwMode="auto">
          <a:xfrm>
            <a:off x="5099050" y="4329113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8N electrons fill these states</a:t>
            </a:r>
          </a:p>
        </p:txBody>
      </p:sp>
      <p:sp>
        <p:nvSpPr>
          <p:cNvPr id="174" name="Line 108"/>
          <p:cNvSpPr>
            <a:spLocks noChangeShapeType="1"/>
          </p:cNvSpPr>
          <p:nvPr/>
        </p:nvSpPr>
        <p:spPr bwMode="auto">
          <a:xfrm flipV="1">
            <a:off x="5729288" y="3724275"/>
            <a:ext cx="12700" cy="604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Rectangle 111"/>
          <p:cNvSpPr>
            <a:spLocks noChangeArrowheads="1"/>
          </p:cNvSpPr>
          <p:nvPr/>
        </p:nvSpPr>
        <p:spPr bwMode="auto">
          <a:xfrm>
            <a:off x="1270000" y="2755900"/>
            <a:ext cx="6773863" cy="195263"/>
          </a:xfrm>
          <a:prstGeom prst="rect">
            <a:avLst/>
          </a:prstGeom>
          <a:solidFill>
            <a:srgbClr val="5B98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AutoShape 112"/>
          <p:cNvSpPr>
            <a:spLocks/>
          </p:cNvSpPr>
          <p:nvPr/>
        </p:nvSpPr>
        <p:spPr bwMode="auto">
          <a:xfrm>
            <a:off x="1079500" y="2695575"/>
            <a:ext cx="177800" cy="660400"/>
          </a:xfrm>
          <a:prstGeom prst="leftBrace">
            <a:avLst>
              <a:gd name="adj1" fmla="val 30952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AutoShape 113"/>
          <p:cNvSpPr>
            <a:spLocks/>
          </p:cNvSpPr>
          <p:nvPr/>
        </p:nvSpPr>
        <p:spPr bwMode="auto">
          <a:xfrm flipH="1">
            <a:off x="7988300" y="2708275"/>
            <a:ext cx="177800" cy="660400"/>
          </a:xfrm>
          <a:prstGeom prst="leftBrace">
            <a:avLst>
              <a:gd name="adj1" fmla="val 30952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Text Box 114"/>
          <p:cNvSpPr txBox="1">
            <a:spLocks noChangeArrowheads="1"/>
          </p:cNvSpPr>
          <p:nvPr/>
        </p:nvSpPr>
        <p:spPr bwMode="auto">
          <a:xfrm>
            <a:off x="609600" y="5715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The 3s-3p band</a:t>
            </a:r>
            <a:br>
              <a:rPr lang="en-US" b="1"/>
            </a:br>
            <a:r>
              <a:rPr lang="en-US" b="1"/>
              <a:t>splits into two:</a:t>
            </a:r>
          </a:p>
        </p:txBody>
      </p:sp>
      <p:sp>
        <p:nvSpPr>
          <p:cNvPr id="179" name="Line 115"/>
          <p:cNvSpPr>
            <a:spLocks noChangeShapeType="1"/>
          </p:cNvSpPr>
          <p:nvPr/>
        </p:nvSpPr>
        <p:spPr bwMode="auto">
          <a:xfrm>
            <a:off x="304800" y="5122863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Text Box 59"/>
          <p:cNvSpPr txBox="1">
            <a:spLocks noChangeArrowheads="1"/>
          </p:cNvSpPr>
          <p:nvPr/>
        </p:nvSpPr>
        <p:spPr bwMode="auto">
          <a:xfrm>
            <a:off x="2860675" y="763588"/>
            <a:ext cx="3362325" cy="3381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 = 14       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2</a:t>
            </a:r>
          </a:p>
        </p:txBody>
      </p:sp>
      <p:sp>
        <p:nvSpPr>
          <p:cNvPr id="181" name="Text Box 74"/>
          <p:cNvSpPr txBox="1">
            <a:spLocks noChangeArrowheads="1"/>
          </p:cNvSpPr>
          <p:nvPr/>
        </p:nvSpPr>
        <p:spPr bwMode="auto">
          <a:xfrm>
            <a:off x="6424613" y="695325"/>
            <a:ext cx="2643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Total # atoms = N  </a:t>
            </a:r>
            <a:br>
              <a:rPr lang="en-US"/>
            </a:br>
            <a:r>
              <a:rPr lang="en-US"/>
              <a:t>Total # electrons = 14N</a:t>
            </a:r>
          </a:p>
        </p:txBody>
      </p:sp>
      <p:sp>
        <p:nvSpPr>
          <p:cNvPr id="182" name="Text Box 75"/>
          <p:cNvSpPr txBox="1">
            <a:spLocks noChangeArrowheads="1"/>
          </p:cNvSpPr>
          <p:nvPr/>
        </p:nvSpPr>
        <p:spPr bwMode="auto">
          <a:xfrm>
            <a:off x="0" y="717550"/>
            <a:ext cx="2643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Fill the Bloch states according to Pauli Principle</a:t>
            </a:r>
          </a:p>
        </p:txBody>
      </p:sp>
      <p:sp>
        <p:nvSpPr>
          <p:cNvPr id="183" name="Oval 45"/>
          <p:cNvSpPr>
            <a:spLocks noChangeArrowheads="1"/>
          </p:cNvSpPr>
          <p:nvPr/>
        </p:nvSpPr>
        <p:spPr bwMode="auto">
          <a:xfrm>
            <a:off x="2886075" y="1579563"/>
            <a:ext cx="138113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Oval 52"/>
          <p:cNvSpPr>
            <a:spLocks noChangeArrowheads="1"/>
          </p:cNvSpPr>
          <p:nvPr/>
        </p:nvSpPr>
        <p:spPr bwMode="auto">
          <a:xfrm>
            <a:off x="1822450" y="1579563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Oval 62"/>
          <p:cNvSpPr>
            <a:spLocks noChangeArrowheads="1"/>
          </p:cNvSpPr>
          <p:nvPr/>
        </p:nvSpPr>
        <p:spPr bwMode="auto">
          <a:xfrm>
            <a:off x="5087938" y="1576388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69"/>
          <p:cNvSpPr>
            <a:spLocks noChangeArrowheads="1"/>
          </p:cNvSpPr>
          <p:nvPr/>
        </p:nvSpPr>
        <p:spPr bwMode="auto">
          <a:xfrm>
            <a:off x="4011613" y="1576388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Oval 79"/>
          <p:cNvSpPr>
            <a:spLocks noChangeArrowheads="1"/>
          </p:cNvSpPr>
          <p:nvPr/>
        </p:nvSpPr>
        <p:spPr bwMode="auto">
          <a:xfrm>
            <a:off x="7278688" y="1576388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Oval 86"/>
          <p:cNvSpPr>
            <a:spLocks noChangeArrowheads="1"/>
          </p:cNvSpPr>
          <p:nvPr/>
        </p:nvSpPr>
        <p:spPr bwMode="auto">
          <a:xfrm>
            <a:off x="6202363" y="1576388"/>
            <a:ext cx="136525" cy="136525"/>
          </a:xfrm>
          <a:prstGeom prst="ellipse">
            <a:avLst/>
          </a:prstGeom>
          <a:solidFill>
            <a:srgbClr val="5B98D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 Box 116"/>
          <p:cNvSpPr txBox="1">
            <a:spLocks noChangeArrowheads="1"/>
          </p:cNvSpPr>
          <p:nvPr/>
        </p:nvSpPr>
        <p:spPr bwMode="auto">
          <a:xfrm>
            <a:off x="3733800" y="152400"/>
            <a:ext cx="2352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 u="sng"/>
              <a:t>Silicon Bandgap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DoppingMeta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48188"/>
            <a:ext cx="2044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2"/>
          <p:cNvSpPr>
            <a:spLocks noChangeArrowheads="1"/>
          </p:cNvSpPr>
          <p:nvPr/>
        </p:nvSpPr>
        <p:spPr bwMode="auto">
          <a:xfrm>
            <a:off x="1752600" y="304800"/>
            <a:ext cx="558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i="1" u="sng"/>
              <a:t>Controlling Conductivity: Doping Solids</a:t>
            </a:r>
          </a:p>
        </p:txBody>
      </p:sp>
      <p:grpSp>
        <p:nvGrpSpPr>
          <p:cNvPr id="133" name="Group 3"/>
          <p:cNvGrpSpPr>
            <a:grpSpLocks/>
          </p:cNvGrpSpPr>
          <p:nvPr/>
        </p:nvGrpSpPr>
        <p:grpSpPr bwMode="auto">
          <a:xfrm>
            <a:off x="381000" y="914400"/>
            <a:ext cx="2592388" cy="4557713"/>
            <a:chOff x="731" y="687"/>
            <a:chExt cx="1633" cy="2871"/>
          </a:xfrm>
        </p:grpSpPr>
        <p:grpSp>
          <p:nvGrpSpPr>
            <p:cNvPr id="134" name="Group 4"/>
            <p:cNvGrpSpPr>
              <a:grpSpLocks/>
            </p:cNvGrpSpPr>
            <p:nvPr/>
          </p:nvGrpSpPr>
          <p:grpSpPr bwMode="auto">
            <a:xfrm>
              <a:off x="731" y="687"/>
              <a:ext cx="1633" cy="2239"/>
              <a:chOff x="623" y="828"/>
              <a:chExt cx="1633" cy="2239"/>
            </a:xfrm>
          </p:grpSpPr>
          <p:grpSp>
            <p:nvGrpSpPr>
              <p:cNvPr id="136" name="Group 5"/>
              <p:cNvGrpSpPr>
                <a:grpSpLocks/>
              </p:cNvGrpSpPr>
              <p:nvPr/>
            </p:nvGrpSpPr>
            <p:grpSpPr bwMode="auto">
              <a:xfrm>
                <a:off x="734" y="1154"/>
                <a:ext cx="1522" cy="1586"/>
                <a:chOff x="734" y="1100"/>
                <a:chExt cx="1522" cy="1586"/>
              </a:xfrm>
            </p:grpSpPr>
            <p:sp>
              <p:nvSpPr>
                <p:cNvPr id="143" name="Oval 6"/>
                <p:cNvSpPr>
                  <a:spLocks noChangeArrowheads="1"/>
                </p:cNvSpPr>
                <p:nvPr/>
              </p:nvSpPr>
              <p:spPr bwMode="auto">
                <a:xfrm>
                  <a:off x="740" y="2135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7"/>
                <p:cNvSpPr>
                  <a:spLocks noChangeArrowheads="1"/>
                </p:cNvSpPr>
                <p:nvPr/>
              </p:nvSpPr>
              <p:spPr bwMode="auto">
                <a:xfrm>
                  <a:off x="952" y="2337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5" name="Oval 8"/>
                <p:cNvSpPr>
                  <a:spLocks noChangeArrowheads="1"/>
                </p:cNvSpPr>
                <p:nvPr/>
              </p:nvSpPr>
              <p:spPr bwMode="auto">
                <a:xfrm>
                  <a:off x="1216" y="2114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9"/>
                <p:cNvSpPr>
                  <a:spLocks noChangeArrowheads="1"/>
                </p:cNvSpPr>
                <p:nvPr/>
              </p:nvSpPr>
              <p:spPr bwMode="auto">
                <a:xfrm>
                  <a:off x="1428" y="2316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" name="Oval 10"/>
                <p:cNvSpPr>
                  <a:spLocks noChangeArrowheads="1"/>
                </p:cNvSpPr>
                <p:nvPr/>
              </p:nvSpPr>
              <p:spPr bwMode="auto">
                <a:xfrm>
                  <a:off x="1696" y="2114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1"/>
                <p:cNvSpPr>
                  <a:spLocks noChangeArrowheads="1"/>
                </p:cNvSpPr>
                <p:nvPr/>
              </p:nvSpPr>
              <p:spPr bwMode="auto">
                <a:xfrm>
                  <a:off x="1908" y="2316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Oval 12"/>
                <p:cNvSpPr>
                  <a:spLocks noChangeArrowheads="1"/>
                </p:cNvSpPr>
                <p:nvPr/>
              </p:nvSpPr>
              <p:spPr bwMode="auto">
                <a:xfrm>
                  <a:off x="1700" y="2505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3"/>
                <p:cNvSpPr>
                  <a:spLocks noChangeArrowheads="1"/>
                </p:cNvSpPr>
                <p:nvPr/>
              </p:nvSpPr>
              <p:spPr bwMode="auto">
                <a:xfrm>
                  <a:off x="1708" y="2209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14"/>
                <p:cNvSpPr>
                  <a:spLocks noChangeArrowheads="1"/>
                </p:cNvSpPr>
                <p:nvPr/>
              </p:nvSpPr>
              <p:spPr bwMode="auto">
                <a:xfrm>
                  <a:off x="1236" y="2507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15"/>
                <p:cNvSpPr>
                  <a:spLocks noChangeArrowheads="1"/>
                </p:cNvSpPr>
                <p:nvPr/>
              </p:nvSpPr>
              <p:spPr bwMode="auto">
                <a:xfrm>
                  <a:off x="1220" y="2211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16"/>
                <p:cNvSpPr>
                  <a:spLocks noChangeArrowheads="1"/>
                </p:cNvSpPr>
                <p:nvPr/>
              </p:nvSpPr>
              <p:spPr bwMode="auto">
                <a:xfrm>
                  <a:off x="1696" y="1610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17"/>
                <p:cNvSpPr>
                  <a:spLocks noChangeArrowheads="1"/>
                </p:cNvSpPr>
                <p:nvPr/>
              </p:nvSpPr>
              <p:spPr bwMode="auto">
                <a:xfrm>
                  <a:off x="1908" y="1812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Oval 18"/>
                <p:cNvSpPr>
                  <a:spLocks noChangeArrowheads="1"/>
                </p:cNvSpPr>
                <p:nvPr/>
              </p:nvSpPr>
              <p:spPr bwMode="auto">
                <a:xfrm>
                  <a:off x="1216" y="1610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19"/>
                <p:cNvSpPr>
                  <a:spLocks noChangeArrowheads="1"/>
                </p:cNvSpPr>
                <p:nvPr/>
              </p:nvSpPr>
              <p:spPr bwMode="auto">
                <a:xfrm>
                  <a:off x="1428" y="1812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Oval 20"/>
                <p:cNvSpPr>
                  <a:spLocks noChangeArrowheads="1"/>
                </p:cNvSpPr>
                <p:nvPr/>
              </p:nvSpPr>
              <p:spPr bwMode="auto">
                <a:xfrm>
                  <a:off x="1700" y="1696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Oval 21"/>
                <p:cNvSpPr>
                  <a:spLocks noChangeArrowheads="1"/>
                </p:cNvSpPr>
                <p:nvPr/>
              </p:nvSpPr>
              <p:spPr bwMode="auto">
                <a:xfrm>
                  <a:off x="1692" y="1992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Oval 22"/>
                <p:cNvSpPr>
                  <a:spLocks noChangeArrowheads="1"/>
                </p:cNvSpPr>
                <p:nvPr/>
              </p:nvSpPr>
              <p:spPr bwMode="auto">
                <a:xfrm>
                  <a:off x="740" y="1631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Oval 23"/>
                <p:cNvSpPr>
                  <a:spLocks noChangeArrowheads="1"/>
                </p:cNvSpPr>
                <p:nvPr/>
              </p:nvSpPr>
              <p:spPr bwMode="auto">
                <a:xfrm>
                  <a:off x="952" y="1833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Oval 24"/>
                <p:cNvSpPr>
                  <a:spLocks noChangeArrowheads="1"/>
                </p:cNvSpPr>
                <p:nvPr/>
              </p:nvSpPr>
              <p:spPr bwMode="auto">
                <a:xfrm>
                  <a:off x="1208" y="1715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Oval 25"/>
                <p:cNvSpPr>
                  <a:spLocks noChangeArrowheads="1"/>
                </p:cNvSpPr>
                <p:nvPr/>
              </p:nvSpPr>
              <p:spPr bwMode="auto">
                <a:xfrm>
                  <a:off x="1224" y="2012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Oval 26"/>
                <p:cNvSpPr>
                  <a:spLocks noChangeArrowheads="1"/>
                </p:cNvSpPr>
                <p:nvPr/>
              </p:nvSpPr>
              <p:spPr bwMode="auto">
                <a:xfrm>
                  <a:off x="876" y="2120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27"/>
                <p:cNvSpPr>
                  <a:spLocks noChangeArrowheads="1"/>
                </p:cNvSpPr>
                <p:nvPr/>
              </p:nvSpPr>
              <p:spPr bwMode="auto">
                <a:xfrm>
                  <a:off x="1086" y="2120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28"/>
                <p:cNvSpPr>
                  <a:spLocks noChangeArrowheads="1"/>
                </p:cNvSpPr>
                <p:nvPr/>
              </p:nvSpPr>
              <p:spPr bwMode="auto">
                <a:xfrm>
                  <a:off x="1356" y="2102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Oval 29"/>
                <p:cNvSpPr>
                  <a:spLocks noChangeArrowheads="1"/>
                </p:cNvSpPr>
                <p:nvPr/>
              </p:nvSpPr>
              <p:spPr bwMode="auto">
                <a:xfrm>
                  <a:off x="1566" y="2102"/>
                  <a:ext cx="72" cy="7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30"/>
                <p:cNvSpPr>
                  <a:spLocks noChangeArrowheads="1"/>
                </p:cNvSpPr>
                <p:nvPr/>
              </p:nvSpPr>
              <p:spPr bwMode="auto">
                <a:xfrm>
                  <a:off x="1848" y="2096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31"/>
                <p:cNvSpPr>
                  <a:spLocks noChangeArrowheads="1"/>
                </p:cNvSpPr>
                <p:nvPr/>
              </p:nvSpPr>
              <p:spPr bwMode="auto">
                <a:xfrm>
                  <a:off x="2058" y="2096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32"/>
                <p:cNvSpPr>
                  <a:spLocks noChangeArrowheads="1"/>
                </p:cNvSpPr>
                <p:nvPr/>
              </p:nvSpPr>
              <p:spPr bwMode="auto">
                <a:xfrm>
                  <a:off x="1690" y="1100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Oval 33"/>
                <p:cNvSpPr>
                  <a:spLocks noChangeArrowheads="1"/>
                </p:cNvSpPr>
                <p:nvPr/>
              </p:nvSpPr>
              <p:spPr bwMode="auto">
                <a:xfrm>
                  <a:off x="1902" y="1302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34"/>
                <p:cNvSpPr>
                  <a:spLocks noChangeArrowheads="1"/>
                </p:cNvSpPr>
                <p:nvPr/>
              </p:nvSpPr>
              <p:spPr bwMode="auto">
                <a:xfrm>
                  <a:off x="1210" y="1100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35"/>
                <p:cNvSpPr>
                  <a:spLocks noChangeArrowheads="1"/>
                </p:cNvSpPr>
                <p:nvPr/>
              </p:nvSpPr>
              <p:spPr bwMode="auto">
                <a:xfrm>
                  <a:off x="1422" y="1302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3" name="Oval 36"/>
                <p:cNvSpPr>
                  <a:spLocks noChangeArrowheads="1"/>
                </p:cNvSpPr>
                <p:nvPr/>
              </p:nvSpPr>
              <p:spPr bwMode="auto">
                <a:xfrm>
                  <a:off x="1694" y="1186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Oval 37"/>
                <p:cNvSpPr>
                  <a:spLocks noChangeArrowheads="1"/>
                </p:cNvSpPr>
                <p:nvPr/>
              </p:nvSpPr>
              <p:spPr bwMode="auto">
                <a:xfrm>
                  <a:off x="1686" y="1482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Oval 38"/>
                <p:cNvSpPr>
                  <a:spLocks noChangeArrowheads="1"/>
                </p:cNvSpPr>
                <p:nvPr/>
              </p:nvSpPr>
              <p:spPr bwMode="auto">
                <a:xfrm>
                  <a:off x="734" y="1121"/>
                  <a:ext cx="560" cy="551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Oval 39"/>
                <p:cNvSpPr>
                  <a:spLocks noChangeArrowheads="1"/>
                </p:cNvSpPr>
                <p:nvPr/>
              </p:nvSpPr>
              <p:spPr bwMode="auto">
                <a:xfrm>
                  <a:off x="946" y="1323"/>
                  <a:ext cx="136" cy="14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Oval 40"/>
                <p:cNvSpPr>
                  <a:spLocks noChangeArrowheads="1"/>
                </p:cNvSpPr>
                <p:nvPr/>
              </p:nvSpPr>
              <p:spPr bwMode="auto">
                <a:xfrm>
                  <a:off x="1202" y="1205"/>
                  <a:ext cx="72" cy="74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41"/>
                <p:cNvSpPr>
                  <a:spLocks noChangeArrowheads="1"/>
                </p:cNvSpPr>
                <p:nvPr/>
              </p:nvSpPr>
              <p:spPr bwMode="auto">
                <a:xfrm>
                  <a:off x="1218" y="1502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42"/>
                <p:cNvSpPr>
                  <a:spLocks noChangeArrowheads="1"/>
                </p:cNvSpPr>
                <p:nvPr/>
              </p:nvSpPr>
              <p:spPr bwMode="auto">
                <a:xfrm>
                  <a:off x="870" y="1610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43"/>
                <p:cNvSpPr>
                  <a:spLocks noChangeArrowheads="1"/>
                </p:cNvSpPr>
                <p:nvPr/>
              </p:nvSpPr>
              <p:spPr bwMode="auto">
                <a:xfrm>
                  <a:off x="1080" y="1610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Oval 44"/>
                <p:cNvSpPr>
                  <a:spLocks noChangeArrowheads="1"/>
                </p:cNvSpPr>
                <p:nvPr/>
              </p:nvSpPr>
              <p:spPr bwMode="auto">
                <a:xfrm>
                  <a:off x="1350" y="1592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Oval 45"/>
                <p:cNvSpPr>
                  <a:spLocks noChangeArrowheads="1"/>
                </p:cNvSpPr>
                <p:nvPr/>
              </p:nvSpPr>
              <p:spPr bwMode="auto">
                <a:xfrm>
                  <a:off x="1560" y="1592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Oval 46"/>
                <p:cNvSpPr>
                  <a:spLocks noChangeArrowheads="1"/>
                </p:cNvSpPr>
                <p:nvPr/>
              </p:nvSpPr>
              <p:spPr bwMode="auto">
                <a:xfrm>
                  <a:off x="1842" y="1586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Oval 47"/>
                <p:cNvSpPr>
                  <a:spLocks noChangeArrowheads="1"/>
                </p:cNvSpPr>
                <p:nvPr/>
              </p:nvSpPr>
              <p:spPr bwMode="auto">
                <a:xfrm>
                  <a:off x="2052" y="1586"/>
                  <a:ext cx="72" cy="73"/>
                </a:xfrm>
                <a:prstGeom prst="ellipse">
                  <a:avLst/>
                </a:prstGeom>
                <a:solidFill>
                  <a:srgbClr val="5B98D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Rectangle 48"/>
              <p:cNvSpPr>
                <a:spLocks noChangeArrowheads="1"/>
              </p:cNvSpPr>
              <p:nvPr/>
            </p:nvSpPr>
            <p:spPr bwMode="auto">
              <a:xfrm>
                <a:off x="623" y="2838"/>
                <a:ext cx="1082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CN">
                    <a:ea typeface="SimSun" charset="0"/>
                    <a:cs typeface="SimSun" charset="0"/>
                  </a:rPr>
                  <a:t>Boron atom (5)</a:t>
                </a:r>
              </a:p>
            </p:txBody>
          </p:sp>
          <p:sp>
            <p:nvSpPr>
              <p:cNvPr id="138" name="Rectangle 49"/>
              <p:cNvSpPr>
                <a:spLocks noChangeArrowheads="1"/>
              </p:cNvSpPr>
              <p:nvPr/>
            </p:nvSpPr>
            <p:spPr bwMode="auto">
              <a:xfrm>
                <a:off x="659" y="828"/>
                <a:ext cx="1051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CN">
                    <a:ea typeface="SimSun" charset="0"/>
                    <a:cs typeface="SimSun" charset="0"/>
                  </a:rPr>
                  <a:t>Silicon crystal </a:t>
                </a:r>
              </a:p>
            </p:txBody>
          </p:sp>
          <p:sp>
            <p:nvSpPr>
              <p:cNvPr id="139" name="Rectangle 50"/>
              <p:cNvSpPr>
                <a:spLocks noChangeArrowheads="1"/>
              </p:cNvSpPr>
              <p:nvPr/>
            </p:nvSpPr>
            <p:spPr bwMode="auto">
              <a:xfrm>
                <a:off x="1773" y="2817"/>
                <a:ext cx="438" cy="2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>
                    <a:solidFill>
                      <a:srgbClr val="5B98D2"/>
                    </a:solidFill>
                    <a:ea typeface="SimSun" charset="0"/>
                    <a:cs typeface="SimSun" charset="0"/>
                  </a:rPr>
                  <a:t>hole</a:t>
                </a:r>
              </a:p>
            </p:txBody>
          </p:sp>
          <p:sp>
            <p:nvSpPr>
              <p:cNvPr id="140" name="Line 51"/>
              <p:cNvSpPr>
                <a:spLocks noChangeShapeType="1"/>
              </p:cNvSpPr>
              <p:nvPr/>
            </p:nvSpPr>
            <p:spPr bwMode="auto">
              <a:xfrm flipV="1">
                <a:off x="920" y="1984"/>
                <a:ext cx="476" cy="8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Arc 52"/>
              <p:cNvSpPr>
                <a:spLocks/>
              </p:cNvSpPr>
              <p:nvPr/>
            </p:nvSpPr>
            <p:spPr bwMode="auto">
              <a:xfrm rot="10800000">
                <a:off x="1620" y="2205"/>
                <a:ext cx="208" cy="6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3"/>
              <p:cNvSpPr>
                <a:spLocks noChangeShapeType="1"/>
              </p:cNvSpPr>
              <p:nvPr/>
            </p:nvSpPr>
            <p:spPr bwMode="auto">
              <a:xfrm>
                <a:off x="1276" y="1018"/>
                <a:ext cx="88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54"/>
            <p:cNvSpPr>
              <a:spLocks noChangeArrowheads="1"/>
            </p:cNvSpPr>
            <p:nvPr/>
          </p:nvSpPr>
          <p:spPr bwMode="auto">
            <a:xfrm>
              <a:off x="790" y="2983"/>
              <a:ext cx="1533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ACCEPTOR DOPING:</a:t>
              </a:r>
            </a:p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P-type Semiconductor</a:t>
              </a:r>
            </a:p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Dopants: B, Al</a:t>
              </a:r>
            </a:p>
          </p:txBody>
        </p:sp>
      </p:grpSp>
      <p:grpSp>
        <p:nvGrpSpPr>
          <p:cNvPr id="185" name="Group 111"/>
          <p:cNvGrpSpPr>
            <a:grpSpLocks/>
          </p:cNvGrpSpPr>
          <p:nvPr/>
        </p:nvGrpSpPr>
        <p:grpSpPr bwMode="auto">
          <a:xfrm>
            <a:off x="5486400" y="914400"/>
            <a:ext cx="3352800" cy="4719638"/>
            <a:chOff x="3456" y="576"/>
            <a:chExt cx="2112" cy="2973"/>
          </a:xfrm>
        </p:grpSpPr>
        <p:sp>
          <p:nvSpPr>
            <p:cNvPr id="186" name="Rectangle 56"/>
            <p:cNvSpPr>
              <a:spLocks noChangeArrowheads="1"/>
            </p:cNvSpPr>
            <p:nvPr/>
          </p:nvSpPr>
          <p:spPr bwMode="auto">
            <a:xfrm>
              <a:off x="3971" y="576"/>
              <a:ext cx="105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CN">
                  <a:ea typeface="SimSun" charset="0"/>
                  <a:cs typeface="SimSun" charset="0"/>
                </a:rPr>
                <a:t>Silicon crystal </a:t>
              </a:r>
            </a:p>
          </p:txBody>
        </p:sp>
        <p:sp>
          <p:nvSpPr>
            <p:cNvPr id="187" name="Oval 58"/>
            <p:cNvSpPr>
              <a:spLocks noChangeArrowheads="1"/>
            </p:cNvSpPr>
            <p:nvPr/>
          </p:nvSpPr>
          <p:spPr bwMode="auto">
            <a:xfrm>
              <a:off x="4052" y="2000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59"/>
            <p:cNvSpPr>
              <a:spLocks noChangeArrowheads="1"/>
            </p:cNvSpPr>
            <p:nvPr/>
          </p:nvSpPr>
          <p:spPr bwMode="auto">
            <a:xfrm>
              <a:off x="4264" y="2202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60"/>
            <p:cNvSpPr>
              <a:spLocks noChangeArrowheads="1"/>
            </p:cNvSpPr>
            <p:nvPr/>
          </p:nvSpPr>
          <p:spPr bwMode="auto">
            <a:xfrm>
              <a:off x="4528" y="1979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61"/>
            <p:cNvSpPr>
              <a:spLocks noChangeArrowheads="1"/>
            </p:cNvSpPr>
            <p:nvPr/>
          </p:nvSpPr>
          <p:spPr bwMode="auto">
            <a:xfrm>
              <a:off x="4740" y="2181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62"/>
            <p:cNvSpPr>
              <a:spLocks noChangeArrowheads="1"/>
            </p:cNvSpPr>
            <p:nvPr/>
          </p:nvSpPr>
          <p:spPr bwMode="auto">
            <a:xfrm>
              <a:off x="5008" y="1979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63"/>
            <p:cNvSpPr>
              <a:spLocks noChangeArrowheads="1"/>
            </p:cNvSpPr>
            <p:nvPr/>
          </p:nvSpPr>
          <p:spPr bwMode="auto">
            <a:xfrm>
              <a:off x="5220" y="2181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64"/>
            <p:cNvSpPr>
              <a:spLocks noChangeArrowheads="1"/>
            </p:cNvSpPr>
            <p:nvPr/>
          </p:nvSpPr>
          <p:spPr bwMode="auto">
            <a:xfrm>
              <a:off x="5012" y="2370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65"/>
            <p:cNvSpPr>
              <a:spLocks noChangeArrowheads="1"/>
            </p:cNvSpPr>
            <p:nvPr/>
          </p:nvSpPr>
          <p:spPr bwMode="auto">
            <a:xfrm>
              <a:off x="5020" y="2074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66"/>
            <p:cNvSpPr>
              <a:spLocks noChangeArrowheads="1"/>
            </p:cNvSpPr>
            <p:nvPr/>
          </p:nvSpPr>
          <p:spPr bwMode="auto">
            <a:xfrm>
              <a:off x="4548" y="2372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67"/>
            <p:cNvSpPr>
              <a:spLocks noChangeArrowheads="1"/>
            </p:cNvSpPr>
            <p:nvPr/>
          </p:nvSpPr>
          <p:spPr bwMode="auto">
            <a:xfrm>
              <a:off x="4532" y="2076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68"/>
            <p:cNvSpPr>
              <a:spLocks noChangeArrowheads="1"/>
            </p:cNvSpPr>
            <p:nvPr/>
          </p:nvSpPr>
          <p:spPr bwMode="auto">
            <a:xfrm>
              <a:off x="5008" y="147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69"/>
            <p:cNvSpPr>
              <a:spLocks noChangeArrowheads="1"/>
            </p:cNvSpPr>
            <p:nvPr/>
          </p:nvSpPr>
          <p:spPr bwMode="auto">
            <a:xfrm>
              <a:off x="5220" y="167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70"/>
            <p:cNvSpPr>
              <a:spLocks noChangeArrowheads="1"/>
            </p:cNvSpPr>
            <p:nvPr/>
          </p:nvSpPr>
          <p:spPr bwMode="auto">
            <a:xfrm>
              <a:off x="4528" y="147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71"/>
            <p:cNvSpPr>
              <a:spLocks noChangeArrowheads="1"/>
            </p:cNvSpPr>
            <p:nvPr/>
          </p:nvSpPr>
          <p:spPr bwMode="auto">
            <a:xfrm>
              <a:off x="4740" y="1677"/>
              <a:ext cx="136" cy="1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72"/>
            <p:cNvSpPr>
              <a:spLocks noChangeArrowheads="1"/>
            </p:cNvSpPr>
            <p:nvPr/>
          </p:nvSpPr>
          <p:spPr bwMode="auto">
            <a:xfrm>
              <a:off x="5012" y="1561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73"/>
            <p:cNvSpPr>
              <a:spLocks noChangeArrowheads="1"/>
            </p:cNvSpPr>
            <p:nvPr/>
          </p:nvSpPr>
          <p:spPr bwMode="auto">
            <a:xfrm>
              <a:off x="5004" y="1857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74"/>
            <p:cNvSpPr>
              <a:spLocks noChangeArrowheads="1"/>
            </p:cNvSpPr>
            <p:nvPr/>
          </p:nvSpPr>
          <p:spPr bwMode="auto">
            <a:xfrm>
              <a:off x="4052" y="1496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75"/>
            <p:cNvSpPr>
              <a:spLocks noChangeArrowheads="1"/>
            </p:cNvSpPr>
            <p:nvPr/>
          </p:nvSpPr>
          <p:spPr bwMode="auto">
            <a:xfrm>
              <a:off x="4264" y="1698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76"/>
            <p:cNvSpPr>
              <a:spLocks noChangeArrowheads="1"/>
            </p:cNvSpPr>
            <p:nvPr/>
          </p:nvSpPr>
          <p:spPr bwMode="auto">
            <a:xfrm>
              <a:off x="4520" y="1580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77"/>
            <p:cNvSpPr>
              <a:spLocks noChangeArrowheads="1"/>
            </p:cNvSpPr>
            <p:nvPr/>
          </p:nvSpPr>
          <p:spPr bwMode="auto">
            <a:xfrm>
              <a:off x="4536" y="187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78"/>
            <p:cNvSpPr>
              <a:spLocks noChangeArrowheads="1"/>
            </p:cNvSpPr>
            <p:nvPr/>
          </p:nvSpPr>
          <p:spPr bwMode="auto">
            <a:xfrm>
              <a:off x="4188" y="198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79"/>
            <p:cNvSpPr>
              <a:spLocks noChangeArrowheads="1"/>
            </p:cNvSpPr>
            <p:nvPr/>
          </p:nvSpPr>
          <p:spPr bwMode="auto">
            <a:xfrm>
              <a:off x="4398" y="198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80"/>
            <p:cNvSpPr>
              <a:spLocks noChangeArrowheads="1"/>
            </p:cNvSpPr>
            <p:nvPr/>
          </p:nvSpPr>
          <p:spPr bwMode="auto">
            <a:xfrm>
              <a:off x="4668" y="19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81"/>
            <p:cNvSpPr>
              <a:spLocks noChangeArrowheads="1"/>
            </p:cNvSpPr>
            <p:nvPr/>
          </p:nvSpPr>
          <p:spPr bwMode="auto">
            <a:xfrm>
              <a:off x="4878" y="19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82"/>
            <p:cNvSpPr>
              <a:spLocks noChangeArrowheads="1"/>
            </p:cNvSpPr>
            <p:nvPr/>
          </p:nvSpPr>
          <p:spPr bwMode="auto">
            <a:xfrm>
              <a:off x="5160" y="196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83"/>
            <p:cNvSpPr>
              <a:spLocks noChangeArrowheads="1"/>
            </p:cNvSpPr>
            <p:nvPr/>
          </p:nvSpPr>
          <p:spPr bwMode="auto">
            <a:xfrm>
              <a:off x="5370" y="196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84"/>
            <p:cNvSpPr>
              <a:spLocks noChangeArrowheads="1"/>
            </p:cNvSpPr>
            <p:nvPr/>
          </p:nvSpPr>
          <p:spPr bwMode="auto">
            <a:xfrm>
              <a:off x="5002" y="96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85"/>
            <p:cNvSpPr>
              <a:spLocks noChangeArrowheads="1"/>
            </p:cNvSpPr>
            <p:nvPr/>
          </p:nvSpPr>
          <p:spPr bwMode="auto">
            <a:xfrm>
              <a:off x="5214" y="116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86"/>
            <p:cNvSpPr>
              <a:spLocks noChangeArrowheads="1"/>
            </p:cNvSpPr>
            <p:nvPr/>
          </p:nvSpPr>
          <p:spPr bwMode="auto">
            <a:xfrm>
              <a:off x="4522" y="96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87"/>
            <p:cNvSpPr>
              <a:spLocks noChangeArrowheads="1"/>
            </p:cNvSpPr>
            <p:nvPr/>
          </p:nvSpPr>
          <p:spPr bwMode="auto">
            <a:xfrm>
              <a:off x="4734" y="116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88"/>
            <p:cNvSpPr>
              <a:spLocks noChangeArrowheads="1"/>
            </p:cNvSpPr>
            <p:nvPr/>
          </p:nvSpPr>
          <p:spPr bwMode="auto">
            <a:xfrm>
              <a:off x="5006" y="1051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89"/>
            <p:cNvSpPr>
              <a:spLocks noChangeArrowheads="1"/>
            </p:cNvSpPr>
            <p:nvPr/>
          </p:nvSpPr>
          <p:spPr bwMode="auto">
            <a:xfrm>
              <a:off x="4998" y="1347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90"/>
            <p:cNvSpPr>
              <a:spLocks noChangeArrowheads="1"/>
            </p:cNvSpPr>
            <p:nvPr/>
          </p:nvSpPr>
          <p:spPr bwMode="auto">
            <a:xfrm>
              <a:off x="4046" y="986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91"/>
            <p:cNvSpPr>
              <a:spLocks noChangeArrowheads="1"/>
            </p:cNvSpPr>
            <p:nvPr/>
          </p:nvSpPr>
          <p:spPr bwMode="auto">
            <a:xfrm>
              <a:off x="4258" y="1188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Oval 92"/>
            <p:cNvSpPr>
              <a:spLocks noChangeArrowheads="1"/>
            </p:cNvSpPr>
            <p:nvPr/>
          </p:nvSpPr>
          <p:spPr bwMode="auto">
            <a:xfrm>
              <a:off x="4514" y="1070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93"/>
            <p:cNvSpPr>
              <a:spLocks noChangeArrowheads="1"/>
            </p:cNvSpPr>
            <p:nvPr/>
          </p:nvSpPr>
          <p:spPr bwMode="auto">
            <a:xfrm>
              <a:off x="4530" y="13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94"/>
            <p:cNvSpPr>
              <a:spLocks noChangeArrowheads="1"/>
            </p:cNvSpPr>
            <p:nvPr/>
          </p:nvSpPr>
          <p:spPr bwMode="auto">
            <a:xfrm>
              <a:off x="4182" y="147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95"/>
            <p:cNvSpPr>
              <a:spLocks noChangeArrowheads="1"/>
            </p:cNvSpPr>
            <p:nvPr/>
          </p:nvSpPr>
          <p:spPr bwMode="auto">
            <a:xfrm>
              <a:off x="4392" y="147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96"/>
            <p:cNvSpPr>
              <a:spLocks noChangeArrowheads="1"/>
            </p:cNvSpPr>
            <p:nvPr/>
          </p:nvSpPr>
          <p:spPr bwMode="auto">
            <a:xfrm>
              <a:off x="4662" y="145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97"/>
            <p:cNvSpPr>
              <a:spLocks noChangeArrowheads="1"/>
            </p:cNvSpPr>
            <p:nvPr/>
          </p:nvSpPr>
          <p:spPr bwMode="auto">
            <a:xfrm>
              <a:off x="4872" y="145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98"/>
            <p:cNvSpPr>
              <a:spLocks noChangeArrowheads="1"/>
            </p:cNvSpPr>
            <p:nvPr/>
          </p:nvSpPr>
          <p:spPr bwMode="auto">
            <a:xfrm>
              <a:off x="5154" y="145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99"/>
            <p:cNvSpPr>
              <a:spLocks noChangeArrowheads="1"/>
            </p:cNvSpPr>
            <p:nvPr/>
          </p:nvSpPr>
          <p:spPr bwMode="auto">
            <a:xfrm>
              <a:off x="5364" y="145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100"/>
            <p:cNvSpPr>
              <a:spLocks noChangeArrowheads="1"/>
            </p:cNvSpPr>
            <p:nvPr/>
          </p:nvSpPr>
          <p:spPr bwMode="auto">
            <a:xfrm>
              <a:off x="3935" y="2703"/>
              <a:ext cx="125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CN">
                  <a:ea typeface="SimSun" charset="0"/>
                  <a:cs typeface="SimSun" charset="0"/>
                </a:rPr>
                <a:t>Arsenic atom (33)</a:t>
              </a:r>
            </a:p>
          </p:txBody>
        </p:sp>
        <p:sp>
          <p:nvSpPr>
            <p:cNvPr id="230" name="Line 101"/>
            <p:cNvSpPr>
              <a:spLocks noChangeShapeType="1"/>
            </p:cNvSpPr>
            <p:nvPr/>
          </p:nvSpPr>
          <p:spPr bwMode="auto">
            <a:xfrm flipV="1">
              <a:off x="4232" y="1849"/>
              <a:ext cx="476" cy="8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102"/>
            <p:cNvSpPr>
              <a:spLocks noChangeShapeType="1"/>
            </p:cNvSpPr>
            <p:nvPr/>
          </p:nvSpPr>
          <p:spPr bwMode="auto">
            <a:xfrm>
              <a:off x="4588" y="793"/>
              <a:ext cx="8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Oval 103"/>
            <p:cNvSpPr>
              <a:spLocks noChangeArrowheads="1"/>
            </p:cNvSpPr>
            <p:nvPr/>
          </p:nvSpPr>
          <p:spPr bwMode="auto">
            <a:xfrm>
              <a:off x="4530" y="1469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Rectangle 104"/>
            <p:cNvSpPr>
              <a:spLocks noChangeArrowheads="1"/>
            </p:cNvSpPr>
            <p:nvPr/>
          </p:nvSpPr>
          <p:spPr bwMode="auto">
            <a:xfrm>
              <a:off x="3456" y="782"/>
              <a:ext cx="60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altLang="zh-CN">
                  <a:ea typeface="SimSun" charset="0"/>
                  <a:cs typeface="SimSun" charset="0"/>
                </a:rPr>
                <a:t>Extra</a:t>
              </a:r>
              <a:br>
                <a:rPr lang="en-US" altLang="zh-CN">
                  <a:ea typeface="SimSun" charset="0"/>
                  <a:cs typeface="SimSun" charset="0"/>
                </a:rPr>
              </a:br>
              <a:r>
                <a:rPr lang="en-US" altLang="zh-CN">
                  <a:solidFill>
                    <a:srgbClr val="5B98D2"/>
                  </a:solidFill>
                  <a:ea typeface="SimSun" charset="0"/>
                  <a:cs typeface="SimSun" charset="0"/>
                </a:rPr>
                <a:t>electron</a:t>
              </a:r>
            </a:p>
          </p:txBody>
        </p:sp>
        <p:sp>
          <p:nvSpPr>
            <p:cNvPr id="234" name="Rectangle 106"/>
            <p:cNvSpPr>
              <a:spLocks noChangeArrowheads="1"/>
            </p:cNvSpPr>
            <p:nvPr/>
          </p:nvSpPr>
          <p:spPr bwMode="auto">
            <a:xfrm>
              <a:off x="3956" y="2974"/>
              <a:ext cx="154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DONOR DOPING</a:t>
              </a:r>
            </a:p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N-type Semiconductor</a:t>
              </a:r>
            </a:p>
            <a:p>
              <a:pPr algn="ctr" eaLnBrk="0" hangingPunct="0"/>
              <a:r>
                <a:rPr lang="en-US" altLang="zh-CN">
                  <a:ea typeface="SimSun" charset="0"/>
                  <a:cs typeface="SimSun" charset="0"/>
                </a:rPr>
                <a:t>Dopants: As, P, Sb</a:t>
              </a:r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3854" y="1111"/>
              <a:ext cx="672" cy="384"/>
            </a:xfrm>
            <a:custGeom>
              <a:avLst/>
              <a:gdLst>
                <a:gd name="T0" fmla="*/ 0 w 672"/>
                <a:gd name="T1" fmla="*/ 0 h 384"/>
                <a:gd name="T2" fmla="*/ 144 w 672"/>
                <a:gd name="T3" fmla="*/ 192 h 384"/>
                <a:gd name="T4" fmla="*/ 672 w 672"/>
                <a:gd name="T5" fmla="*/ 384 h 384"/>
                <a:gd name="T6" fmla="*/ 0 60000 65536"/>
                <a:gd name="T7" fmla="*/ 0 60000 65536"/>
                <a:gd name="T8" fmla="*/ 0 60000 65536"/>
                <a:gd name="T9" fmla="*/ 0 w 672"/>
                <a:gd name="T10" fmla="*/ 0 h 384"/>
                <a:gd name="T11" fmla="*/ 672 w 67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384">
                  <a:moveTo>
                    <a:pt x="0" y="0"/>
                  </a:moveTo>
                  <a:cubicBezTo>
                    <a:pt x="16" y="64"/>
                    <a:pt x="32" y="128"/>
                    <a:pt x="144" y="192"/>
                  </a:cubicBezTo>
                  <a:cubicBezTo>
                    <a:pt x="256" y="256"/>
                    <a:pt x="464" y="320"/>
                    <a:pt x="672" y="3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Rectangle 235"/>
          <p:cNvSpPr>
            <a:spLocks noChangeArrowheads="1"/>
          </p:cNvSpPr>
          <p:nvPr/>
        </p:nvSpPr>
        <p:spPr bwMode="auto">
          <a:xfrm>
            <a:off x="4114800" y="5081588"/>
            <a:ext cx="457200" cy="609600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237" name="Rectangle 236"/>
          <p:cNvSpPr>
            <a:spLocks noChangeArrowheads="1"/>
          </p:cNvSpPr>
          <p:nvPr/>
        </p:nvSpPr>
        <p:spPr bwMode="auto">
          <a:xfrm>
            <a:off x="4572000" y="5081588"/>
            <a:ext cx="533400" cy="1752600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3568700" y="4573588"/>
            <a:ext cx="533400" cy="1117600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rebuchet MS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239" name="TextBox 3"/>
          <p:cNvSpPr txBox="1">
            <a:spLocks noChangeArrowheads="1"/>
          </p:cNvSpPr>
          <p:nvPr/>
        </p:nvSpPr>
        <p:spPr bwMode="auto">
          <a:xfrm>
            <a:off x="3810000" y="4343400"/>
            <a:ext cx="376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/>
              <a:t>IIIA</a:t>
            </a:r>
          </a:p>
        </p:txBody>
      </p:sp>
      <p:sp>
        <p:nvSpPr>
          <p:cNvPr id="240" name="TextBox 113"/>
          <p:cNvSpPr txBox="1">
            <a:spLocks noChangeArrowheads="1"/>
          </p:cNvSpPr>
          <p:nvPr/>
        </p:nvSpPr>
        <p:spPr bwMode="auto">
          <a:xfrm>
            <a:off x="4267200" y="4343400"/>
            <a:ext cx="376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/>
              <a:t>IVA</a:t>
            </a:r>
          </a:p>
        </p:txBody>
      </p:sp>
      <p:sp>
        <p:nvSpPr>
          <p:cNvPr id="241" name="TextBox 114"/>
          <p:cNvSpPr txBox="1">
            <a:spLocks noChangeArrowheads="1"/>
          </p:cNvSpPr>
          <p:nvPr/>
        </p:nvSpPr>
        <p:spPr bwMode="auto">
          <a:xfrm>
            <a:off x="4800600" y="4343400"/>
            <a:ext cx="33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/>
              <a:t>VA</a:t>
            </a:r>
          </a:p>
        </p:txBody>
      </p:sp>
      <p:sp>
        <p:nvSpPr>
          <p:cNvPr id="242" name="TextBox 115"/>
          <p:cNvSpPr txBox="1">
            <a:spLocks noChangeArrowheads="1"/>
          </p:cNvSpPr>
          <p:nvPr/>
        </p:nvSpPr>
        <p:spPr bwMode="auto">
          <a:xfrm>
            <a:off x="5257800" y="4343400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/>
              <a:t>VIA</a:t>
            </a:r>
          </a:p>
        </p:txBody>
      </p:sp>
      <p:sp>
        <p:nvSpPr>
          <p:cNvPr id="243" name="TextBox 4"/>
          <p:cNvSpPr txBox="1">
            <a:spLocks noChangeArrowheads="1"/>
          </p:cNvSpPr>
          <p:nvPr/>
        </p:nvSpPr>
        <p:spPr bwMode="auto">
          <a:xfrm>
            <a:off x="5638800" y="6396038"/>
            <a:ext cx="116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Image in the </a:t>
            </a:r>
          </a:p>
          <a:p>
            <a:pPr eaLnBrk="1" hangingPunct="1"/>
            <a:r>
              <a:rPr lang="en-US" sz="1200"/>
              <a:t>Public Domain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76600" y="1828800"/>
            <a:ext cx="838200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TextBox 6"/>
          <p:cNvSpPr txBox="1">
            <a:spLocks noChangeArrowheads="1"/>
          </p:cNvSpPr>
          <p:nvPr/>
        </p:nvSpPr>
        <p:spPr bwMode="auto">
          <a:xfrm>
            <a:off x="3200400" y="20574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Conduction</a:t>
            </a:r>
          </a:p>
          <a:p>
            <a:pPr algn="ctr" eaLnBrk="1" hangingPunct="1"/>
            <a:r>
              <a:rPr lang="en-US" sz="1200"/>
              <a:t>Band</a:t>
            </a:r>
          </a:p>
          <a:p>
            <a:pPr algn="ctr" eaLnBrk="1" hangingPunct="1"/>
            <a:r>
              <a:rPr lang="en-US" sz="800"/>
              <a:t>(Unfilled)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3276600" y="3200400"/>
            <a:ext cx="838200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276600" y="3581400"/>
            <a:ext cx="838200" cy="685800"/>
          </a:xfrm>
          <a:prstGeom prst="rect">
            <a:avLst/>
          </a:prstGeom>
          <a:solidFill>
            <a:srgbClr val="5B98D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8" name="TextBox 120"/>
          <p:cNvSpPr txBox="1">
            <a:spLocks noChangeArrowheads="1"/>
          </p:cNvSpPr>
          <p:nvPr/>
        </p:nvSpPr>
        <p:spPr bwMode="auto">
          <a:xfrm>
            <a:off x="3238500" y="3657600"/>
            <a:ext cx="91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Valence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Band</a:t>
            </a:r>
          </a:p>
          <a:p>
            <a:pPr algn="ctr" eaLnBrk="1" hangingPunct="1"/>
            <a:r>
              <a:rPr lang="en-US" sz="800">
                <a:solidFill>
                  <a:schemeClr val="bg1"/>
                </a:solidFill>
              </a:rPr>
              <a:t>(partially filled)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5181600" y="1828800"/>
            <a:ext cx="838200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0" name="TextBox 123"/>
          <p:cNvSpPr txBox="1">
            <a:spLocks noChangeArrowheads="1"/>
          </p:cNvSpPr>
          <p:nvPr/>
        </p:nvSpPr>
        <p:spPr bwMode="auto">
          <a:xfrm>
            <a:off x="5105400" y="19812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Conduction</a:t>
            </a:r>
          </a:p>
          <a:p>
            <a:pPr algn="ctr" eaLnBrk="1" hangingPunct="1"/>
            <a:r>
              <a:rPr lang="en-US" sz="1200"/>
              <a:t>Band</a:t>
            </a:r>
          </a:p>
          <a:p>
            <a:pPr algn="ctr" eaLnBrk="1" hangingPunct="1"/>
            <a:r>
              <a:rPr lang="en-US" sz="800"/>
              <a:t>(partially filled)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5181600" y="2590800"/>
            <a:ext cx="838200" cy="304800"/>
          </a:xfrm>
          <a:prstGeom prst="rect">
            <a:avLst/>
          </a:prstGeom>
          <a:solidFill>
            <a:srgbClr val="5B98D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5181600" y="3200400"/>
            <a:ext cx="838200" cy="1066800"/>
          </a:xfrm>
          <a:prstGeom prst="rect">
            <a:avLst/>
          </a:prstGeom>
          <a:solidFill>
            <a:srgbClr val="5B98D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3" name="TextBox 126"/>
          <p:cNvSpPr txBox="1">
            <a:spLocks noChangeArrowheads="1"/>
          </p:cNvSpPr>
          <p:nvPr/>
        </p:nvSpPr>
        <p:spPr bwMode="auto">
          <a:xfrm>
            <a:off x="5257800" y="3505200"/>
            <a:ext cx="73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Valence</a:t>
            </a: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Band</a:t>
            </a:r>
          </a:p>
          <a:p>
            <a:pPr algn="ctr" eaLnBrk="1" hangingPunct="1"/>
            <a:r>
              <a:rPr lang="en-US" sz="800">
                <a:solidFill>
                  <a:schemeClr val="bg1"/>
                </a:solidFill>
              </a:rPr>
              <a:t>(filled)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914400" y="914400"/>
            <a:ext cx="7391400" cy="5181600"/>
          </a:xfrm>
          <a:prstGeom prst="rect">
            <a:avLst/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cs typeface="Trebuchet MS" charset="0"/>
            </a:endParaRPr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3048000" y="1219200"/>
            <a:ext cx="1343025" cy="2943225"/>
            <a:chOff x="1665" y="1512"/>
            <a:chExt cx="846" cy="1854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665" y="1512"/>
              <a:ext cx="846" cy="594"/>
            </a:xfrm>
            <a:prstGeom prst="rect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665" y="2340"/>
              <a:ext cx="846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665" y="2952"/>
              <a:ext cx="846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1665" y="3276"/>
              <a:ext cx="846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4819650" y="1219200"/>
            <a:ext cx="1343025" cy="2943225"/>
            <a:chOff x="3789" y="1548"/>
            <a:chExt cx="846" cy="1854"/>
          </a:xfrm>
        </p:grpSpPr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3789" y="1548"/>
              <a:ext cx="846" cy="594"/>
            </a:xfrm>
            <a:prstGeom prst="rect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3789" y="2376"/>
              <a:ext cx="846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789" y="2988"/>
              <a:ext cx="846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789" y="3312"/>
              <a:ext cx="846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789" y="2376"/>
              <a:ext cx="846" cy="41"/>
            </a:xfrm>
            <a:prstGeom prst="rect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3789" y="2106"/>
              <a:ext cx="846" cy="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1323975" y="1250950"/>
            <a:ext cx="1343025" cy="3648075"/>
            <a:chOff x="2113" y="980"/>
            <a:chExt cx="846" cy="2298"/>
          </a:xfrm>
        </p:grpSpPr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113" y="1160"/>
              <a:ext cx="846" cy="1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Trebuchet MS" charset="0"/>
              </a:endParaRP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2113" y="1916"/>
              <a:ext cx="846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Trebuchet MS" charset="0"/>
              </a:endParaRPr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2113" y="2420"/>
              <a:ext cx="846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Trebuchet MS" charset="0"/>
              </a:endParaRPr>
            </a:p>
          </p:txBody>
        </p:sp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2113" y="2672"/>
              <a:ext cx="846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Trebuchet MS" charset="0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2113" y="980"/>
              <a:ext cx="846" cy="194"/>
            </a:xfrm>
            <a:prstGeom prst="rect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Trebuchet MS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278" y="3026"/>
              <a:ext cx="5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cs typeface="Trebuchet MS" charset="0"/>
                </a:rPr>
                <a:t>Metal</a:t>
              </a:r>
            </a:p>
          </p:txBody>
        </p:sp>
      </p:grp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2781300" y="4498975"/>
            <a:ext cx="1887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Insulator</a:t>
            </a:r>
          </a:p>
          <a:p>
            <a:pPr algn="ctr" eaLnBrk="1" hangingPunct="1"/>
            <a:r>
              <a:rPr lang="en-US" sz="2000" i="1">
                <a:solidFill>
                  <a:srgbClr val="000000"/>
                </a:solidFill>
                <a:cs typeface="Trebuchet MS" charset="0"/>
              </a:rPr>
              <a:t>or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Semiconductor 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T=0</a:t>
            </a: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6608763" y="1219200"/>
            <a:ext cx="1343025" cy="942975"/>
          </a:xfrm>
          <a:prstGeom prst="rect">
            <a:avLst/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6608763" y="2533650"/>
            <a:ext cx="1343025" cy="7143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6608763" y="3505200"/>
            <a:ext cx="1343025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6608763" y="4019550"/>
            <a:ext cx="13430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6608763" y="2174875"/>
            <a:ext cx="1343025" cy="65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6599238" y="4498975"/>
            <a:ext cx="136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n-Doped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Semi-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Conductor</a:t>
            </a: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4810125" y="4498975"/>
            <a:ext cx="136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Semi-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Conductor</a:t>
            </a:r>
          </a:p>
          <a:p>
            <a:pPr algn="ctr" eaLnBrk="1" hangingPunct="1"/>
            <a:r>
              <a:rPr lang="en-US" sz="2000">
                <a:solidFill>
                  <a:srgbClr val="000000"/>
                </a:solidFill>
                <a:cs typeface="Trebuchet MS" charset="0"/>
              </a:rPr>
              <a:t>T≠0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3060700" y="228600"/>
            <a:ext cx="3349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Making Silicon Conduct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6477000" y="1295400"/>
            <a:ext cx="0" cy="2514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76804" name="Picture 4" descr="http://www.ladyada.net/wiki/lib/exe/fetch.php?hash=c13908&amp;w=500&amp;h=385&amp;media=http%3A%2F%2Fwww.ladyada.net%2Fimages%2Fsensors%2Fpna4602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3200400" cy="246430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5638800" y="4114800"/>
            <a:ext cx="3352800" cy="2743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2" name="Picture 1" descr="NormSpectDensity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379904"/>
            <a:ext cx="4038600" cy="302714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586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en-US" sz="2400" kern="0" dirty="0"/>
              <a:t>The </a:t>
            </a:r>
            <a:r>
              <a:rPr lang="en-US" sz="2400" kern="0" dirty="0" err="1"/>
              <a:t>bandgap</a:t>
            </a:r>
            <a:r>
              <a:rPr lang="en-US" sz="2400" kern="0" dirty="0"/>
              <a:t> in Si is </a:t>
            </a:r>
            <a:r>
              <a:rPr lang="en-US" sz="2400" kern="0" dirty="0" smtClean="0"/>
              <a:t>1.12 </a:t>
            </a:r>
            <a:r>
              <a:rPr lang="en-US" sz="2400" kern="0" dirty="0" err="1"/>
              <a:t>eV</a:t>
            </a:r>
            <a:r>
              <a:rPr lang="en-US" sz="2400" kern="0" dirty="0"/>
              <a:t> at room temperature.  What is “reddest” color </a:t>
            </a:r>
            <a:r>
              <a:rPr lang="en-US" sz="2400" kern="0" dirty="0" smtClean="0"/>
              <a:t>(the </a:t>
            </a:r>
            <a:r>
              <a:rPr lang="en-US" sz="2400" kern="0" dirty="0"/>
              <a:t>longest wavelength) that you could use to excite an electron to the conduction band</a:t>
            </a:r>
            <a:r>
              <a:rPr lang="en-US" sz="2400" kern="0" dirty="0" smtClean="0"/>
              <a:t>?</a:t>
            </a:r>
            <a:endParaRPr lang="en-US" sz="2400" kern="0" dirty="0"/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324600"/>
            <a:ext cx="305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IR remote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6412468"/>
            <a:ext cx="134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detector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1524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Today’s Culture Moment</a:t>
            </a:r>
          </a:p>
        </p:txBody>
      </p:sp>
      <p:pic>
        <p:nvPicPr>
          <p:cNvPr id="11" name="Picture 2" descr="http://t2.gstatic.com/images?q=tbn:ANd9GcQvcQ4e6CByalJIGJ0DEOxDtkQPJ8n6WQs1vqrpzuZnl2bAjug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703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6629400" y="1295400"/>
            <a:ext cx="2197983" cy="255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0" y="1524000"/>
            <a:ext cx="89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Electron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295400"/>
            <a:ext cx="16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Conduction Band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3048000"/>
            <a:ext cx="565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Hole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3505200"/>
            <a:ext cx="130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Valence Band</a:t>
            </a:r>
            <a:endParaRPr lang="en-US" sz="1400" b="1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754" y="2055513"/>
            <a:ext cx="241300" cy="165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630" y="2884823"/>
            <a:ext cx="241300" cy="165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096000" y="990600"/>
            <a:ext cx="75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Energy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/>
          <a:srcRect b="97"/>
          <a:stretch/>
        </p:blipFill>
        <p:spPr>
          <a:xfrm>
            <a:off x="5833405" y="3962400"/>
            <a:ext cx="3081995" cy="23104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5000" y="6248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is in the public domain</a:t>
            </a:r>
            <a:endParaRPr lang="en-US" sz="1200" dirty="0"/>
          </a:p>
        </p:txBody>
      </p:sp>
      <p:pic>
        <p:nvPicPr>
          <p:cNvPr id="11266" name="Picture 2" descr="File:Remote contr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352800"/>
            <a:ext cx="1009443" cy="303847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64286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is in the public domain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95600"/>
            <a:ext cx="2870200" cy="2184400"/>
          </a:xfrm>
          <a:prstGeom prst="rect">
            <a:avLst/>
          </a:prstGeom>
        </p:spPr>
      </p:pic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144838" y="342900"/>
            <a:ext cx="34020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Semiconductor Resistor</a:t>
            </a:r>
            <a:endParaRPr lang="en-US" sz="2000" i="1" u="sng"/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845820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/>
              <a:t>Given that you are applying a constant E-field (Voltage) why do you get a fixed velocity (Current) ?  In other words why is the Force proportional to Velocity ?</a:t>
            </a:r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3505200" y="3124200"/>
            <a:ext cx="58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dirty="0">
                <a:ea typeface="ＭＳ Ｐゴシック" pitchFamily="-65" charset="-128"/>
                <a:cs typeface="Times New Roman" pitchFamily="18" charset="0"/>
              </a:rPr>
              <a:t>n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1905000" y="3200400"/>
            <a:ext cx="58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dirty="0">
                <a:ea typeface="ＭＳ Ｐゴシック" pitchFamily="-65" charset="-128"/>
                <a:cs typeface="Times New Roman" pitchFamily="18" charset="0"/>
              </a:rPr>
              <a:t>l</a:t>
            </a:r>
          </a:p>
        </p:txBody>
      </p:sp>
      <p:sp>
        <p:nvSpPr>
          <p:cNvPr id="10248" name="Text Box 23"/>
          <p:cNvSpPr txBox="1">
            <a:spLocks noChangeArrowheads="1"/>
          </p:cNvSpPr>
          <p:nvPr/>
        </p:nvSpPr>
        <p:spPr bwMode="auto">
          <a:xfrm>
            <a:off x="1295400" y="4495800"/>
            <a:ext cx="58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i="1" dirty="0">
                <a:ea typeface="ＭＳ Ｐゴシック" pitchFamily="-65" charset="-128"/>
                <a:cs typeface="Times New Roman" pitchFamily="18" charset="0"/>
              </a:rPr>
              <a:t>A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038601" y="3962400"/>
            <a:ext cx="2133600" cy="31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5105400" y="5029200"/>
            <a:ext cx="320198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4648200" y="2971800"/>
            <a:ext cx="25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7924800" y="5105400"/>
            <a:ext cx="32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</a:p>
        </p:txBody>
      </p:sp>
      <p:cxnSp>
        <p:nvCxnSpPr>
          <p:cNvPr id="10253" name="Straight Connector 17"/>
          <p:cNvCxnSpPr>
            <a:cxnSpLocks noChangeShapeType="1"/>
          </p:cNvCxnSpPr>
          <p:nvPr/>
        </p:nvCxnSpPr>
        <p:spPr bwMode="auto">
          <a:xfrm flipV="1">
            <a:off x="5105400" y="3200400"/>
            <a:ext cx="2514600" cy="1828800"/>
          </a:xfrm>
          <a:prstGeom prst="line">
            <a:avLst/>
          </a:prstGeom>
          <a:noFill/>
          <a:ln w="28575" algn="ctr">
            <a:solidFill>
              <a:srgbClr val="5B98D2"/>
            </a:solidFill>
            <a:round/>
            <a:headEnd/>
            <a:tailEnd/>
          </a:ln>
        </p:spPr>
      </p:cxn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381000" y="60198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How does the resistance depend on geometry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14400" y="2133600"/>
            <a:ext cx="5344945" cy="3632200"/>
          </a:xfrm>
          <a:prstGeom prst="rect">
            <a:avLst/>
          </a:prstGeom>
        </p:spPr>
      </p:pic>
      <p:sp>
        <p:nvSpPr>
          <p:cNvPr id="1027" name="Text Box 8"/>
          <p:cNvSpPr txBox="1">
            <a:spLocks noChangeArrowheads="1"/>
          </p:cNvSpPr>
          <p:nvPr/>
        </p:nvSpPr>
        <p:spPr bwMode="auto">
          <a:xfrm>
            <a:off x="482600" y="1036638"/>
            <a:ext cx="8204200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>
            <a:spAutoFit/>
          </a:bodyPr>
          <a:lstStyle/>
          <a:p>
            <a:pPr algn="l"/>
            <a:r>
              <a:rPr lang="en-US" altLang="ko-KR" dirty="0">
                <a:latin typeface="Trebuchet MS"/>
                <a:ea typeface="굴림" charset="-127"/>
                <a:cs typeface="Trebuchet MS"/>
              </a:rPr>
              <a:t>A local, unexpected change in </a:t>
            </a:r>
            <a:r>
              <a:rPr lang="en-US" altLang="ko-KR" dirty="0" err="1">
                <a:latin typeface="Trebuchet MS"/>
                <a:ea typeface="굴림" charset="-127"/>
                <a:cs typeface="Trebuchet MS"/>
              </a:rPr>
              <a:t>V(x</a:t>
            </a:r>
            <a:r>
              <a:rPr lang="en-US" altLang="ko-KR" dirty="0">
                <a:latin typeface="Trebuchet MS"/>
                <a:ea typeface="굴림" charset="-127"/>
                <a:cs typeface="Trebuchet MS"/>
              </a:rPr>
              <a:t>) of electron as it approaches the impurity</a:t>
            </a:r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>
            <a:off x="685800" y="1524000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 flipV="1">
            <a:off x="685800" y="2590800"/>
            <a:ext cx="14478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914400" y="5943600"/>
            <a:ext cx="3770313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Trebuchet MS"/>
                <a:ea typeface="굴림" charset="-127"/>
                <a:cs typeface="Trebuchet MS"/>
              </a:rPr>
              <a:t>Scattering from thermal vibrations</a:t>
            </a: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5562600" y="5715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 flipV="1">
            <a:off x="4648200" y="60960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3144838" y="342900"/>
            <a:ext cx="329882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Microscopic Scattering</a:t>
            </a:r>
            <a:endParaRPr lang="en-US" sz="2000" i="1" u="sng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29400" y="3200400"/>
            <a:ext cx="20574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lg"/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Trebuchet MS"/>
                <a:ea typeface="굴림" charset="-127"/>
                <a:cs typeface="Trebuchet MS"/>
              </a:rPr>
              <a:t>Strained region </a:t>
            </a:r>
          </a:p>
          <a:p>
            <a:r>
              <a:rPr lang="en-US" altLang="ko-KR" dirty="0" smtClean="0">
                <a:latin typeface="Trebuchet MS"/>
                <a:ea typeface="굴림" charset="-127"/>
                <a:cs typeface="Trebuchet MS"/>
              </a:rPr>
              <a:t>by impurity exerts a scattering force</a:t>
            </a:r>
            <a:endParaRPr lang="en-US" altLang="ko-KR" dirty="0">
              <a:latin typeface="Trebuchet MS"/>
              <a:ea typeface="굴림" charset="-127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74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171" y="3885624"/>
            <a:ext cx="190500" cy="15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793" y="3219157"/>
            <a:ext cx="2413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144838" y="342900"/>
            <a:ext cx="320357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/>
              <a:t>Microscopic Transport</a:t>
            </a:r>
            <a:endParaRPr lang="en-US" sz="2000" i="1" u="sng"/>
          </a:p>
        </p:txBody>
      </p:sp>
      <p:cxnSp>
        <p:nvCxnSpPr>
          <p:cNvPr id="11268" name="Straight Connector 4"/>
          <p:cNvCxnSpPr>
            <a:cxnSpLocks noChangeShapeType="1"/>
          </p:cNvCxnSpPr>
          <p:nvPr/>
        </p:nvCxnSpPr>
        <p:spPr bwMode="auto">
          <a:xfrm>
            <a:off x="2667000" y="3351213"/>
            <a:ext cx="4419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086600" y="3135313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</a:t>
            </a:r>
            <a:r>
              <a:rPr lang="en-US" sz="2000" baseline="-25000"/>
              <a:t>d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4800600"/>
            <a:ext cx="4951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5B98D2"/>
                </a:solidFill>
                <a:ea typeface="MS Mincho" pitchFamily="49" charset="-128"/>
              </a:rPr>
              <a:t>Balance equation for forces on electrons: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114" y="5504273"/>
            <a:ext cx="7581900" cy="7112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 rot="16200000">
            <a:off x="3810000" y="5638800"/>
            <a:ext cx="228600" cy="1295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6400800"/>
            <a:ext cx="129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 Force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743700" y="4381500"/>
            <a:ext cx="228600" cy="3810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6400800"/>
            <a:ext cx="161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Force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590800" y="914400"/>
            <a:ext cx="45593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914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810000"/>
            <a:ext cx="27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68350" y="228600"/>
            <a:ext cx="327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TRUE / FALSE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04800" y="1179016"/>
            <a:ext cx="7696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endParaRPr lang="en-US" sz="2400" dirty="0" smtClean="0"/>
          </a:p>
          <a:p>
            <a:pPr marL="457200" indent="-457200" algn="l">
              <a:buFontTx/>
              <a:buAutoNum type="arabicPeriod"/>
            </a:pPr>
            <a:endParaRPr lang="en-US" sz="2400" dirty="0"/>
          </a:p>
          <a:p>
            <a:pPr marL="457200" indent="-457200" algn="l">
              <a:buFontTx/>
              <a:buAutoNum type="arabicPeriod"/>
            </a:pPr>
            <a:r>
              <a:rPr lang="en-US" sz="2400" dirty="0" smtClean="0"/>
              <a:t>Judging from the filled</a:t>
            </a:r>
          </a:p>
          <a:p>
            <a:pPr marL="457200" indent="-457200" algn="l"/>
            <a:r>
              <a:rPr lang="en-US" sz="2400" dirty="0" smtClean="0"/>
              <a:t>	bands, material A is an</a:t>
            </a:r>
          </a:p>
          <a:p>
            <a:pPr marL="457200" indent="-457200" algn="l"/>
            <a:r>
              <a:rPr lang="en-US" sz="2400" dirty="0" smtClean="0"/>
              <a:t>	insulator.</a:t>
            </a:r>
          </a:p>
          <a:p>
            <a:pPr marL="457200" indent="-457200" algn="l">
              <a:buFontTx/>
              <a:buAutoNum type="arabicPeriod"/>
            </a:pPr>
            <a:endParaRPr lang="en-US" sz="2400" dirty="0" smtClean="0"/>
          </a:p>
          <a:p>
            <a:pPr marL="457200" indent="-457200" algn="l">
              <a:buFontTx/>
              <a:buAutoNum type="arabicPeriod"/>
            </a:pPr>
            <a:endParaRPr lang="en-US" sz="2400" dirty="0" smtClean="0"/>
          </a:p>
          <a:p>
            <a:pPr marL="457200" indent="-457200" algn="l">
              <a:buFontTx/>
              <a:buAutoNum type="arabicPeriod"/>
            </a:pPr>
            <a:endParaRPr lang="en-US" sz="2400" dirty="0"/>
          </a:p>
          <a:p>
            <a:pPr marL="457200" indent="-457200" algn="l"/>
            <a:r>
              <a:rPr lang="en-US" sz="2400" dirty="0" smtClean="0"/>
              <a:t>2.	Shining light on a semiconductor should decrease its resistance.</a:t>
            </a:r>
          </a:p>
          <a:p>
            <a:pPr marL="457200" indent="-457200" algn="l">
              <a:buFontTx/>
              <a:buAutoNum type="arabicPeriod"/>
            </a:pPr>
            <a:endParaRPr lang="en-US" sz="2400" i="1" dirty="0" smtClean="0"/>
          </a:p>
          <a:p>
            <a:pPr marL="457200" indent="-457200" algn="l"/>
            <a:r>
              <a:rPr lang="en-US" sz="2400" dirty="0" smtClean="0"/>
              <a:t>3.	The band gap is a certain location in a semiconductor that electrons are forbidden to enter.</a:t>
            </a:r>
            <a:endParaRPr lang="en-US" sz="2400" dirty="0"/>
          </a:p>
          <a:p>
            <a:pPr marL="457200" indent="-457200" algn="l">
              <a:buFontTx/>
              <a:buAutoNum type="arabicPeriod"/>
            </a:pPr>
            <a:endParaRPr lang="en-US" sz="2400" dirty="0"/>
          </a:p>
        </p:txBody>
      </p:sp>
      <p:cxnSp>
        <p:nvCxnSpPr>
          <p:cNvPr id="3076" name="Straight Connector 4"/>
          <p:cNvCxnSpPr>
            <a:cxnSpLocks noChangeShapeType="1"/>
          </p:cNvCxnSpPr>
          <p:nvPr/>
        </p:nvCxnSpPr>
        <p:spPr bwMode="auto">
          <a:xfrm>
            <a:off x="8077200" y="3124200"/>
            <a:ext cx="609600" cy="0"/>
          </a:xfrm>
          <a:prstGeom prst="line">
            <a:avLst/>
          </a:prstGeom>
          <a:noFill/>
          <a:ln w="19050" algn="ctr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3077" name="Straight Connector 5"/>
          <p:cNvCxnSpPr>
            <a:cxnSpLocks noChangeShapeType="1"/>
          </p:cNvCxnSpPr>
          <p:nvPr/>
        </p:nvCxnSpPr>
        <p:spPr bwMode="auto">
          <a:xfrm>
            <a:off x="8077200" y="4876800"/>
            <a:ext cx="609600" cy="0"/>
          </a:xfrm>
          <a:prstGeom prst="line">
            <a:avLst/>
          </a:prstGeom>
          <a:noFill/>
          <a:ln w="19050" algn="ctr">
            <a:solidFill>
              <a:srgbClr val="333333"/>
            </a:solidFill>
            <a:round/>
            <a:headEnd/>
            <a:tailEnd/>
          </a:ln>
        </p:spPr>
      </p:cxnSp>
      <p:cxnSp>
        <p:nvCxnSpPr>
          <p:cNvPr id="3078" name="Straight Connector 6"/>
          <p:cNvCxnSpPr>
            <a:cxnSpLocks noChangeShapeType="1"/>
          </p:cNvCxnSpPr>
          <p:nvPr/>
        </p:nvCxnSpPr>
        <p:spPr bwMode="auto">
          <a:xfrm>
            <a:off x="8077200" y="6400800"/>
            <a:ext cx="609600" cy="0"/>
          </a:xfrm>
          <a:prstGeom prst="line">
            <a:avLst/>
          </a:prstGeom>
          <a:noFill/>
          <a:ln w="19050" algn="ctr">
            <a:solidFill>
              <a:srgbClr val="333333"/>
            </a:solidFill>
            <a:round/>
            <a:headEnd/>
            <a:tailEnd/>
          </a:ln>
        </p:spPr>
      </p:cxnSp>
      <p:grpSp>
        <p:nvGrpSpPr>
          <p:cNvPr id="23" name="Group 22"/>
          <p:cNvGrpSpPr/>
          <p:nvPr/>
        </p:nvGrpSpPr>
        <p:grpSpPr>
          <a:xfrm>
            <a:off x="4648200" y="990600"/>
            <a:ext cx="2590800" cy="2805662"/>
            <a:chOff x="3657600" y="1905000"/>
            <a:chExt cx="3962400" cy="4291013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657600" y="1905000"/>
              <a:ext cx="3962400" cy="4191000"/>
            </a:xfrm>
            <a:prstGeom prst="rect">
              <a:avLst/>
            </a:prstGeom>
            <a:solidFill>
              <a:srgbClr val="5B98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5791200" y="2209800"/>
              <a:ext cx="1343025" cy="2943225"/>
              <a:chOff x="1665" y="1512"/>
              <a:chExt cx="846" cy="1854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665" y="1512"/>
                <a:ext cx="846" cy="594"/>
              </a:xfrm>
              <a:prstGeom prst="rect">
                <a:avLst/>
              </a:prstGeom>
              <a:solidFill>
                <a:srgbClr val="5B98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665" y="2340"/>
                <a:ext cx="846" cy="4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665" y="2952"/>
                <a:ext cx="846" cy="2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665" y="3276"/>
                <a:ext cx="846" cy="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4067175" y="2209800"/>
              <a:ext cx="1343025" cy="3986213"/>
              <a:chOff x="2113" y="960"/>
              <a:chExt cx="846" cy="2511"/>
            </a:xfrm>
          </p:grpSpPr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2113" y="960"/>
                <a:ext cx="846" cy="5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2113" y="1788"/>
                <a:ext cx="846" cy="4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2113" y="2400"/>
                <a:ext cx="846" cy="2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2113" y="2724"/>
                <a:ext cx="846" cy="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2113" y="960"/>
                <a:ext cx="846" cy="234"/>
              </a:xfrm>
              <a:prstGeom prst="rect">
                <a:avLst/>
              </a:prstGeom>
              <a:solidFill>
                <a:srgbClr val="5B98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2354" y="3026"/>
                <a:ext cx="363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193860" y="5489574"/>
              <a:ext cx="548817" cy="706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2362200" y="5715000"/>
            <a:ext cx="4572000" cy="990600"/>
          </a:xfrm>
          <a:prstGeom prst="rect">
            <a:avLst/>
          </a:prstGeom>
          <a:solidFill>
            <a:srgbClr val="5B98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u="sng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219200" y="304800"/>
            <a:ext cx="6551613" cy="738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Microscopic Variables for Electrical Transport</a:t>
            </a:r>
          </a:p>
          <a:p>
            <a:pPr eaLnBrk="0" hangingPunct="0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Drude Theory</a:t>
            </a:r>
            <a:endParaRPr lang="en-US" b="1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2025650" y="1295400"/>
            <a:ext cx="4951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5B98D2"/>
                </a:solidFill>
                <a:ea typeface="MS Mincho" pitchFamily="49" charset="-128"/>
              </a:rPr>
              <a:t>Balance equation for forces on electrons: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762000" y="3048000"/>
            <a:ext cx="74580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5B98D2"/>
                </a:solidFill>
                <a:ea typeface="MS Mincho" pitchFamily="49" charset="-128"/>
              </a:rPr>
              <a:t>In steady-state when </a:t>
            </a:r>
            <a:r>
              <a:rPr lang="en-US" sz="2000" b="1">
                <a:solidFill>
                  <a:srgbClr val="5B98D2"/>
                </a:solidFill>
                <a:ea typeface="MS Mincho" pitchFamily="49" charset="-128"/>
              </a:rPr>
              <a:t>B</a:t>
            </a:r>
            <a:r>
              <a:rPr lang="en-US" sz="2000">
                <a:solidFill>
                  <a:srgbClr val="5B98D2"/>
                </a:solidFill>
                <a:ea typeface="MS Mincho" pitchFamily="49" charset="-128"/>
              </a:rPr>
              <a:t>=0:</a:t>
            </a:r>
          </a:p>
          <a:p>
            <a:r>
              <a:rPr lang="en-US" i="1">
                <a:solidFill>
                  <a:srgbClr val="5B98D2"/>
                </a:solidFill>
                <a:ea typeface="MS Mincho" pitchFamily="49" charset="-128"/>
              </a:rPr>
              <a:t>Note: Inside a semiconductor m = m* (effective mass of the electron)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14" y="1846673"/>
            <a:ext cx="7581900" cy="711200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 rot="16200000">
            <a:off x="3429000" y="1981200"/>
            <a:ext cx="228600" cy="12954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743200"/>
            <a:ext cx="129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 Force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6362700" y="723900"/>
            <a:ext cx="228600" cy="3810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743200"/>
            <a:ext cx="161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Force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1136" y="3951719"/>
            <a:ext cx="2044700" cy="622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724400"/>
            <a:ext cx="32766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6019800"/>
            <a:ext cx="1498600" cy="393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5867400"/>
            <a:ext cx="1358900" cy="73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019800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44838" y="342900"/>
            <a:ext cx="340201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/>
              <a:t>Semiconductor Resistor</a:t>
            </a:r>
            <a:endParaRPr lang="en-US" sz="2000" i="1" u="sng" dirty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85800" y="2590800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5B98D2"/>
                </a:solidFill>
                <a:ea typeface="MS Mincho" pitchFamily="49" charset="-128"/>
              </a:rPr>
              <a:t>Recovering macroscopic variables: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371600" y="4340225"/>
            <a:ext cx="3429000" cy="931863"/>
          </a:xfrm>
          <a:prstGeom prst="rect">
            <a:avLst/>
          </a:prstGeom>
          <a:solidFill>
            <a:srgbClr val="5B98D2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sz="2400" u="sng">
              <a:latin typeface="Times New Roman" pitchFamily="18" charset="0"/>
              <a:ea typeface="ＭＳ Ｐゴシック" pitchFamily="-65" charset="-128"/>
            </a:endParaRPr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2655888" y="5424488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5B98D2"/>
                </a:solidFill>
                <a:ea typeface="ＭＳ Ｐゴシック" pitchFamily="-65" charset="-128"/>
              </a:rPr>
              <a:t>OHM’s LAW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8800"/>
            <a:ext cx="1498600" cy="393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676400"/>
            <a:ext cx="1358900" cy="736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1828800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124200"/>
            <a:ext cx="50800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419600"/>
            <a:ext cx="3213100" cy="698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038600"/>
            <a:ext cx="2632450" cy="230447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3962400"/>
            <a:ext cx="177800" cy="165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6553200"/>
            <a:ext cx="342900" cy="15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4343400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334000"/>
            <a:ext cx="7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 bwMode="auto">
          <a:xfrm flipV="1">
            <a:off x="7562850" y="6324600"/>
            <a:ext cx="20955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811" y="5878172"/>
            <a:ext cx="889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04963" y="228600"/>
            <a:ext cx="6534150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Microscopic Variables for Electrical Transport</a:t>
            </a:r>
            <a:endParaRPr lang="en-US" sz="2400" i="1" u="sng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2" name="TextBox 15"/>
          <p:cNvSpPr txBox="1">
            <a:spLocks noChangeArrowheads="1"/>
          </p:cNvSpPr>
          <p:nvPr/>
        </p:nvSpPr>
        <p:spPr bwMode="auto">
          <a:xfrm>
            <a:off x="762000" y="3810000"/>
            <a:ext cx="631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For silicon crystal doped at n = 10</a:t>
            </a:r>
            <a:r>
              <a:rPr lang="en-US" sz="2000" b="1" baseline="30000"/>
              <a:t>17</a:t>
            </a:r>
            <a:r>
              <a:rPr lang="en-US" sz="2000"/>
              <a:t> cm</a:t>
            </a:r>
            <a:r>
              <a:rPr lang="en-US" sz="2000" b="1" baseline="30000"/>
              <a:t>-3 </a:t>
            </a:r>
            <a:r>
              <a:rPr lang="en-US" sz="2000"/>
              <a:t>:  </a:t>
            </a:r>
          </a:p>
          <a:p>
            <a:r>
              <a:rPr lang="en-US" sz="2000"/>
              <a:t>σ = 11.2 (Ω cm)</a:t>
            </a:r>
            <a:r>
              <a:rPr lang="en-US" sz="2000" b="1" baseline="30000"/>
              <a:t>-1</a:t>
            </a:r>
            <a:r>
              <a:rPr lang="en-US" sz="2000"/>
              <a:t> , μ = 700 cm</a:t>
            </a:r>
            <a:r>
              <a:rPr lang="en-US" sz="2000" baseline="30000"/>
              <a:t>2</a:t>
            </a:r>
            <a:r>
              <a:rPr lang="en-US" sz="2000"/>
              <a:t>/(Vs)and m* = 0.26 m</a:t>
            </a:r>
            <a:r>
              <a:rPr lang="en-US" sz="2000" baseline="-25000"/>
              <a:t>o</a:t>
            </a:r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457200" y="5715000"/>
            <a:ext cx="8201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At electric fields of E = 10</a:t>
            </a:r>
            <a:r>
              <a:rPr lang="en-US" sz="2000" baseline="30000"/>
              <a:t>6</a:t>
            </a:r>
            <a:r>
              <a:rPr lang="en-US" sz="2000"/>
              <a:t> V/m = 10</a:t>
            </a:r>
            <a:r>
              <a:rPr lang="en-US" sz="2000" baseline="30000"/>
              <a:t>4 </a:t>
            </a:r>
            <a:r>
              <a:rPr lang="en-US" sz="2000"/>
              <a:t>V/cm, </a:t>
            </a:r>
          </a:p>
          <a:p>
            <a:r>
              <a:rPr lang="en-US" sz="2000"/>
              <a:t>	v = μE = 700 cm</a:t>
            </a:r>
            <a:r>
              <a:rPr lang="en-US" sz="2000" baseline="30000"/>
              <a:t>2</a:t>
            </a:r>
            <a:r>
              <a:rPr lang="en-US" sz="2000"/>
              <a:t>/(Vs) * 10</a:t>
            </a:r>
            <a:r>
              <a:rPr lang="en-US" sz="2000" baseline="30000"/>
              <a:t>4</a:t>
            </a:r>
            <a:r>
              <a:rPr lang="en-US" sz="2000"/>
              <a:t> V/cm = 7 x 10</a:t>
            </a:r>
            <a:r>
              <a:rPr lang="en-US" sz="2000" baseline="30000"/>
              <a:t>6</a:t>
            </a:r>
            <a:r>
              <a:rPr lang="en-US" sz="2000"/>
              <a:t> cm/s = 7 x 10</a:t>
            </a:r>
            <a:r>
              <a:rPr lang="en-US" sz="2000" baseline="30000"/>
              <a:t>4</a:t>
            </a:r>
            <a:r>
              <a:rPr lang="en-US" sz="2000"/>
              <a:t> m/s</a:t>
            </a:r>
          </a:p>
          <a:p>
            <a:r>
              <a:rPr lang="en-US" sz="2000"/>
              <a:t>	scattering event every 7 nm ~ 25 atomic sites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1498600" cy="393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371600"/>
            <a:ext cx="1358900" cy="736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0" y="1524000"/>
            <a:ext cx="56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438400"/>
            <a:ext cx="1308100" cy="698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4800600"/>
            <a:ext cx="7035800" cy="622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1066800"/>
            <a:ext cx="2632450" cy="2304473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990600"/>
            <a:ext cx="177800" cy="1651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3581400"/>
            <a:ext cx="342900" cy="152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53400" y="1371600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2362200"/>
            <a:ext cx="78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cxnSp>
        <p:nvCxnSpPr>
          <p:cNvPr id="27" name="Straight Connector 26"/>
          <p:cNvCxnSpPr>
            <a:stCxn id="24" idx="0"/>
          </p:cNvCxnSpPr>
          <p:nvPr/>
        </p:nvCxnSpPr>
        <p:spPr bwMode="auto">
          <a:xfrm flipV="1">
            <a:off x="7410450" y="3352800"/>
            <a:ext cx="20955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411" y="2906372"/>
            <a:ext cx="8890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11"/>
          <p:cNvGrpSpPr>
            <a:grpSpLocks/>
          </p:cNvGrpSpPr>
          <p:nvPr/>
        </p:nvGrpSpPr>
        <p:grpSpPr bwMode="auto">
          <a:xfrm>
            <a:off x="1828800" y="4648200"/>
            <a:ext cx="1958975" cy="2060575"/>
            <a:chOff x="4046" y="965"/>
            <a:chExt cx="1522" cy="1586"/>
          </a:xfrm>
        </p:grpSpPr>
        <p:sp>
          <p:nvSpPr>
            <p:cNvPr id="128" name="Oval 58"/>
            <p:cNvSpPr>
              <a:spLocks noChangeArrowheads="1"/>
            </p:cNvSpPr>
            <p:nvPr/>
          </p:nvSpPr>
          <p:spPr bwMode="auto">
            <a:xfrm>
              <a:off x="4052" y="2000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59"/>
            <p:cNvSpPr>
              <a:spLocks noChangeArrowheads="1"/>
            </p:cNvSpPr>
            <p:nvPr/>
          </p:nvSpPr>
          <p:spPr bwMode="auto">
            <a:xfrm>
              <a:off x="4264" y="2202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4528" y="1979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61"/>
            <p:cNvSpPr>
              <a:spLocks noChangeArrowheads="1"/>
            </p:cNvSpPr>
            <p:nvPr/>
          </p:nvSpPr>
          <p:spPr bwMode="auto">
            <a:xfrm>
              <a:off x="4740" y="2181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62"/>
            <p:cNvSpPr>
              <a:spLocks noChangeArrowheads="1"/>
            </p:cNvSpPr>
            <p:nvPr/>
          </p:nvSpPr>
          <p:spPr bwMode="auto">
            <a:xfrm>
              <a:off x="5008" y="1979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63"/>
            <p:cNvSpPr>
              <a:spLocks noChangeArrowheads="1"/>
            </p:cNvSpPr>
            <p:nvPr/>
          </p:nvSpPr>
          <p:spPr bwMode="auto">
            <a:xfrm>
              <a:off x="5220" y="2181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64"/>
            <p:cNvSpPr>
              <a:spLocks noChangeArrowheads="1"/>
            </p:cNvSpPr>
            <p:nvPr/>
          </p:nvSpPr>
          <p:spPr bwMode="auto">
            <a:xfrm>
              <a:off x="5012" y="2370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65"/>
            <p:cNvSpPr>
              <a:spLocks noChangeArrowheads="1"/>
            </p:cNvSpPr>
            <p:nvPr/>
          </p:nvSpPr>
          <p:spPr bwMode="auto">
            <a:xfrm>
              <a:off x="5020" y="2074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66"/>
            <p:cNvSpPr>
              <a:spLocks noChangeArrowheads="1"/>
            </p:cNvSpPr>
            <p:nvPr/>
          </p:nvSpPr>
          <p:spPr bwMode="auto">
            <a:xfrm>
              <a:off x="4548" y="2372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67"/>
            <p:cNvSpPr>
              <a:spLocks noChangeArrowheads="1"/>
            </p:cNvSpPr>
            <p:nvPr/>
          </p:nvSpPr>
          <p:spPr bwMode="auto">
            <a:xfrm>
              <a:off x="4532" y="2076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8"/>
            <p:cNvSpPr>
              <a:spLocks noChangeArrowheads="1"/>
            </p:cNvSpPr>
            <p:nvPr/>
          </p:nvSpPr>
          <p:spPr bwMode="auto">
            <a:xfrm>
              <a:off x="5008" y="147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9"/>
            <p:cNvSpPr>
              <a:spLocks noChangeArrowheads="1"/>
            </p:cNvSpPr>
            <p:nvPr/>
          </p:nvSpPr>
          <p:spPr bwMode="auto">
            <a:xfrm>
              <a:off x="5220" y="167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70"/>
            <p:cNvSpPr>
              <a:spLocks noChangeArrowheads="1"/>
            </p:cNvSpPr>
            <p:nvPr/>
          </p:nvSpPr>
          <p:spPr bwMode="auto">
            <a:xfrm>
              <a:off x="4528" y="147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Oval 71"/>
            <p:cNvSpPr>
              <a:spLocks noChangeArrowheads="1"/>
            </p:cNvSpPr>
            <p:nvPr/>
          </p:nvSpPr>
          <p:spPr bwMode="auto">
            <a:xfrm>
              <a:off x="4740" y="1677"/>
              <a:ext cx="136" cy="1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72"/>
            <p:cNvSpPr>
              <a:spLocks noChangeArrowheads="1"/>
            </p:cNvSpPr>
            <p:nvPr/>
          </p:nvSpPr>
          <p:spPr bwMode="auto">
            <a:xfrm>
              <a:off x="5012" y="1561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73"/>
            <p:cNvSpPr>
              <a:spLocks noChangeArrowheads="1"/>
            </p:cNvSpPr>
            <p:nvPr/>
          </p:nvSpPr>
          <p:spPr bwMode="auto">
            <a:xfrm>
              <a:off x="5004" y="1857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74"/>
            <p:cNvSpPr>
              <a:spLocks noChangeArrowheads="1"/>
            </p:cNvSpPr>
            <p:nvPr/>
          </p:nvSpPr>
          <p:spPr bwMode="auto">
            <a:xfrm>
              <a:off x="4052" y="1496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75"/>
            <p:cNvSpPr>
              <a:spLocks noChangeArrowheads="1"/>
            </p:cNvSpPr>
            <p:nvPr/>
          </p:nvSpPr>
          <p:spPr bwMode="auto">
            <a:xfrm>
              <a:off x="4264" y="1698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76"/>
            <p:cNvSpPr>
              <a:spLocks noChangeArrowheads="1"/>
            </p:cNvSpPr>
            <p:nvPr/>
          </p:nvSpPr>
          <p:spPr bwMode="auto">
            <a:xfrm>
              <a:off x="4520" y="1580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77"/>
            <p:cNvSpPr>
              <a:spLocks noChangeArrowheads="1"/>
            </p:cNvSpPr>
            <p:nvPr/>
          </p:nvSpPr>
          <p:spPr bwMode="auto">
            <a:xfrm>
              <a:off x="4536" y="187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78"/>
            <p:cNvSpPr>
              <a:spLocks noChangeArrowheads="1"/>
            </p:cNvSpPr>
            <p:nvPr/>
          </p:nvSpPr>
          <p:spPr bwMode="auto">
            <a:xfrm>
              <a:off x="4188" y="198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79"/>
            <p:cNvSpPr>
              <a:spLocks noChangeArrowheads="1"/>
            </p:cNvSpPr>
            <p:nvPr/>
          </p:nvSpPr>
          <p:spPr bwMode="auto">
            <a:xfrm>
              <a:off x="4398" y="198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80"/>
            <p:cNvSpPr>
              <a:spLocks noChangeArrowheads="1"/>
            </p:cNvSpPr>
            <p:nvPr/>
          </p:nvSpPr>
          <p:spPr bwMode="auto">
            <a:xfrm>
              <a:off x="4668" y="19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81"/>
            <p:cNvSpPr>
              <a:spLocks noChangeArrowheads="1"/>
            </p:cNvSpPr>
            <p:nvPr/>
          </p:nvSpPr>
          <p:spPr bwMode="auto">
            <a:xfrm>
              <a:off x="4878" y="19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82"/>
            <p:cNvSpPr>
              <a:spLocks noChangeArrowheads="1"/>
            </p:cNvSpPr>
            <p:nvPr/>
          </p:nvSpPr>
          <p:spPr bwMode="auto">
            <a:xfrm>
              <a:off x="5160" y="196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83"/>
            <p:cNvSpPr>
              <a:spLocks noChangeArrowheads="1"/>
            </p:cNvSpPr>
            <p:nvPr/>
          </p:nvSpPr>
          <p:spPr bwMode="auto">
            <a:xfrm>
              <a:off x="5370" y="196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Oval 84"/>
            <p:cNvSpPr>
              <a:spLocks noChangeArrowheads="1"/>
            </p:cNvSpPr>
            <p:nvPr/>
          </p:nvSpPr>
          <p:spPr bwMode="auto">
            <a:xfrm>
              <a:off x="5002" y="96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85"/>
            <p:cNvSpPr>
              <a:spLocks noChangeArrowheads="1"/>
            </p:cNvSpPr>
            <p:nvPr/>
          </p:nvSpPr>
          <p:spPr bwMode="auto">
            <a:xfrm>
              <a:off x="5214" y="116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86"/>
            <p:cNvSpPr>
              <a:spLocks noChangeArrowheads="1"/>
            </p:cNvSpPr>
            <p:nvPr/>
          </p:nvSpPr>
          <p:spPr bwMode="auto">
            <a:xfrm>
              <a:off x="4522" y="965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87"/>
            <p:cNvSpPr>
              <a:spLocks noChangeArrowheads="1"/>
            </p:cNvSpPr>
            <p:nvPr/>
          </p:nvSpPr>
          <p:spPr bwMode="auto">
            <a:xfrm>
              <a:off x="4734" y="1167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88"/>
            <p:cNvSpPr>
              <a:spLocks noChangeArrowheads="1"/>
            </p:cNvSpPr>
            <p:nvPr/>
          </p:nvSpPr>
          <p:spPr bwMode="auto">
            <a:xfrm>
              <a:off x="5006" y="1051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89"/>
            <p:cNvSpPr>
              <a:spLocks noChangeArrowheads="1"/>
            </p:cNvSpPr>
            <p:nvPr/>
          </p:nvSpPr>
          <p:spPr bwMode="auto">
            <a:xfrm>
              <a:off x="4998" y="1347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90"/>
            <p:cNvSpPr>
              <a:spLocks noChangeArrowheads="1"/>
            </p:cNvSpPr>
            <p:nvPr/>
          </p:nvSpPr>
          <p:spPr bwMode="auto">
            <a:xfrm>
              <a:off x="4046" y="986"/>
              <a:ext cx="560" cy="5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91"/>
            <p:cNvSpPr>
              <a:spLocks noChangeArrowheads="1"/>
            </p:cNvSpPr>
            <p:nvPr/>
          </p:nvSpPr>
          <p:spPr bwMode="auto">
            <a:xfrm>
              <a:off x="4258" y="1188"/>
              <a:ext cx="136" cy="1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92"/>
            <p:cNvSpPr>
              <a:spLocks noChangeArrowheads="1"/>
            </p:cNvSpPr>
            <p:nvPr/>
          </p:nvSpPr>
          <p:spPr bwMode="auto">
            <a:xfrm>
              <a:off x="4514" y="1070"/>
              <a:ext cx="72" cy="74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93"/>
            <p:cNvSpPr>
              <a:spLocks noChangeArrowheads="1"/>
            </p:cNvSpPr>
            <p:nvPr/>
          </p:nvSpPr>
          <p:spPr bwMode="auto">
            <a:xfrm>
              <a:off x="4530" y="136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94"/>
            <p:cNvSpPr>
              <a:spLocks noChangeArrowheads="1"/>
            </p:cNvSpPr>
            <p:nvPr/>
          </p:nvSpPr>
          <p:spPr bwMode="auto">
            <a:xfrm>
              <a:off x="4182" y="147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95"/>
            <p:cNvSpPr>
              <a:spLocks noChangeArrowheads="1"/>
            </p:cNvSpPr>
            <p:nvPr/>
          </p:nvSpPr>
          <p:spPr bwMode="auto">
            <a:xfrm>
              <a:off x="4392" y="1475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96"/>
            <p:cNvSpPr>
              <a:spLocks noChangeArrowheads="1"/>
            </p:cNvSpPr>
            <p:nvPr/>
          </p:nvSpPr>
          <p:spPr bwMode="auto">
            <a:xfrm>
              <a:off x="4662" y="145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97"/>
            <p:cNvSpPr>
              <a:spLocks noChangeArrowheads="1"/>
            </p:cNvSpPr>
            <p:nvPr/>
          </p:nvSpPr>
          <p:spPr bwMode="auto">
            <a:xfrm>
              <a:off x="4872" y="1457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98"/>
            <p:cNvSpPr>
              <a:spLocks noChangeArrowheads="1"/>
            </p:cNvSpPr>
            <p:nvPr/>
          </p:nvSpPr>
          <p:spPr bwMode="auto">
            <a:xfrm>
              <a:off x="5154" y="145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99"/>
            <p:cNvSpPr>
              <a:spLocks noChangeArrowheads="1"/>
            </p:cNvSpPr>
            <p:nvPr/>
          </p:nvSpPr>
          <p:spPr bwMode="auto">
            <a:xfrm>
              <a:off x="5364" y="1451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03"/>
            <p:cNvSpPr>
              <a:spLocks noChangeArrowheads="1"/>
            </p:cNvSpPr>
            <p:nvPr/>
          </p:nvSpPr>
          <p:spPr bwMode="auto">
            <a:xfrm>
              <a:off x="4530" y="1469"/>
              <a:ext cx="72" cy="73"/>
            </a:xfrm>
            <a:prstGeom prst="ellipse">
              <a:avLst/>
            </a:prstGeom>
            <a:solidFill>
              <a:srgbClr val="5B98D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300038"/>
            <a:ext cx="264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/>
              <a:t>Electron Mobility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19175" y="1438275"/>
            <a:ext cx="1579563" cy="1709738"/>
          </a:xfrm>
          <a:prstGeom prst="star16">
            <a:avLst>
              <a:gd name="adj" fmla="val 41144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611313" y="2041525"/>
            <a:ext cx="444500" cy="452438"/>
          </a:xfrm>
          <a:custGeom>
            <a:avLst/>
            <a:gdLst>
              <a:gd name="T0" fmla="*/ 96045097 w 21600"/>
              <a:gd name="T1" fmla="*/ 18433 h 21600"/>
              <a:gd name="T2" fmla="*/ 12287792 w 21600"/>
              <a:gd name="T3" fmla="*/ 99242868 h 21600"/>
              <a:gd name="T4" fmla="*/ 95539437 w 21600"/>
              <a:gd name="T5" fmla="*/ 25952557 h 21600"/>
              <a:gd name="T6" fmla="*/ 211663497 w 21600"/>
              <a:gd name="T7" fmla="*/ 104334050 h 21600"/>
              <a:gd name="T8" fmla="*/ 174407990 w 21600"/>
              <a:gd name="T9" fmla="*/ 140542650 h 21600"/>
              <a:gd name="T10" fmla="*/ 140063175 w 21600"/>
              <a:gd name="T11" fmla="*/ 1012369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1126"/>
                </a:moveTo>
                <a:cubicBezTo>
                  <a:pt x="18774" y="11018"/>
                  <a:pt x="18777" y="10909"/>
                  <a:pt x="18777" y="10800"/>
                </a:cubicBezTo>
                <a:cubicBezTo>
                  <a:pt x="18777" y="6394"/>
                  <a:pt x="15205" y="2823"/>
                  <a:pt x="10800" y="2823"/>
                </a:cubicBezTo>
                <a:cubicBezTo>
                  <a:pt x="6394" y="2823"/>
                  <a:pt x="2823" y="6394"/>
                  <a:pt x="282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7"/>
                  <a:pt x="21596" y="11095"/>
                  <a:pt x="21590" y="11242"/>
                </a:cubicBezTo>
                <a:lnTo>
                  <a:pt x="24288" y="11353"/>
                </a:lnTo>
                <a:lnTo>
                  <a:pt x="20013" y="15293"/>
                </a:lnTo>
                <a:lnTo>
                  <a:pt x="16072" y="11016"/>
                </a:lnTo>
                <a:lnTo>
                  <a:pt x="18770" y="11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760538" y="2243138"/>
            <a:ext cx="1476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97300" y="3048000"/>
            <a:ext cx="198438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506" name="Oval 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508" name="AutoShape 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Oval 1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25838" y="3048000"/>
            <a:ext cx="198437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502" name="Oval 1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504" name="AutoShape 1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Oval 1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54375" y="3048000"/>
            <a:ext cx="198438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98" name="Oval 1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500" name="AutoShape 1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Oval 2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982913" y="3048000"/>
            <a:ext cx="198437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94" name="Oval 2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96" name="AutoShape 2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Oval 2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401888" y="3048000"/>
            <a:ext cx="196850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90" name="Oval 2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92" name="AutoShape 2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" name="Oval 3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130425" y="3048000"/>
            <a:ext cx="196850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86" name="Oval 3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88" name="AutoShape 3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Oval 3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1858963" y="3048000"/>
            <a:ext cx="196850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82" name="Oval 3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84" name="AutoShape 3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5" name="Oval 4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1587500" y="3048000"/>
            <a:ext cx="196850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78" name="Oval 4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80" name="AutoShape 4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Oval 4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314450" y="3048000"/>
            <a:ext cx="198438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74" name="Oval 4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76" name="AutoShape 4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Oval 5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1042988" y="3048000"/>
            <a:ext cx="198437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70" name="Oval 5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72" name="AutoShape 5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3" name="Oval 5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771525" y="3048000"/>
            <a:ext cx="198438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66" name="Oval 5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68" name="AutoShape 5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Oval 6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500063" y="3048000"/>
            <a:ext cx="198437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62" name="Oval 62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64" name="AutoShape 64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Oval 65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" name="Group 66"/>
          <p:cNvGrpSpPr>
            <a:grpSpLocks/>
          </p:cNvGrpSpPr>
          <p:nvPr/>
        </p:nvGrpSpPr>
        <p:grpSpPr bwMode="auto">
          <a:xfrm>
            <a:off x="228600" y="3048000"/>
            <a:ext cx="196850" cy="804863"/>
            <a:chOff x="4728" y="904"/>
            <a:chExt cx="192" cy="768"/>
          </a:xfrm>
          <a:solidFill>
            <a:srgbClr val="5B98D2"/>
          </a:solidFill>
        </p:grpSpPr>
        <p:sp>
          <p:nvSpPr>
            <p:cNvPr id="16458" name="Oval 67"/>
            <p:cNvSpPr>
              <a:spLocks noChangeArrowheads="1"/>
            </p:cNvSpPr>
            <p:nvPr/>
          </p:nvSpPr>
          <p:spPr bwMode="auto">
            <a:xfrm>
              <a:off x="4780" y="904"/>
              <a:ext cx="84" cy="1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4728" y="917"/>
              <a:ext cx="192" cy="755"/>
              <a:chOff x="4728" y="917"/>
              <a:chExt cx="192" cy="755"/>
            </a:xfrm>
            <a:grpFill/>
          </p:grpSpPr>
          <p:sp>
            <p:nvSpPr>
              <p:cNvPr id="16460" name="AutoShape 69"/>
              <p:cNvSpPr>
                <a:spLocks noChangeArrowheads="1"/>
              </p:cNvSpPr>
              <p:nvPr/>
            </p:nvSpPr>
            <p:spPr bwMode="auto">
              <a:xfrm flipV="1">
                <a:off x="4728" y="952"/>
                <a:ext cx="192" cy="7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Oval 70"/>
              <p:cNvSpPr>
                <a:spLocks noChangeArrowheads="1"/>
              </p:cNvSpPr>
              <p:nvPr/>
            </p:nvSpPr>
            <p:spPr bwMode="auto">
              <a:xfrm>
                <a:off x="4781" y="917"/>
                <a:ext cx="84" cy="1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403" name="Text Box 71"/>
          <p:cNvSpPr txBox="1">
            <a:spLocks noChangeArrowheads="1"/>
          </p:cNvSpPr>
          <p:nvPr/>
        </p:nvSpPr>
        <p:spPr bwMode="auto">
          <a:xfrm>
            <a:off x="457200" y="1066800"/>
            <a:ext cx="258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Electron wavepacket</a:t>
            </a:r>
          </a:p>
        </p:txBody>
      </p:sp>
      <p:sp>
        <p:nvSpPr>
          <p:cNvPr id="16404" name="Text Box 72"/>
          <p:cNvSpPr txBox="1">
            <a:spLocks noChangeArrowheads="1"/>
          </p:cNvSpPr>
          <p:nvPr/>
        </p:nvSpPr>
        <p:spPr bwMode="auto">
          <a:xfrm>
            <a:off x="304800" y="4114800"/>
            <a:ext cx="345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Change in periodic potential</a:t>
            </a:r>
          </a:p>
        </p:txBody>
      </p:sp>
      <p:sp>
        <p:nvSpPr>
          <p:cNvPr id="16407" name="Text Box 75"/>
          <p:cNvSpPr txBox="1">
            <a:spLocks noChangeArrowheads="1"/>
          </p:cNvSpPr>
          <p:nvPr/>
        </p:nvSpPr>
        <p:spPr bwMode="auto">
          <a:xfrm>
            <a:off x="5638800" y="2971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Electron velocity for a fixed applied E-field</a:t>
            </a:r>
          </a:p>
        </p:txBody>
      </p:sp>
      <p:sp>
        <p:nvSpPr>
          <p:cNvPr id="16409" name="Line 77"/>
          <p:cNvSpPr>
            <a:spLocks noChangeShapeType="1"/>
          </p:cNvSpPr>
          <p:nvPr/>
        </p:nvSpPr>
        <p:spPr bwMode="auto">
          <a:xfrm>
            <a:off x="5181600" y="2819400"/>
            <a:ext cx="36703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182"/>
          <p:cNvSpPr>
            <a:spLocks noChangeShapeType="1"/>
          </p:cNvSpPr>
          <p:nvPr/>
        </p:nvSpPr>
        <p:spPr bwMode="auto">
          <a:xfrm flipH="1" flipV="1">
            <a:off x="2362200" y="44958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4" name="Picture 16383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371600"/>
            <a:ext cx="2082800" cy="342900"/>
          </a:xfrm>
          <a:prstGeom prst="rect">
            <a:avLst/>
          </a:prstGeom>
        </p:spPr>
      </p:pic>
      <p:pic>
        <p:nvPicPr>
          <p:cNvPr id="16385" name="Picture 1638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676400"/>
            <a:ext cx="1143000" cy="406400"/>
          </a:xfrm>
          <a:prstGeom prst="rect">
            <a:avLst/>
          </a:prstGeom>
        </p:spPr>
      </p:pic>
      <p:pic>
        <p:nvPicPr>
          <p:cNvPr id="16390" name="Picture 16389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209800"/>
            <a:ext cx="1066800" cy="4064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 flipV="1">
            <a:off x="5791200" y="3886200"/>
            <a:ext cx="0" cy="2514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5943600" y="3886200"/>
            <a:ext cx="2197983" cy="25527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7315200" y="4114800"/>
            <a:ext cx="89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Electron</a:t>
            </a:r>
            <a:endParaRPr lang="en-US" sz="14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6248400" y="3886200"/>
            <a:ext cx="16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Conduction Band</a:t>
            </a:r>
            <a:endParaRPr 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7543800" y="5638800"/>
            <a:ext cx="565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Hole</a:t>
            </a:r>
            <a:endParaRPr lang="en-US" sz="14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6477000" y="6096000"/>
            <a:ext cx="130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Valence Band</a:t>
            </a:r>
            <a:endParaRPr lang="en-US" sz="1400" b="1" dirty="0"/>
          </a:p>
        </p:txBody>
      </p:sp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954" y="4646313"/>
            <a:ext cx="241300" cy="165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6" name="Picture 175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830" y="5475623"/>
            <a:ext cx="241300" cy="165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7" name="TextBox 176"/>
          <p:cNvSpPr txBox="1"/>
          <p:nvPr/>
        </p:nvSpPr>
        <p:spPr>
          <a:xfrm>
            <a:off x="5410200" y="3581400"/>
            <a:ext cx="75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Energy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6"/>
          <p:cNvSpPr>
            <a:spLocks noChangeArrowheads="1"/>
          </p:cNvSpPr>
          <p:nvPr/>
        </p:nvSpPr>
        <p:spPr bwMode="auto">
          <a:xfrm>
            <a:off x="3559360" y="304800"/>
            <a:ext cx="264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>
                <a:latin typeface="Trebuchet MS"/>
                <a:cs typeface="Trebuchet MS"/>
              </a:rPr>
              <a:t>Electron Mobility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57400" y="1600200"/>
            <a:ext cx="5029200" cy="52578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/>
              <a:t>Intrinsic Semiconductors</a:t>
            </a:r>
            <a:r>
              <a:rPr lang="en-US" sz="2400" kern="0" dirty="0" smtClean="0"/>
              <a:t> </a:t>
            </a:r>
            <a:br>
              <a:rPr lang="en-US" sz="2400" kern="0" dirty="0" smtClean="0"/>
            </a:br>
            <a:r>
              <a:rPr lang="en-US" sz="2400" kern="0" dirty="0" smtClean="0"/>
              <a:t>(no </a:t>
            </a:r>
            <a:r>
              <a:rPr lang="en-US" sz="2400" kern="0" dirty="0" err="1" smtClean="0"/>
              <a:t>dopants</a:t>
            </a:r>
            <a:r>
              <a:rPr lang="en-US" sz="2400" kern="0" dirty="0" smtClean="0"/>
              <a:t>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/>
              <a:t>Dominated by number of carriers, which increases exponentially with increasing temperature due to increased probability of electrons jumping across the band gap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/>
              <a:t>At high enough temperatures phonon scattering dominates </a:t>
            </a:r>
            <a:r>
              <a:rPr lang="en-US" sz="2000" kern="0" dirty="0" smtClean="0">
                <a:sym typeface="Wingdings" pitchFamily="2" charset="2"/>
              </a:rPr>
              <a:t> velocity saturation</a:t>
            </a:r>
            <a:endParaRPr lang="en-US" sz="2400" b="1" kern="0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smtClean="0"/>
              <a:t>Metals</a:t>
            </a:r>
            <a:endParaRPr lang="en-US" sz="2400" b="1" kern="0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/>
              <a:t>Dominated by mobility, which decreases with increasing temperature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endParaRPr lang="en-US" sz="2000" kern="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303" y="985184"/>
            <a:ext cx="30988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97650" y="228600"/>
            <a:ext cx="2226315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 u="sng" dirty="0" smtClean="0"/>
              <a:t>Key Takeaways</a:t>
            </a:r>
            <a:endParaRPr lang="en-US" sz="2000" i="1" u="sng" dirty="0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282700" y="1066800"/>
            <a:ext cx="1579563" cy="1709738"/>
          </a:xfrm>
          <a:prstGeom prst="star16">
            <a:avLst>
              <a:gd name="adj" fmla="val 41144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1874838" y="1670050"/>
            <a:ext cx="444500" cy="452438"/>
          </a:xfrm>
          <a:custGeom>
            <a:avLst/>
            <a:gdLst>
              <a:gd name="T0" fmla="*/ 226798 w 21600"/>
              <a:gd name="T1" fmla="*/ 42 h 21600"/>
              <a:gd name="T2" fmla="*/ 29037 w 21600"/>
              <a:gd name="T3" fmla="*/ 226219 h 21600"/>
              <a:gd name="T4" fmla="*/ 225604 w 21600"/>
              <a:gd name="T5" fmla="*/ 59152 h 21600"/>
              <a:gd name="T6" fmla="*/ 499816 w 21600"/>
              <a:gd name="T7" fmla="*/ 237802 h 21600"/>
              <a:gd name="T8" fmla="*/ 411842 w 21600"/>
              <a:gd name="T9" fmla="*/ 320330 h 21600"/>
              <a:gd name="T10" fmla="*/ 330741 w 21600"/>
              <a:gd name="T11" fmla="*/ 23074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1126"/>
                </a:moveTo>
                <a:cubicBezTo>
                  <a:pt x="18774" y="11018"/>
                  <a:pt x="18777" y="10909"/>
                  <a:pt x="18777" y="10800"/>
                </a:cubicBezTo>
                <a:cubicBezTo>
                  <a:pt x="18777" y="6394"/>
                  <a:pt x="15205" y="2823"/>
                  <a:pt x="10800" y="2823"/>
                </a:cubicBezTo>
                <a:cubicBezTo>
                  <a:pt x="6394" y="2823"/>
                  <a:pt x="2823" y="6394"/>
                  <a:pt x="282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7"/>
                  <a:pt x="21596" y="11095"/>
                  <a:pt x="21590" y="11242"/>
                </a:cubicBezTo>
                <a:lnTo>
                  <a:pt x="24288" y="11353"/>
                </a:lnTo>
                <a:lnTo>
                  <a:pt x="20013" y="15293"/>
                </a:lnTo>
                <a:lnTo>
                  <a:pt x="16072" y="11016"/>
                </a:lnTo>
                <a:lnTo>
                  <a:pt x="18770" y="11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024063" y="1871663"/>
            <a:ext cx="1476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2125" y="2676525"/>
            <a:ext cx="3729038" cy="804863"/>
            <a:chOff x="1296" y="912"/>
            <a:chExt cx="3624" cy="768"/>
          </a:xfrm>
          <a:solidFill>
            <a:srgbClr val="5B98D2"/>
          </a:solidFill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28" y="912"/>
              <a:ext cx="192" cy="768"/>
              <a:chOff x="4728" y="904"/>
              <a:chExt cx="192" cy="768"/>
            </a:xfrm>
            <a:grpFill/>
          </p:grpSpPr>
          <p:sp>
            <p:nvSpPr>
              <p:cNvPr id="91" name="Oval 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93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1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464" y="912"/>
              <a:ext cx="192" cy="768"/>
              <a:chOff x="4728" y="904"/>
              <a:chExt cx="192" cy="768"/>
            </a:xfrm>
            <a:grpFill/>
          </p:grpSpPr>
          <p:sp>
            <p:nvSpPr>
              <p:cNvPr id="87" name="Oval 1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9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1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200" y="912"/>
              <a:ext cx="192" cy="768"/>
              <a:chOff x="4728" y="904"/>
              <a:chExt cx="192" cy="768"/>
            </a:xfrm>
            <a:grpFill/>
          </p:grpSpPr>
          <p:sp>
            <p:nvSpPr>
              <p:cNvPr id="83" name="Oval 1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5" name="AutoShape 2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2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936" y="912"/>
              <a:ext cx="192" cy="768"/>
              <a:chOff x="4728" y="904"/>
              <a:chExt cx="192" cy="768"/>
            </a:xfrm>
            <a:grpFill/>
          </p:grpSpPr>
          <p:sp>
            <p:nvSpPr>
              <p:cNvPr id="79" name="Oval 2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1" name="AutoShape 2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2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3672" y="912"/>
              <a:ext cx="192" cy="768"/>
              <a:chOff x="4728" y="904"/>
              <a:chExt cx="192" cy="768"/>
            </a:xfrm>
            <a:grpFill/>
          </p:grpSpPr>
          <p:sp>
            <p:nvSpPr>
              <p:cNvPr id="75" name="Oval 2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7" name="AutoShape 3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3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408" y="912"/>
              <a:ext cx="192" cy="768"/>
              <a:chOff x="4728" y="904"/>
              <a:chExt cx="192" cy="768"/>
            </a:xfrm>
            <a:grpFill/>
          </p:grpSpPr>
          <p:sp>
            <p:nvSpPr>
              <p:cNvPr id="71" name="Oval 3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3" name="AutoShape 3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3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3144" y="912"/>
              <a:ext cx="192" cy="768"/>
              <a:chOff x="4728" y="904"/>
              <a:chExt cx="192" cy="768"/>
            </a:xfrm>
            <a:grpFill/>
          </p:grpSpPr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69" name="AutoShape 4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4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2880" y="912"/>
              <a:ext cx="192" cy="768"/>
              <a:chOff x="4728" y="904"/>
              <a:chExt cx="192" cy="768"/>
            </a:xfrm>
            <a:grpFill/>
          </p:grpSpPr>
          <p:sp>
            <p:nvSpPr>
              <p:cNvPr id="63" name="Oval 4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8" name="Group 4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65" name="AutoShape 4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4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2616" y="912"/>
              <a:ext cx="192" cy="768"/>
              <a:chOff x="4728" y="904"/>
              <a:chExt cx="192" cy="768"/>
            </a:xfrm>
            <a:grpFill/>
          </p:grpSpPr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61" name="AutoShape 5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5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4" name="Group 53"/>
            <p:cNvGrpSpPr>
              <a:grpSpLocks/>
            </p:cNvGrpSpPr>
            <p:nvPr/>
          </p:nvGrpSpPr>
          <p:grpSpPr bwMode="auto">
            <a:xfrm>
              <a:off x="2352" y="912"/>
              <a:ext cx="192" cy="768"/>
              <a:chOff x="4728" y="904"/>
              <a:chExt cx="192" cy="768"/>
            </a:xfrm>
            <a:grpFill/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57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>
              <a:off x="2088" y="912"/>
              <a:ext cx="192" cy="768"/>
              <a:chOff x="4728" y="904"/>
              <a:chExt cx="192" cy="768"/>
            </a:xfrm>
            <a:grpFill/>
          </p:grpSpPr>
          <p:sp>
            <p:nvSpPr>
              <p:cNvPr id="51" name="Oval 5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7" name="Group 6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53" name="AutoShape 6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6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8" name="Group 63"/>
            <p:cNvGrpSpPr>
              <a:grpSpLocks/>
            </p:cNvGrpSpPr>
            <p:nvPr/>
          </p:nvGrpSpPr>
          <p:grpSpPr bwMode="auto">
            <a:xfrm>
              <a:off x="1824" y="912"/>
              <a:ext cx="192" cy="768"/>
              <a:chOff x="4728" y="904"/>
              <a:chExt cx="192" cy="768"/>
            </a:xfrm>
            <a:grpFill/>
          </p:grpSpPr>
          <p:sp>
            <p:nvSpPr>
              <p:cNvPr id="47" name="Oval 6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9" name="Group 6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49" name="AutoShape 6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6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0" name="Group 68"/>
            <p:cNvGrpSpPr>
              <a:grpSpLocks/>
            </p:cNvGrpSpPr>
            <p:nvPr/>
          </p:nvGrpSpPr>
          <p:grpSpPr bwMode="auto">
            <a:xfrm>
              <a:off x="1560" y="912"/>
              <a:ext cx="192" cy="768"/>
              <a:chOff x="4728" y="904"/>
              <a:chExt cx="192" cy="768"/>
            </a:xfrm>
            <a:grpFill/>
          </p:grpSpPr>
          <p:sp>
            <p:nvSpPr>
              <p:cNvPr id="43" name="Oval 6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45" name="AutoShape 7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7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32" name="Group 73"/>
            <p:cNvGrpSpPr>
              <a:grpSpLocks/>
            </p:cNvGrpSpPr>
            <p:nvPr/>
          </p:nvGrpSpPr>
          <p:grpSpPr bwMode="auto">
            <a:xfrm>
              <a:off x="1296" y="912"/>
              <a:ext cx="192" cy="768"/>
              <a:chOff x="4728" y="904"/>
              <a:chExt cx="192" cy="768"/>
            </a:xfrm>
            <a:grpFill/>
          </p:grpSpPr>
          <p:sp>
            <p:nvSpPr>
              <p:cNvPr id="39" name="Oval 7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3" name="Group 7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41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7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95" name="Text Box 78"/>
          <p:cNvSpPr txBox="1">
            <a:spLocks noChangeArrowheads="1"/>
          </p:cNvSpPr>
          <p:nvPr/>
        </p:nvSpPr>
        <p:spPr bwMode="auto">
          <a:xfrm>
            <a:off x="2397125" y="914400"/>
            <a:ext cx="2327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wavepacket</a:t>
            </a:r>
          </a:p>
        </p:txBody>
      </p:sp>
      <p:sp>
        <p:nvSpPr>
          <p:cNvPr id="96" name="Text Box 79"/>
          <p:cNvSpPr txBox="1">
            <a:spLocks noChangeArrowheads="1"/>
          </p:cNvSpPr>
          <p:nvPr/>
        </p:nvSpPr>
        <p:spPr bwMode="auto">
          <a:xfrm>
            <a:off x="873125" y="3490913"/>
            <a:ext cx="3492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Coulomb potential due to nuclei</a:t>
            </a:r>
          </a:p>
        </p:txBody>
      </p:sp>
      <p:sp>
        <p:nvSpPr>
          <p:cNvPr id="97" name="Text Box 84"/>
          <p:cNvSpPr txBox="1">
            <a:spLocks noChangeArrowheads="1"/>
          </p:cNvSpPr>
          <p:nvPr/>
        </p:nvSpPr>
        <p:spPr bwMode="auto">
          <a:xfrm>
            <a:off x="644526" y="4543425"/>
            <a:ext cx="3581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Wavepacket</a:t>
            </a:r>
            <a:r>
              <a:rPr lang="en-US" dirty="0"/>
              <a:t> moves as if it had an effective mass…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591" y="5500176"/>
            <a:ext cx="1651000" cy="2667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653" y="5793619"/>
            <a:ext cx="3022600" cy="685800"/>
          </a:xfrm>
          <a:prstGeom prst="rect">
            <a:avLst/>
          </a:prstGeom>
        </p:spPr>
      </p:pic>
      <p:pic>
        <p:nvPicPr>
          <p:cNvPr id="35" name="Picture 34" descr="Screen shot 2011-07-16 at 6.09.57 PM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609600"/>
            <a:ext cx="1842052" cy="1418149"/>
          </a:xfrm>
          <a:prstGeom prst="rect">
            <a:avLst/>
          </a:prstGeom>
        </p:spPr>
      </p:pic>
      <p:pic>
        <p:nvPicPr>
          <p:cNvPr id="40" name="Picture 39" descr="Screen shot 2011-07-16 at 6.10.2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133600"/>
            <a:ext cx="2940050" cy="2075329"/>
          </a:xfrm>
          <a:prstGeom prst="rect">
            <a:avLst/>
          </a:prstGeom>
        </p:spPr>
      </p:pic>
      <p:pic>
        <p:nvPicPr>
          <p:cNvPr id="37" name="Picture 36" descr="Screen shot 2011-07-16 at 6.10.09 PM.png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4182670"/>
            <a:ext cx="2491824" cy="157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838200"/>
            <a:ext cx="1457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OpenCourseWare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14400" y="9906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2"/>
              </a:rPr>
              <a:t>http://ocw.mit.edu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4400" y="190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4400" y="2133600"/>
            <a:ext cx="8715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14400" y="3124200"/>
            <a:ext cx="556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http://ocw.mit.edu/terms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63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2805113" y="301625"/>
            <a:ext cx="3841750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i="1" u="sng">
                <a:effectLst>
                  <a:outerShdw blurRad="38100" dist="38100" dir="2700000" algn="tl">
                    <a:srgbClr val="DDDDDD"/>
                  </a:outerShdw>
                </a:effectLst>
                <a:ea typeface="Trebuchet MS" charset="0"/>
                <a:cs typeface="Trebuchet MS" charset="0"/>
              </a:rPr>
              <a:t>1-D Lattice of Atoms</a:t>
            </a:r>
          </a:p>
          <a:p>
            <a:pPr algn="ctr"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ea typeface="Trebuchet MS" charset="0"/>
                <a:cs typeface="Trebuchet MS" charset="0"/>
              </a:rPr>
              <a:t>Single orbital, single atom basis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7762" y="4421188"/>
            <a:ext cx="8097088" cy="24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5B98D2"/>
                </a:solidFill>
              </a:rPr>
              <a:t>Adding atoms…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>
                <a:solidFill>
                  <a:srgbClr val="5B98D2"/>
                </a:solidFill>
              </a:rPr>
              <a:t> reduces curvature of lowest energy state (incrementally)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>
                <a:solidFill>
                  <a:srgbClr val="5B98D2"/>
                </a:solidFill>
              </a:rPr>
              <a:t> increases number of states (nodes)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>
                <a:solidFill>
                  <a:srgbClr val="5B98D2"/>
                </a:solidFill>
              </a:rPr>
              <a:t> beyond ~10 atoms the bandwidth does not change with crystal size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rgbClr val="5B98D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5B98D2"/>
                </a:solidFill>
              </a:rPr>
              <a:t>Decreasing distance between atoms (lattice constant) …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>
                <a:solidFill>
                  <a:srgbClr val="5B98D2"/>
                </a:solidFill>
              </a:rPr>
              <a:t> increases bandwidth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7041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Text Box 167"/>
          <p:cNvSpPr txBox="1">
            <a:spLocks noChangeArrowheads="1"/>
          </p:cNvSpPr>
          <p:nvPr/>
        </p:nvSpPr>
        <p:spPr bwMode="auto">
          <a:xfrm>
            <a:off x="2916238" y="152400"/>
            <a:ext cx="3603625" cy="530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400" i="1" u="sng">
                <a:cs typeface="Arial" charset="0"/>
              </a:rPr>
              <a:t>From Molecules to Solids</a:t>
            </a:r>
          </a:p>
        </p:txBody>
      </p:sp>
      <p:grpSp>
        <p:nvGrpSpPr>
          <p:cNvPr id="153" name="Group 2"/>
          <p:cNvGrpSpPr>
            <a:grpSpLocks/>
          </p:cNvGrpSpPr>
          <p:nvPr/>
        </p:nvGrpSpPr>
        <p:grpSpPr bwMode="auto">
          <a:xfrm>
            <a:off x="0" y="4038600"/>
            <a:ext cx="4572000" cy="541338"/>
            <a:chOff x="912" y="2064"/>
            <a:chExt cx="2880" cy="341"/>
          </a:xfrm>
        </p:grpSpPr>
        <p:grpSp>
          <p:nvGrpSpPr>
            <p:cNvPr id="154" name="Group 3"/>
            <p:cNvGrpSpPr>
              <a:grpSpLocks/>
            </p:cNvGrpSpPr>
            <p:nvPr/>
          </p:nvGrpSpPr>
          <p:grpSpPr bwMode="auto">
            <a:xfrm>
              <a:off x="912" y="2309"/>
              <a:ext cx="2832" cy="96"/>
              <a:chOff x="1440" y="1536"/>
              <a:chExt cx="2832" cy="96"/>
            </a:xfrm>
          </p:grpSpPr>
          <p:sp>
            <p:nvSpPr>
              <p:cNvPr id="168" name="Line 4"/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28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9" name="Oval 5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Oval 6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Oval 7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Oval 8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Oval 9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Oval 10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Oval 11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6" name="Oval 12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Oval 13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Oval 14"/>
              <p:cNvSpPr>
                <a:spLocks noChangeArrowheads="1"/>
              </p:cNvSpPr>
              <p:nvPr/>
            </p:nvSpPr>
            <p:spPr bwMode="auto">
              <a:xfrm>
                <a:off x="374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15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5" name="Group 16"/>
            <p:cNvGrpSpPr>
              <a:grpSpLocks/>
            </p:cNvGrpSpPr>
            <p:nvPr/>
          </p:nvGrpSpPr>
          <p:grpSpPr bwMode="auto">
            <a:xfrm>
              <a:off x="1104" y="2160"/>
              <a:ext cx="2641" cy="144"/>
              <a:chOff x="1632" y="2160"/>
              <a:chExt cx="2641" cy="144"/>
            </a:xfrm>
          </p:grpSpPr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235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Freeform 18"/>
              <p:cNvSpPr>
                <a:spLocks/>
              </p:cNvSpPr>
              <p:nvPr/>
            </p:nvSpPr>
            <p:spPr bwMode="auto">
              <a:xfrm>
                <a:off x="259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Freeform 19"/>
              <p:cNvSpPr>
                <a:spLocks/>
              </p:cNvSpPr>
              <p:nvPr/>
            </p:nvSpPr>
            <p:spPr bwMode="auto">
              <a:xfrm>
                <a:off x="2833" y="2160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Freeform 20"/>
              <p:cNvSpPr>
                <a:spLocks/>
              </p:cNvSpPr>
              <p:nvPr/>
            </p:nvSpPr>
            <p:spPr bwMode="auto">
              <a:xfrm>
                <a:off x="163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187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211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379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403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Freeform 25"/>
              <p:cNvSpPr>
                <a:spLocks/>
              </p:cNvSpPr>
              <p:nvPr/>
            </p:nvSpPr>
            <p:spPr bwMode="auto">
              <a:xfrm>
                <a:off x="307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Freeform 26"/>
              <p:cNvSpPr>
                <a:spLocks/>
              </p:cNvSpPr>
              <p:nvPr/>
            </p:nvSpPr>
            <p:spPr bwMode="auto">
              <a:xfrm>
                <a:off x="331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" name="Freeform 27"/>
              <p:cNvSpPr>
                <a:spLocks/>
              </p:cNvSpPr>
              <p:nvPr/>
            </p:nvSpPr>
            <p:spPr bwMode="auto">
              <a:xfrm>
                <a:off x="355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3648" y="2064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0" name="Freeform 29"/>
          <p:cNvSpPr>
            <a:spLocks/>
          </p:cNvSpPr>
          <p:nvPr/>
        </p:nvSpPr>
        <p:spPr bwMode="auto">
          <a:xfrm>
            <a:off x="73025" y="2847975"/>
            <a:ext cx="4879975" cy="657225"/>
          </a:xfrm>
          <a:custGeom>
            <a:avLst/>
            <a:gdLst>
              <a:gd name="T0" fmla="*/ 0 w 3074"/>
              <a:gd name="T1" fmla="*/ 2147483647 h 414"/>
              <a:gd name="T2" fmla="*/ 2147483647 w 3074"/>
              <a:gd name="T3" fmla="*/ 2147483647 h 414"/>
              <a:gd name="T4" fmla="*/ 2147483647 w 3074"/>
              <a:gd name="T5" fmla="*/ 2147483647 h 414"/>
              <a:gd name="T6" fmla="*/ 2147483647 w 3074"/>
              <a:gd name="T7" fmla="*/ 2147483647 h 414"/>
              <a:gd name="T8" fmla="*/ 2147483647 w 3074"/>
              <a:gd name="T9" fmla="*/ 2147483647 h 414"/>
              <a:gd name="T10" fmla="*/ 2147483647 w 3074"/>
              <a:gd name="T11" fmla="*/ 2147483647 h 4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74"/>
              <a:gd name="T19" fmla="*/ 0 h 414"/>
              <a:gd name="T20" fmla="*/ 3074 w 3074"/>
              <a:gd name="T21" fmla="*/ 414 h 4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74" h="414">
                <a:moveTo>
                  <a:pt x="0" y="38"/>
                </a:moveTo>
                <a:cubicBezTo>
                  <a:pt x="51" y="37"/>
                  <a:pt x="148" y="0"/>
                  <a:pt x="304" y="30"/>
                </a:cubicBezTo>
                <a:cubicBezTo>
                  <a:pt x="460" y="60"/>
                  <a:pt x="707" y="157"/>
                  <a:pt x="939" y="221"/>
                </a:cubicBezTo>
                <a:cubicBezTo>
                  <a:pt x="1171" y="285"/>
                  <a:pt x="1455" y="414"/>
                  <a:pt x="1694" y="414"/>
                </a:cubicBezTo>
                <a:cubicBezTo>
                  <a:pt x="1933" y="414"/>
                  <a:pt x="2140" y="281"/>
                  <a:pt x="2369" y="218"/>
                </a:cubicBezTo>
                <a:cubicBezTo>
                  <a:pt x="2598" y="154"/>
                  <a:pt x="2957" y="61"/>
                  <a:pt x="3074" y="29"/>
                </a:cubicBezTo>
              </a:path>
            </a:pathLst>
          </a:custGeom>
          <a:noFill/>
          <a:ln w="19050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81" name="Group 31"/>
          <p:cNvGrpSpPr>
            <a:grpSpLocks/>
          </p:cNvGrpSpPr>
          <p:nvPr/>
        </p:nvGrpSpPr>
        <p:grpSpPr bwMode="auto">
          <a:xfrm>
            <a:off x="-66675" y="2895600"/>
            <a:ext cx="4495800" cy="593725"/>
            <a:chOff x="-42" y="1824"/>
            <a:chExt cx="2832" cy="374"/>
          </a:xfrm>
        </p:grpSpPr>
        <p:grpSp>
          <p:nvGrpSpPr>
            <p:cNvPr id="182" name="Group 32"/>
            <p:cNvGrpSpPr>
              <a:grpSpLocks/>
            </p:cNvGrpSpPr>
            <p:nvPr/>
          </p:nvGrpSpPr>
          <p:grpSpPr bwMode="auto">
            <a:xfrm>
              <a:off x="-42" y="1968"/>
              <a:ext cx="2832" cy="96"/>
              <a:chOff x="1440" y="2976"/>
              <a:chExt cx="2832" cy="96"/>
            </a:xfrm>
          </p:grpSpPr>
          <p:sp>
            <p:nvSpPr>
              <p:cNvPr id="185" name="Line 33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28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Oval 34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7" name="Oval 35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206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9" name="Oval 37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" name="Oval 38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1" name="Oval 39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Oval 40"/>
              <p:cNvSpPr>
                <a:spLocks noChangeArrowheads="1"/>
              </p:cNvSpPr>
              <p:nvPr/>
            </p:nvSpPr>
            <p:spPr bwMode="auto">
              <a:xfrm>
                <a:off x="302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Oval 41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Oval 42"/>
              <p:cNvSpPr>
                <a:spLocks noChangeArrowheads="1"/>
              </p:cNvSpPr>
              <p:nvPr/>
            </p:nvSpPr>
            <p:spPr bwMode="auto">
              <a:xfrm>
                <a:off x="350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Oval 43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Oval 44"/>
              <p:cNvSpPr>
                <a:spLocks noChangeArrowheads="1"/>
              </p:cNvSpPr>
              <p:nvPr/>
            </p:nvSpPr>
            <p:spPr bwMode="auto">
              <a:xfrm>
                <a:off x="39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83" name="Freeform 45"/>
            <p:cNvSpPr>
              <a:spLocks/>
            </p:cNvSpPr>
            <p:nvPr/>
          </p:nvSpPr>
          <p:spPr bwMode="auto">
            <a:xfrm>
              <a:off x="150" y="1829"/>
              <a:ext cx="241" cy="138"/>
            </a:xfrm>
            <a:custGeom>
              <a:avLst/>
              <a:gdLst>
                <a:gd name="T0" fmla="*/ 0 w 440"/>
                <a:gd name="T1" fmla="*/ 0 h 318"/>
                <a:gd name="T2" fmla="*/ 1 w 440"/>
                <a:gd name="T3" fmla="*/ 0 h 318"/>
                <a:gd name="T4" fmla="*/ 1 w 440"/>
                <a:gd name="T5" fmla="*/ 0 h 318"/>
                <a:gd name="T6" fmla="*/ 1 w 440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"/>
                <a:gd name="T13" fmla="*/ 0 h 318"/>
                <a:gd name="T14" fmla="*/ 440 w 44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" h="318">
                  <a:moveTo>
                    <a:pt x="0" y="7"/>
                  </a:moveTo>
                  <a:cubicBezTo>
                    <a:pt x="23" y="51"/>
                    <a:pt x="86" y="229"/>
                    <a:pt x="137" y="273"/>
                  </a:cubicBezTo>
                  <a:cubicBezTo>
                    <a:pt x="188" y="317"/>
                    <a:pt x="257" y="318"/>
                    <a:pt x="307" y="273"/>
                  </a:cubicBezTo>
                  <a:cubicBezTo>
                    <a:pt x="357" y="228"/>
                    <a:pt x="412" y="57"/>
                    <a:pt x="440" y="0"/>
                  </a:cubicBezTo>
                </a:path>
              </a:pathLst>
            </a:custGeom>
            <a:noFill/>
            <a:ln w="19050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84" name="Freeform 46"/>
            <p:cNvSpPr>
              <a:spLocks/>
            </p:cNvSpPr>
            <p:nvPr/>
          </p:nvSpPr>
          <p:spPr bwMode="auto">
            <a:xfrm>
              <a:off x="390" y="1824"/>
              <a:ext cx="2322" cy="374"/>
            </a:xfrm>
            <a:custGeom>
              <a:avLst/>
              <a:gdLst>
                <a:gd name="T0" fmla="*/ 0 w 2322"/>
                <a:gd name="T1" fmla="*/ 0 h 374"/>
                <a:gd name="T2" fmla="*/ 39 w 2322"/>
                <a:gd name="T3" fmla="*/ 105 h 374"/>
                <a:gd name="T4" fmla="*/ 144 w 2322"/>
                <a:gd name="T5" fmla="*/ 135 h 374"/>
                <a:gd name="T6" fmla="*/ 234 w 2322"/>
                <a:gd name="T7" fmla="*/ 78 h 374"/>
                <a:gd name="T8" fmla="*/ 291 w 2322"/>
                <a:gd name="T9" fmla="*/ 135 h 374"/>
                <a:gd name="T10" fmla="*/ 360 w 2322"/>
                <a:gd name="T11" fmla="*/ 156 h 374"/>
                <a:gd name="T12" fmla="*/ 438 w 2322"/>
                <a:gd name="T13" fmla="*/ 153 h 374"/>
                <a:gd name="T14" fmla="*/ 486 w 2322"/>
                <a:gd name="T15" fmla="*/ 141 h 374"/>
                <a:gd name="T16" fmla="*/ 543 w 2322"/>
                <a:gd name="T17" fmla="*/ 174 h 374"/>
                <a:gd name="T18" fmla="*/ 612 w 2322"/>
                <a:gd name="T19" fmla="*/ 195 h 374"/>
                <a:gd name="T20" fmla="*/ 663 w 2322"/>
                <a:gd name="T21" fmla="*/ 207 h 374"/>
                <a:gd name="T22" fmla="*/ 723 w 2322"/>
                <a:gd name="T23" fmla="*/ 234 h 374"/>
                <a:gd name="T24" fmla="*/ 798 w 2322"/>
                <a:gd name="T25" fmla="*/ 219 h 374"/>
                <a:gd name="T26" fmla="*/ 894 w 2322"/>
                <a:gd name="T27" fmla="*/ 231 h 374"/>
                <a:gd name="T28" fmla="*/ 963 w 2322"/>
                <a:gd name="T29" fmla="*/ 312 h 374"/>
                <a:gd name="T30" fmla="*/ 1032 w 2322"/>
                <a:gd name="T31" fmla="*/ 246 h 374"/>
                <a:gd name="T32" fmla="*/ 1122 w 2322"/>
                <a:gd name="T33" fmla="*/ 228 h 374"/>
                <a:gd name="T34" fmla="*/ 1161 w 2322"/>
                <a:gd name="T35" fmla="*/ 255 h 374"/>
                <a:gd name="T36" fmla="*/ 1191 w 2322"/>
                <a:gd name="T37" fmla="*/ 354 h 374"/>
                <a:gd name="T38" fmla="*/ 1233 w 2322"/>
                <a:gd name="T39" fmla="*/ 366 h 374"/>
                <a:gd name="T40" fmla="*/ 1284 w 2322"/>
                <a:gd name="T41" fmla="*/ 306 h 374"/>
                <a:gd name="T42" fmla="*/ 1335 w 2322"/>
                <a:gd name="T43" fmla="*/ 243 h 374"/>
                <a:gd name="T44" fmla="*/ 1386 w 2322"/>
                <a:gd name="T45" fmla="*/ 270 h 374"/>
                <a:gd name="T46" fmla="*/ 1455 w 2322"/>
                <a:gd name="T47" fmla="*/ 369 h 374"/>
                <a:gd name="T48" fmla="*/ 1521 w 2322"/>
                <a:gd name="T49" fmla="*/ 264 h 374"/>
                <a:gd name="T50" fmla="*/ 1593 w 2322"/>
                <a:gd name="T51" fmla="*/ 234 h 374"/>
                <a:gd name="T52" fmla="*/ 1668 w 2322"/>
                <a:gd name="T53" fmla="*/ 264 h 374"/>
                <a:gd name="T54" fmla="*/ 1698 w 2322"/>
                <a:gd name="T55" fmla="*/ 303 h 374"/>
                <a:gd name="T56" fmla="*/ 1752 w 2322"/>
                <a:gd name="T57" fmla="*/ 240 h 374"/>
                <a:gd name="T58" fmla="*/ 1818 w 2322"/>
                <a:gd name="T59" fmla="*/ 207 h 374"/>
                <a:gd name="T60" fmla="*/ 1878 w 2322"/>
                <a:gd name="T61" fmla="*/ 210 h 374"/>
                <a:gd name="T62" fmla="*/ 1929 w 2322"/>
                <a:gd name="T63" fmla="*/ 222 h 374"/>
                <a:gd name="T64" fmla="*/ 2022 w 2322"/>
                <a:gd name="T65" fmla="*/ 201 h 374"/>
                <a:gd name="T66" fmla="*/ 2085 w 2322"/>
                <a:gd name="T67" fmla="*/ 180 h 374"/>
                <a:gd name="T68" fmla="*/ 2136 w 2322"/>
                <a:gd name="T69" fmla="*/ 159 h 374"/>
                <a:gd name="T70" fmla="*/ 2163 w 2322"/>
                <a:gd name="T71" fmla="*/ 144 h 374"/>
                <a:gd name="T72" fmla="*/ 2229 w 2322"/>
                <a:gd name="T73" fmla="*/ 159 h 374"/>
                <a:gd name="T74" fmla="*/ 2280 w 2322"/>
                <a:gd name="T75" fmla="*/ 147 h 374"/>
                <a:gd name="T76" fmla="*/ 2322 w 2322"/>
                <a:gd name="T77" fmla="*/ 111 h 3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22"/>
                <a:gd name="T118" fmla="*/ 0 h 374"/>
                <a:gd name="T119" fmla="*/ 2322 w 2322"/>
                <a:gd name="T120" fmla="*/ 374 h 3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22" h="374">
                  <a:moveTo>
                    <a:pt x="0" y="0"/>
                  </a:moveTo>
                  <a:cubicBezTo>
                    <a:pt x="7" y="41"/>
                    <a:pt x="15" y="83"/>
                    <a:pt x="39" y="105"/>
                  </a:cubicBezTo>
                  <a:cubicBezTo>
                    <a:pt x="63" y="127"/>
                    <a:pt x="112" y="140"/>
                    <a:pt x="144" y="135"/>
                  </a:cubicBezTo>
                  <a:cubicBezTo>
                    <a:pt x="176" y="130"/>
                    <a:pt x="210" y="78"/>
                    <a:pt x="234" y="78"/>
                  </a:cubicBezTo>
                  <a:cubicBezTo>
                    <a:pt x="258" y="78"/>
                    <a:pt x="270" y="122"/>
                    <a:pt x="291" y="135"/>
                  </a:cubicBezTo>
                  <a:cubicBezTo>
                    <a:pt x="312" y="148"/>
                    <a:pt x="336" y="153"/>
                    <a:pt x="360" y="156"/>
                  </a:cubicBezTo>
                  <a:cubicBezTo>
                    <a:pt x="384" y="159"/>
                    <a:pt x="417" y="155"/>
                    <a:pt x="438" y="153"/>
                  </a:cubicBezTo>
                  <a:cubicBezTo>
                    <a:pt x="459" y="151"/>
                    <a:pt x="469" y="138"/>
                    <a:pt x="486" y="141"/>
                  </a:cubicBezTo>
                  <a:cubicBezTo>
                    <a:pt x="503" y="144"/>
                    <a:pt x="522" y="165"/>
                    <a:pt x="543" y="174"/>
                  </a:cubicBezTo>
                  <a:cubicBezTo>
                    <a:pt x="564" y="183"/>
                    <a:pt x="592" y="189"/>
                    <a:pt x="612" y="195"/>
                  </a:cubicBezTo>
                  <a:cubicBezTo>
                    <a:pt x="632" y="201"/>
                    <a:pt x="645" y="201"/>
                    <a:pt x="663" y="207"/>
                  </a:cubicBezTo>
                  <a:cubicBezTo>
                    <a:pt x="681" y="213"/>
                    <a:pt x="701" y="232"/>
                    <a:pt x="723" y="234"/>
                  </a:cubicBezTo>
                  <a:cubicBezTo>
                    <a:pt x="745" y="236"/>
                    <a:pt x="770" y="219"/>
                    <a:pt x="798" y="219"/>
                  </a:cubicBezTo>
                  <a:cubicBezTo>
                    <a:pt x="826" y="219"/>
                    <a:pt x="866" y="216"/>
                    <a:pt x="894" y="231"/>
                  </a:cubicBezTo>
                  <a:cubicBezTo>
                    <a:pt x="922" y="246"/>
                    <a:pt x="940" y="310"/>
                    <a:pt x="963" y="312"/>
                  </a:cubicBezTo>
                  <a:cubicBezTo>
                    <a:pt x="986" y="314"/>
                    <a:pt x="1006" y="260"/>
                    <a:pt x="1032" y="246"/>
                  </a:cubicBezTo>
                  <a:cubicBezTo>
                    <a:pt x="1058" y="232"/>
                    <a:pt x="1101" y="227"/>
                    <a:pt x="1122" y="228"/>
                  </a:cubicBezTo>
                  <a:cubicBezTo>
                    <a:pt x="1143" y="229"/>
                    <a:pt x="1150" y="234"/>
                    <a:pt x="1161" y="255"/>
                  </a:cubicBezTo>
                  <a:cubicBezTo>
                    <a:pt x="1172" y="276"/>
                    <a:pt x="1179" y="336"/>
                    <a:pt x="1191" y="354"/>
                  </a:cubicBezTo>
                  <a:cubicBezTo>
                    <a:pt x="1203" y="372"/>
                    <a:pt x="1218" y="374"/>
                    <a:pt x="1233" y="366"/>
                  </a:cubicBezTo>
                  <a:cubicBezTo>
                    <a:pt x="1248" y="358"/>
                    <a:pt x="1267" y="326"/>
                    <a:pt x="1284" y="306"/>
                  </a:cubicBezTo>
                  <a:cubicBezTo>
                    <a:pt x="1301" y="286"/>
                    <a:pt x="1318" y="249"/>
                    <a:pt x="1335" y="243"/>
                  </a:cubicBezTo>
                  <a:cubicBezTo>
                    <a:pt x="1352" y="237"/>
                    <a:pt x="1366" y="249"/>
                    <a:pt x="1386" y="270"/>
                  </a:cubicBezTo>
                  <a:cubicBezTo>
                    <a:pt x="1406" y="291"/>
                    <a:pt x="1433" y="370"/>
                    <a:pt x="1455" y="369"/>
                  </a:cubicBezTo>
                  <a:cubicBezTo>
                    <a:pt x="1477" y="368"/>
                    <a:pt x="1498" y="286"/>
                    <a:pt x="1521" y="264"/>
                  </a:cubicBezTo>
                  <a:cubicBezTo>
                    <a:pt x="1544" y="242"/>
                    <a:pt x="1569" y="234"/>
                    <a:pt x="1593" y="234"/>
                  </a:cubicBezTo>
                  <a:cubicBezTo>
                    <a:pt x="1617" y="234"/>
                    <a:pt x="1650" y="252"/>
                    <a:pt x="1668" y="264"/>
                  </a:cubicBezTo>
                  <a:cubicBezTo>
                    <a:pt x="1686" y="276"/>
                    <a:pt x="1684" y="307"/>
                    <a:pt x="1698" y="303"/>
                  </a:cubicBezTo>
                  <a:cubicBezTo>
                    <a:pt x="1712" y="299"/>
                    <a:pt x="1732" y="256"/>
                    <a:pt x="1752" y="240"/>
                  </a:cubicBezTo>
                  <a:cubicBezTo>
                    <a:pt x="1772" y="224"/>
                    <a:pt x="1797" y="212"/>
                    <a:pt x="1818" y="207"/>
                  </a:cubicBezTo>
                  <a:cubicBezTo>
                    <a:pt x="1839" y="202"/>
                    <a:pt x="1860" y="208"/>
                    <a:pt x="1878" y="210"/>
                  </a:cubicBezTo>
                  <a:cubicBezTo>
                    <a:pt x="1896" y="212"/>
                    <a:pt x="1905" y="224"/>
                    <a:pt x="1929" y="222"/>
                  </a:cubicBezTo>
                  <a:cubicBezTo>
                    <a:pt x="1953" y="220"/>
                    <a:pt x="1996" y="208"/>
                    <a:pt x="2022" y="201"/>
                  </a:cubicBezTo>
                  <a:cubicBezTo>
                    <a:pt x="2048" y="194"/>
                    <a:pt x="2066" y="187"/>
                    <a:pt x="2085" y="180"/>
                  </a:cubicBezTo>
                  <a:cubicBezTo>
                    <a:pt x="2104" y="173"/>
                    <a:pt x="2123" y="165"/>
                    <a:pt x="2136" y="159"/>
                  </a:cubicBezTo>
                  <a:cubicBezTo>
                    <a:pt x="2149" y="153"/>
                    <a:pt x="2148" y="144"/>
                    <a:pt x="2163" y="144"/>
                  </a:cubicBezTo>
                  <a:cubicBezTo>
                    <a:pt x="2178" y="144"/>
                    <a:pt x="2210" y="159"/>
                    <a:pt x="2229" y="159"/>
                  </a:cubicBezTo>
                  <a:cubicBezTo>
                    <a:pt x="2248" y="159"/>
                    <a:pt x="2265" y="155"/>
                    <a:pt x="2280" y="147"/>
                  </a:cubicBezTo>
                  <a:cubicBezTo>
                    <a:pt x="2295" y="139"/>
                    <a:pt x="2313" y="118"/>
                    <a:pt x="2322" y="111"/>
                  </a:cubicBezTo>
                </a:path>
              </a:pathLst>
            </a:custGeom>
            <a:noFill/>
            <a:ln w="19050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7" name="Group 47"/>
          <p:cNvGrpSpPr>
            <a:grpSpLocks/>
          </p:cNvGrpSpPr>
          <p:nvPr/>
        </p:nvGrpSpPr>
        <p:grpSpPr bwMode="auto">
          <a:xfrm>
            <a:off x="9525" y="1600200"/>
            <a:ext cx="4495800" cy="657225"/>
            <a:chOff x="1440" y="3385"/>
            <a:chExt cx="2832" cy="414"/>
          </a:xfrm>
        </p:grpSpPr>
        <p:grpSp>
          <p:nvGrpSpPr>
            <p:cNvPr id="198" name="Group 48"/>
            <p:cNvGrpSpPr>
              <a:grpSpLocks/>
            </p:cNvGrpSpPr>
            <p:nvPr/>
          </p:nvGrpSpPr>
          <p:grpSpPr bwMode="auto">
            <a:xfrm>
              <a:off x="1440" y="3552"/>
              <a:ext cx="2832" cy="96"/>
              <a:chOff x="1440" y="3552"/>
              <a:chExt cx="2832" cy="96"/>
            </a:xfrm>
          </p:grpSpPr>
          <p:sp>
            <p:nvSpPr>
              <p:cNvPr id="233" name="Line 49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28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4" name="Oval 50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" name="Oval 51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" name="Oval 52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7" name="Oval 5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8" name="Oval 54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9" name="Oval 55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0" name="Oval 56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1" name="Oval 57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2" name="Oval 58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" name="Oval 59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4" name="Oval 60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9" name="Freeform 61"/>
            <p:cNvSpPr>
              <a:spLocks/>
            </p:cNvSpPr>
            <p:nvPr/>
          </p:nvSpPr>
          <p:spPr bwMode="auto">
            <a:xfrm>
              <a:off x="1536" y="3385"/>
              <a:ext cx="2592" cy="414"/>
            </a:xfrm>
            <a:custGeom>
              <a:avLst/>
              <a:gdLst>
                <a:gd name="T0" fmla="*/ 0 w 2592"/>
                <a:gd name="T1" fmla="*/ 71 h 414"/>
                <a:gd name="T2" fmla="*/ 87 w 2592"/>
                <a:gd name="T3" fmla="*/ 24 h 414"/>
                <a:gd name="T4" fmla="*/ 206 w 2592"/>
                <a:gd name="T5" fmla="*/ 217 h 414"/>
                <a:gd name="T6" fmla="*/ 338 w 2592"/>
                <a:gd name="T7" fmla="*/ 413 h 414"/>
                <a:gd name="T8" fmla="*/ 456 w 2592"/>
                <a:gd name="T9" fmla="*/ 210 h 414"/>
                <a:gd name="T10" fmla="*/ 571 w 2592"/>
                <a:gd name="T11" fmla="*/ 17 h 414"/>
                <a:gd name="T12" fmla="*/ 693 w 2592"/>
                <a:gd name="T13" fmla="*/ 217 h 414"/>
                <a:gd name="T14" fmla="*/ 819 w 2592"/>
                <a:gd name="T15" fmla="*/ 406 h 414"/>
                <a:gd name="T16" fmla="*/ 941 w 2592"/>
                <a:gd name="T17" fmla="*/ 207 h 414"/>
                <a:gd name="T18" fmla="*/ 1049 w 2592"/>
                <a:gd name="T19" fmla="*/ 20 h 414"/>
                <a:gd name="T20" fmla="*/ 1181 w 2592"/>
                <a:gd name="T21" fmla="*/ 220 h 414"/>
                <a:gd name="T22" fmla="*/ 1314 w 2592"/>
                <a:gd name="T23" fmla="*/ 410 h 414"/>
                <a:gd name="T24" fmla="*/ 1422 w 2592"/>
                <a:gd name="T25" fmla="*/ 207 h 414"/>
                <a:gd name="T26" fmla="*/ 1534 w 2592"/>
                <a:gd name="T27" fmla="*/ 17 h 414"/>
                <a:gd name="T28" fmla="*/ 1652 w 2592"/>
                <a:gd name="T29" fmla="*/ 213 h 414"/>
                <a:gd name="T30" fmla="*/ 1784 w 2592"/>
                <a:gd name="T31" fmla="*/ 410 h 414"/>
                <a:gd name="T32" fmla="*/ 1896 w 2592"/>
                <a:gd name="T33" fmla="*/ 210 h 414"/>
                <a:gd name="T34" fmla="*/ 2018 w 2592"/>
                <a:gd name="T35" fmla="*/ 17 h 414"/>
                <a:gd name="T36" fmla="*/ 2140 w 2592"/>
                <a:gd name="T37" fmla="*/ 213 h 414"/>
                <a:gd name="T38" fmla="*/ 2272 w 2592"/>
                <a:gd name="T39" fmla="*/ 406 h 414"/>
                <a:gd name="T40" fmla="*/ 2384 w 2592"/>
                <a:gd name="T41" fmla="*/ 207 h 414"/>
                <a:gd name="T42" fmla="*/ 2503 w 2592"/>
                <a:gd name="T43" fmla="*/ 20 h 414"/>
                <a:gd name="T44" fmla="*/ 2592 w 2592"/>
                <a:gd name="T45" fmla="*/ 119 h 4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92"/>
                <a:gd name="T70" fmla="*/ 0 h 414"/>
                <a:gd name="T71" fmla="*/ 2592 w 2592"/>
                <a:gd name="T72" fmla="*/ 414 h 4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92" h="414">
                  <a:moveTo>
                    <a:pt x="0" y="71"/>
                  </a:moveTo>
                  <a:cubicBezTo>
                    <a:pt x="26" y="35"/>
                    <a:pt x="53" y="0"/>
                    <a:pt x="87" y="24"/>
                  </a:cubicBezTo>
                  <a:cubicBezTo>
                    <a:pt x="121" y="48"/>
                    <a:pt x="164" y="152"/>
                    <a:pt x="206" y="217"/>
                  </a:cubicBezTo>
                  <a:cubicBezTo>
                    <a:pt x="248" y="282"/>
                    <a:pt x="296" y="414"/>
                    <a:pt x="338" y="413"/>
                  </a:cubicBezTo>
                  <a:cubicBezTo>
                    <a:pt x="380" y="412"/>
                    <a:pt x="417" y="276"/>
                    <a:pt x="456" y="210"/>
                  </a:cubicBezTo>
                  <a:cubicBezTo>
                    <a:pt x="495" y="144"/>
                    <a:pt x="532" y="16"/>
                    <a:pt x="571" y="17"/>
                  </a:cubicBezTo>
                  <a:cubicBezTo>
                    <a:pt x="610" y="18"/>
                    <a:pt x="652" y="152"/>
                    <a:pt x="693" y="217"/>
                  </a:cubicBezTo>
                  <a:cubicBezTo>
                    <a:pt x="734" y="282"/>
                    <a:pt x="778" y="408"/>
                    <a:pt x="819" y="406"/>
                  </a:cubicBezTo>
                  <a:cubicBezTo>
                    <a:pt x="860" y="404"/>
                    <a:pt x="903" y="271"/>
                    <a:pt x="941" y="207"/>
                  </a:cubicBezTo>
                  <a:cubicBezTo>
                    <a:pt x="979" y="143"/>
                    <a:pt x="1009" y="18"/>
                    <a:pt x="1049" y="20"/>
                  </a:cubicBezTo>
                  <a:cubicBezTo>
                    <a:pt x="1089" y="22"/>
                    <a:pt x="1137" y="155"/>
                    <a:pt x="1181" y="220"/>
                  </a:cubicBezTo>
                  <a:cubicBezTo>
                    <a:pt x="1225" y="285"/>
                    <a:pt x="1274" y="412"/>
                    <a:pt x="1314" y="410"/>
                  </a:cubicBezTo>
                  <a:cubicBezTo>
                    <a:pt x="1354" y="408"/>
                    <a:pt x="1385" y="272"/>
                    <a:pt x="1422" y="207"/>
                  </a:cubicBezTo>
                  <a:cubicBezTo>
                    <a:pt x="1459" y="142"/>
                    <a:pt x="1496" y="16"/>
                    <a:pt x="1534" y="17"/>
                  </a:cubicBezTo>
                  <a:cubicBezTo>
                    <a:pt x="1572" y="18"/>
                    <a:pt x="1610" y="148"/>
                    <a:pt x="1652" y="213"/>
                  </a:cubicBezTo>
                  <a:cubicBezTo>
                    <a:pt x="1694" y="278"/>
                    <a:pt x="1743" y="411"/>
                    <a:pt x="1784" y="410"/>
                  </a:cubicBezTo>
                  <a:cubicBezTo>
                    <a:pt x="1825" y="409"/>
                    <a:pt x="1857" y="275"/>
                    <a:pt x="1896" y="210"/>
                  </a:cubicBezTo>
                  <a:cubicBezTo>
                    <a:pt x="1935" y="145"/>
                    <a:pt x="1977" y="17"/>
                    <a:pt x="2018" y="17"/>
                  </a:cubicBezTo>
                  <a:cubicBezTo>
                    <a:pt x="2059" y="17"/>
                    <a:pt x="2098" y="148"/>
                    <a:pt x="2140" y="213"/>
                  </a:cubicBezTo>
                  <a:cubicBezTo>
                    <a:pt x="2182" y="278"/>
                    <a:pt x="2231" y="407"/>
                    <a:pt x="2272" y="406"/>
                  </a:cubicBezTo>
                  <a:cubicBezTo>
                    <a:pt x="2313" y="405"/>
                    <a:pt x="2346" y="271"/>
                    <a:pt x="2384" y="207"/>
                  </a:cubicBezTo>
                  <a:cubicBezTo>
                    <a:pt x="2422" y="143"/>
                    <a:pt x="2468" y="35"/>
                    <a:pt x="2503" y="20"/>
                  </a:cubicBezTo>
                  <a:cubicBezTo>
                    <a:pt x="2538" y="5"/>
                    <a:pt x="2565" y="62"/>
                    <a:pt x="2592" y="119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0" name="Group 62"/>
            <p:cNvGrpSpPr>
              <a:grpSpLocks/>
            </p:cNvGrpSpPr>
            <p:nvPr/>
          </p:nvGrpSpPr>
          <p:grpSpPr bwMode="auto">
            <a:xfrm>
              <a:off x="1496" y="3406"/>
              <a:ext cx="2681" cy="386"/>
              <a:chOff x="1496" y="3406"/>
              <a:chExt cx="2681" cy="386"/>
            </a:xfrm>
          </p:grpSpPr>
          <p:grpSp>
            <p:nvGrpSpPr>
              <p:cNvPr id="201" name="Group 63"/>
              <p:cNvGrpSpPr>
                <a:grpSpLocks/>
              </p:cNvGrpSpPr>
              <p:nvPr/>
            </p:nvGrpSpPr>
            <p:grpSpPr bwMode="auto">
              <a:xfrm>
                <a:off x="1628" y="3409"/>
                <a:ext cx="248" cy="374"/>
                <a:chOff x="1611" y="3412"/>
                <a:chExt cx="267" cy="374"/>
              </a:xfrm>
            </p:grpSpPr>
            <p:sp>
              <p:nvSpPr>
                <p:cNvPr id="231" name="Freeform 64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65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66"/>
              <p:cNvGrpSpPr>
                <a:grpSpLocks/>
              </p:cNvGrpSpPr>
              <p:nvPr/>
            </p:nvGrpSpPr>
            <p:grpSpPr bwMode="auto">
              <a:xfrm>
                <a:off x="2104" y="3406"/>
                <a:ext cx="256" cy="374"/>
                <a:chOff x="1611" y="3412"/>
                <a:chExt cx="267" cy="374"/>
              </a:xfrm>
            </p:grpSpPr>
            <p:sp>
              <p:nvSpPr>
                <p:cNvPr id="229" name="Freeform 67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68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69"/>
              <p:cNvGrpSpPr>
                <a:grpSpLocks/>
              </p:cNvGrpSpPr>
              <p:nvPr/>
            </p:nvGrpSpPr>
            <p:grpSpPr bwMode="auto">
              <a:xfrm>
                <a:off x="2585" y="3408"/>
                <a:ext cx="252" cy="374"/>
                <a:chOff x="1611" y="3412"/>
                <a:chExt cx="267" cy="374"/>
              </a:xfrm>
            </p:grpSpPr>
            <p:sp>
              <p:nvSpPr>
                <p:cNvPr id="227" name="Freeform 70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1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" name="Group 72"/>
              <p:cNvGrpSpPr>
                <a:grpSpLocks/>
              </p:cNvGrpSpPr>
              <p:nvPr/>
            </p:nvGrpSpPr>
            <p:grpSpPr bwMode="auto">
              <a:xfrm>
                <a:off x="3072" y="3406"/>
                <a:ext cx="254" cy="374"/>
                <a:chOff x="1611" y="3412"/>
                <a:chExt cx="267" cy="374"/>
              </a:xfrm>
            </p:grpSpPr>
            <p:sp>
              <p:nvSpPr>
                <p:cNvPr id="225" name="Freeform 73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74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5" name="Group 75"/>
              <p:cNvGrpSpPr>
                <a:grpSpLocks/>
              </p:cNvGrpSpPr>
              <p:nvPr/>
            </p:nvGrpSpPr>
            <p:grpSpPr bwMode="auto">
              <a:xfrm>
                <a:off x="3551" y="3409"/>
                <a:ext cx="250" cy="374"/>
                <a:chOff x="1611" y="3412"/>
                <a:chExt cx="267" cy="374"/>
              </a:xfrm>
            </p:grpSpPr>
            <p:sp>
              <p:nvSpPr>
                <p:cNvPr id="223" name="Freeform 76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77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6" name="Freeform 78"/>
              <p:cNvSpPr>
                <a:spLocks/>
              </p:cNvSpPr>
              <p:nvPr/>
            </p:nvSpPr>
            <p:spPr bwMode="auto">
              <a:xfrm>
                <a:off x="4036" y="3408"/>
                <a:ext cx="141" cy="188"/>
              </a:xfrm>
              <a:custGeom>
                <a:avLst/>
                <a:gdLst>
                  <a:gd name="T0" fmla="*/ 0 w 141"/>
                  <a:gd name="T1" fmla="*/ 0 h 188"/>
                  <a:gd name="T2" fmla="*/ 39 w 141"/>
                  <a:gd name="T3" fmla="*/ 104 h 188"/>
                  <a:gd name="T4" fmla="*/ 141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07" name="Group 79"/>
              <p:cNvGrpSpPr>
                <a:grpSpLocks/>
              </p:cNvGrpSpPr>
              <p:nvPr/>
            </p:nvGrpSpPr>
            <p:grpSpPr bwMode="auto">
              <a:xfrm flipH="1">
                <a:off x="3792" y="3418"/>
                <a:ext cx="240" cy="374"/>
                <a:chOff x="1611" y="3412"/>
                <a:chExt cx="267" cy="374"/>
              </a:xfrm>
            </p:grpSpPr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82"/>
              <p:cNvGrpSpPr>
                <a:grpSpLocks/>
              </p:cNvGrpSpPr>
              <p:nvPr/>
            </p:nvGrpSpPr>
            <p:grpSpPr bwMode="auto">
              <a:xfrm flipH="1">
                <a:off x="3312" y="3408"/>
                <a:ext cx="240" cy="374"/>
                <a:chOff x="1611" y="3412"/>
                <a:chExt cx="267" cy="374"/>
              </a:xfrm>
            </p:grpSpPr>
            <p:sp>
              <p:nvSpPr>
                <p:cNvPr id="219" name="Freeform 83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84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85"/>
              <p:cNvGrpSpPr>
                <a:grpSpLocks/>
              </p:cNvGrpSpPr>
              <p:nvPr/>
            </p:nvGrpSpPr>
            <p:grpSpPr bwMode="auto">
              <a:xfrm flipH="1">
                <a:off x="2828" y="3408"/>
                <a:ext cx="244" cy="374"/>
                <a:chOff x="1611" y="3412"/>
                <a:chExt cx="267" cy="374"/>
              </a:xfrm>
            </p:grpSpPr>
            <p:sp>
              <p:nvSpPr>
                <p:cNvPr id="217" name="Freeform 86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7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88"/>
              <p:cNvGrpSpPr>
                <a:grpSpLocks/>
              </p:cNvGrpSpPr>
              <p:nvPr/>
            </p:nvGrpSpPr>
            <p:grpSpPr bwMode="auto">
              <a:xfrm flipH="1">
                <a:off x="2347" y="3407"/>
                <a:ext cx="242" cy="374"/>
                <a:chOff x="1611" y="3412"/>
                <a:chExt cx="267" cy="374"/>
              </a:xfrm>
            </p:grpSpPr>
            <p:sp>
              <p:nvSpPr>
                <p:cNvPr id="215" name="Freeform 89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90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91"/>
              <p:cNvGrpSpPr>
                <a:grpSpLocks/>
              </p:cNvGrpSpPr>
              <p:nvPr/>
            </p:nvGrpSpPr>
            <p:grpSpPr bwMode="auto">
              <a:xfrm flipH="1">
                <a:off x="1863" y="3411"/>
                <a:ext cx="242" cy="374"/>
                <a:chOff x="1611" y="3412"/>
                <a:chExt cx="267" cy="374"/>
              </a:xfrm>
            </p:grpSpPr>
            <p:sp>
              <p:nvSpPr>
                <p:cNvPr id="213" name="Freeform 92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93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2" name="Freeform 94"/>
              <p:cNvSpPr>
                <a:spLocks/>
              </p:cNvSpPr>
              <p:nvPr/>
            </p:nvSpPr>
            <p:spPr bwMode="auto">
              <a:xfrm flipH="1">
                <a:off x="1496" y="3411"/>
                <a:ext cx="128" cy="188"/>
              </a:xfrm>
              <a:custGeom>
                <a:avLst/>
                <a:gdLst>
                  <a:gd name="T0" fmla="*/ 0 w 141"/>
                  <a:gd name="T1" fmla="*/ 0 h 188"/>
                  <a:gd name="T2" fmla="*/ 15 w 141"/>
                  <a:gd name="T3" fmla="*/ 104 h 188"/>
                  <a:gd name="T4" fmla="*/ 53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45" name="Group 169"/>
          <p:cNvGrpSpPr>
            <a:grpSpLocks/>
          </p:cNvGrpSpPr>
          <p:nvPr/>
        </p:nvGrpSpPr>
        <p:grpSpPr bwMode="auto">
          <a:xfrm>
            <a:off x="4495800" y="1693863"/>
            <a:ext cx="4587875" cy="1925637"/>
            <a:chOff x="4495800" y="1693863"/>
            <a:chExt cx="4587875" cy="1925637"/>
          </a:xfrm>
        </p:grpSpPr>
        <p:sp>
          <p:nvSpPr>
            <p:cNvPr id="246" name="Rectangle 30"/>
            <p:cNvSpPr>
              <a:spLocks noChangeArrowheads="1"/>
            </p:cNvSpPr>
            <p:nvPr/>
          </p:nvSpPr>
          <p:spPr bwMode="auto">
            <a:xfrm>
              <a:off x="4495800" y="27432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7" name="Freeform 98"/>
            <p:cNvSpPr>
              <a:spLocks/>
            </p:cNvSpPr>
            <p:nvPr/>
          </p:nvSpPr>
          <p:spPr bwMode="blackWhite">
            <a:xfrm flipH="1">
              <a:off x="5313515" y="2243138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99"/>
            <p:cNvSpPr>
              <a:spLocks/>
            </p:cNvSpPr>
            <p:nvPr/>
          </p:nvSpPr>
          <p:spPr bwMode="blackWhite">
            <a:xfrm>
              <a:off x="5624593" y="2255838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Line 102"/>
            <p:cNvSpPr>
              <a:spLocks noChangeShapeType="1"/>
            </p:cNvSpPr>
            <p:nvPr/>
          </p:nvSpPr>
          <p:spPr bwMode="blackWhite">
            <a:xfrm>
              <a:off x="5625067" y="2085975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103"/>
            <p:cNvSpPr>
              <a:spLocks noChangeShapeType="1"/>
            </p:cNvSpPr>
            <p:nvPr/>
          </p:nvSpPr>
          <p:spPr bwMode="blackWhite">
            <a:xfrm>
              <a:off x="5932351" y="2085975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104"/>
            <p:cNvSpPr>
              <a:spLocks noChangeArrowheads="1"/>
            </p:cNvSpPr>
            <p:nvPr/>
          </p:nvSpPr>
          <p:spPr bwMode="blackWhite">
            <a:xfrm>
              <a:off x="5866812" y="2019300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Text Box 105"/>
            <p:cNvSpPr txBox="1">
              <a:spLocks noChangeArrowheads="1"/>
            </p:cNvSpPr>
            <p:nvPr/>
          </p:nvSpPr>
          <p:spPr bwMode="blackWhite">
            <a:xfrm>
              <a:off x="5843675" y="1695450"/>
              <a:ext cx="18399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53" name="Freeform 106"/>
            <p:cNvSpPr>
              <a:spLocks/>
            </p:cNvSpPr>
            <p:nvPr/>
          </p:nvSpPr>
          <p:spPr bwMode="blackWhite">
            <a:xfrm flipH="1">
              <a:off x="5955113" y="2266950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Text Box 107"/>
            <p:cNvSpPr txBox="1">
              <a:spLocks noChangeArrowheads="1"/>
            </p:cNvSpPr>
            <p:nvPr/>
          </p:nvSpPr>
          <p:spPr bwMode="blackWhite">
            <a:xfrm>
              <a:off x="6282313" y="1866900"/>
              <a:ext cx="910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55" name="Line 109"/>
            <p:cNvSpPr>
              <a:spLocks noChangeShapeType="1"/>
            </p:cNvSpPr>
            <p:nvPr/>
          </p:nvSpPr>
          <p:spPr bwMode="blackWhite">
            <a:xfrm>
              <a:off x="4978253" y="2085975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Line 110"/>
            <p:cNvSpPr>
              <a:spLocks noChangeShapeType="1"/>
            </p:cNvSpPr>
            <p:nvPr/>
          </p:nvSpPr>
          <p:spPr bwMode="blackWhite">
            <a:xfrm>
              <a:off x="5285537" y="2085975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Oval 111"/>
            <p:cNvSpPr>
              <a:spLocks noChangeArrowheads="1"/>
            </p:cNvSpPr>
            <p:nvPr/>
          </p:nvSpPr>
          <p:spPr bwMode="blackWhite">
            <a:xfrm>
              <a:off x="5219998" y="2019300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Text Box 112"/>
            <p:cNvSpPr txBox="1">
              <a:spLocks noChangeArrowheads="1"/>
            </p:cNvSpPr>
            <p:nvPr/>
          </p:nvSpPr>
          <p:spPr bwMode="blackWhite">
            <a:xfrm>
              <a:off x="5197335" y="1695450"/>
              <a:ext cx="18446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blackWhite">
            <a:xfrm>
              <a:off x="4975408" y="2257425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115"/>
            <p:cNvSpPr>
              <a:spLocks/>
            </p:cNvSpPr>
            <p:nvPr/>
          </p:nvSpPr>
          <p:spPr bwMode="blackWhite">
            <a:xfrm flipH="1">
              <a:off x="6628553" y="2241551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16"/>
            <p:cNvSpPr>
              <a:spLocks/>
            </p:cNvSpPr>
            <p:nvPr/>
          </p:nvSpPr>
          <p:spPr bwMode="blackWhite">
            <a:xfrm>
              <a:off x="6939631" y="2254251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Line 119"/>
            <p:cNvSpPr>
              <a:spLocks noChangeShapeType="1"/>
            </p:cNvSpPr>
            <p:nvPr/>
          </p:nvSpPr>
          <p:spPr bwMode="blackWhite">
            <a:xfrm>
              <a:off x="6940105" y="2084388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Line 120"/>
            <p:cNvSpPr>
              <a:spLocks noChangeShapeType="1"/>
            </p:cNvSpPr>
            <p:nvPr/>
          </p:nvSpPr>
          <p:spPr bwMode="blackWhite">
            <a:xfrm>
              <a:off x="7247389" y="2084388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21"/>
            <p:cNvSpPr>
              <a:spLocks noChangeArrowheads="1"/>
            </p:cNvSpPr>
            <p:nvPr/>
          </p:nvSpPr>
          <p:spPr bwMode="blackWhite">
            <a:xfrm>
              <a:off x="7181850" y="2017713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Text Box 122"/>
            <p:cNvSpPr txBox="1">
              <a:spLocks noChangeArrowheads="1"/>
            </p:cNvSpPr>
            <p:nvPr/>
          </p:nvSpPr>
          <p:spPr bwMode="blackWhite">
            <a:xfrm>
              <a:off x="7158713" y="1693863"/>
              <a:ext cx="18399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66" name="Freeform 123"/>
            <p:cNvSpPr>
              <a:spLocks/>
            </p:cNvSpPr>
            <p:nvPr/>
          </p:nvSpPr>
          <p:spPr bwMode="blackWhite">
            <a:xfrm flipH="1">
              <a:off x="7270151" y="2265363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Text Box 124"/>
            <p:cNvSpPr txBox="1">
              <a:spLocks noChangeArrowheads="1"/>
            </p:cNvSpPr>
            <p:nvPr/>
          </p:nvSpPr>
          <p:spPr bwMode="blackWhite">
            <a:xfrm>
              <a:off x="7597351" y="1865313"/>
              <a:ext cx="910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68" name="Line 126"/>
            <p:cNvSpPr>
              <a:spLocks noChangeShapeType="1"/>
            </p:cNvSpPr>
            <p:nvPr/>
          </p:nvSpPr>
          <p:spPr bwMode="blackWhite">
            <a:xfrm>
              <a:off x="6293291" y="2084388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127"/>
            <p:cNvSpPr>
              <a:spLocks noChangeShapeType="1"/>
            </p:cNvSpPr>
            <p:nvPr/>
          </p:nvSpPr>
          <p:spPr bwMode="blackWhite">
            <a:xfrm>
              <a:off x="6600575" y="2084388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28"/>
            <p:cNvSpPr>
              <a:spLocks noChangeArrowheads="1"/>
            </p:cNvSpPr>
            <p:nvPr/>
          </p:nvSpPr>
          <p:spPr bwMode="blackWhite">
            <a:xfrm>
              <a:off x="6535036" y="2017713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Text Box 129"/>
            <p:cNvSpPr txBox="1">
              <a:spLocks noChangeArrowheads="1"/>
            </p:cNvSpPr>
            <p:nvPr/>
          </p:nvSpPr>
          <p:spPr bwMode="blackWhite">
            <a:xfrm>
              <a:off x="6512373" y="1693863"/>
              <a:ext cx="18446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72" name="Freeform 130"/>
            <p:cNvSpPr>
              <a:spLocks/>
            </p:cNvSpPr>
            <p:nvPr/>
          </p:nvSpPr>
          <p:spPr bwMode="blackWhite">
            <a:xfrm>
              <a:off x="6290446" y="2255838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Freeform 132"/>
            <p:cNvSpPr>
              <a:spLocks/>
            </p:cNvSpPr>
            <p:nvPr/>
          </p:nvSpPr>
          <p:spPr bwMode="blackWhite">
            <a:xfrm flipH="1">
              <a:off x="7945373" y="2241551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Freeform 133"/>
            <p:cNvSpPr>
              <a:spLocks/>
            </p:cNvSpPr>
            <p:nvPr/>
          </p:nvSpPr>
          <p:spPr bwMode="blackWhite">
            <a:xfrm>
              <a:off x="8256451" y="2254251"/>
              <a:ext cx="290213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Line 136"/>
            <p:cNvSpPr>
              <a:spLocks noChangeShapeType="1"/>
            </p:cNvSpPr>
            <p:nvPr/>
          </p:nvSpPr>
          <p:spPr bwMode="blackWhite">
            <a:xfrm>
              <a:off x="8256925" y="2084388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137"/>
            <p:cNvSpPr>
              <a:spLocks noChangeShapeType="1"/>
            </p:cNvSpPr>
            <p:nvPr/>
          </p:nvSpPr>
          <p:spPr bwMode="blackWhite">
            <a:xfrm>
              <a:off x="8564209" y="2084388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Oval 138"/>
            <p:cNvSpPr>
              <a:spLocks noChangeArrowheads="1"/>
            </p:cNvSpPr>
            <p:nvPr/>
          </p:nvSpPr>
          <p:spPr bwMode="blackWhite">
            <a:xfrm>
              <a:off x="8498670" y="2017713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Text Box 139"/>
            <p:cNvSpPr txBox="1">
              <a:spLocks noChangeArrowheads="1"/>
            </p:cNvSpPr>
            <p:nvPr/>
          </p:nvSpPr>
          <p:spPr bwMode="blackWhite">
            <a:xfrm>
              <a:off x="8475533" y="1693863"/>
              <a:ext cx="183991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79" name="Freeform 140"/>
            <p:cNvSpPr>
              <a:spLocks/>
            </p:cNvSpPr>
            <p:nvPr/>
          </p:nvSpPr>
          <p:spPr bwMode="blackWhite">
            <a:xfrm flipH="1">
              <a:off x="8586971" y="2265363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Text Box 141"/>
            <p:cNvSpPr txBox="1">
              <a:spLocks noChangeArrowheads="1"/>
            </p:cNvSpPr>
            <p:nvPr/>
          </p:nvSpPr>
          <p:spPr bwMode="blackWhite">
            <a:xfrm>
              <a:off x="8914171" y="1865313"/>
              <a:ext cx="9104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81" name="Line 143"/>
            <p:cNvSpPr>
              <a:spLocks noChangeShapeType="1"/>
            </p:cNvSpPr>
            <p:nvPr/>
          </p:nvSpPr>
          <p:spPr bwMode="blackWhite">
            <a:xfrm>
              <a:off x="7610111" y="2084388"/>
              <a:ext cx="6714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144"/>
            <p:cNvSpPr>
              <a:spLocks noChangeShapeType="1"/>
            </p:cNvSpPr>
            <p:nvPr/>
          </p:nvSpPr>
          <p:spPr bwMode="blackWhite">
            <a:xfrm>
              <a:off x="7917395" y="2084388"/>
              <a:ext cx="0" cy="1533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Oval 145"/>
            <p:cNvSpPr>
              <a:spLocks noChangeArrowheads="1"/>
            </p:cNvSpPr>
            <p:nvPr/>
          </p:nvSpPr>
          <p:spPr bwMode="blackWhite">
            <a:xfrm>
              <a:off x="7851856" y="2017713"/>
              <a:ext cx="130175" cy="133350"/>
            </a:xfrm>
            <a:prstGeom prst="ellipse">
              <a:avLst/>
            </a:prstGeom>
            <a:solidFill>
              <a:srgbClr val="5B98D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Text Box 146"/>
            <p:cNvSpPr txBox="1">
              <a:spLocks noChangeArrowheads="1"/>
            </p:cNvSpPr>
            <p:nvPr/>
          </p:nvSpPr>
          <p:spPr bwMode="blackWhite">
            <a:xfrm>
              <a:off x="7829193" y="1693863"/>
              <a:ext cx="18446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800"/>
            </a:p>
          </p:txBody>
        </p:sp>
        <p:sp>
          <p:nvSpPr>
            <p:cNvPr id="285" name="Freeform 147"/>
            <p:cNvSpPr>
              <a:spLocks/>
            </p:cNvSpPr>
            <p:nvPr/>
          </p:nvSpPr>
          <p:spPr bwMode="blackWhite">
            <a:xfrm>
              <a:off x="7607266" y="2255838"/>
              <a:ext cx="290212" cy="1066800"/>
            </a:xfrm>
            <a:custGeom>
              <a:avLst/>
              <a:gdLst>
                <a:gd name="T0" fmla="*/ 0 w 612"/>
                <a:gd name="T1" fmla="*/ 0 h 672"/>
                <a:gd name="T2" fmla="*/ 2147483647 w 612"/>
                <a:gd name="T3" fmla="*/ 2147483647 h 672"/>
                <a:gd name="T4" fmla="*/ 2147483647 w 612"/>
                <a:gd name="T5" fmla="*/ 2147483647 h 672"/>
                <a:gd name="T6" fmla="*/ 0 60000 65536"/>
                <a:gd name="T7" fmla="*/ 0 60000 65536"/>
                <a:gd name="T8" fmla="*/ 0 60000 65536"/>
                <a:gd name="T9" fmla="*/ 0 w 612"/>
                <a:gd name="T10" fmla="*/ 0 h 672"/>
                <a:gd name="T11" fmla="*/ 612 w 6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2" h="672">
                  <a:moveTo>
                    <a:pt x="0" y="0"/>
                  </a:moveTo>
                  <a:cubicBezTo>
                    <a:pt x="162" y="25"/>
                    <a:pt x="324" y="50"/>
                    <a:pt x="426" y="162"/>
                  </a:cubicBezTo>
                  <a:cubicBezTo>
                    <a:pt x="528" y="274"/>
                    <a:pt x="581" y="587"/>
                    <a:pt x="612" y="672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148"/>
            <p:cNvSpPr>
              <a:spLocks/>
            </p:cNvSpPr>
            <p:nvPr/>
          </p:nvSpPr>
          <p:spPr bwMode="blackWhite">
            <a:xfrm>
              <a:off x="8909823" y="2185988"/>
              <a:ext cx="173852" cy="63500"/>
            </a:xfrm>
            <a:custGeom>
              <a:avLst/>
              <a:gdLst>
                <a:gd name="T0" fmla="*/ 0 w 397"/>
                <a:gd name="T1" fmla="*/ 2147483647 h 73"/>
                <a:gd name="T2" fmla="*/ 2147483647 w 397"/>
                <a:gd name="T3" fmla="*/ 0 h 73"/>
                <a:gd name="T4" fmla="*/ 0 60000 65536"/>
                <a:gd name="T5" fmla="*/ 0 60000 65536"/>
                <a:gd name="T6" fmla="*/ 0 w 397"/>
                <a:gd name="T7" fmla="*/ 0 h 73"/>
                <a:gd name="T8" fmla="*/ 397 w 397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7" h="73">
                  <a:moveTo>
                    <a:pt x="0" y="73"/>
                  </a:moveTo>
                  <a:cubicBezTo>
                    <a:pt x="0" y="73"/>
                    <a:pt x="198" y="36"/>
                    <a:pt x="397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9"/>
            <p:cNvSpPr>
              <a:spLocks/>
            </p:cNvSpPr>
            <p:nvPr/>
          </p:nvSpPr>
          <p:spPr bwMode="blackWhite">
            <a:xfrm flipH="1">
              <a:off x="4778375" y="2182813"/>
              <a:ext cx="173852" cy="63500"/>
            </a:xfrm>
            <a:custGeom>
              <a:avLst/>
              <a:gdLst>
                <a:gd name="T0" fmla="*/ 0 w 397"/>
                <a:gd name="T1" fmla="*/ 2147483647 h 73"/>
                <a:gd name="T2" fmla="*/ 2147483647 w 397"/>
                <a:gd name="T3" fmla="*/ 0 h 73"/>
                <a:gd name="T4" fmla="*/ 0 60000 65536"/>
                <a:gd name="T5" fmla="*/ 0 60000 65536"/>
                <a:gd name="T6" fmla="*/ 0 w 397"/>
                <a:gd name="T7" fmla="*/ 0 h 73"/>
                <a:gd name="T8" fmla="*/ 397 w 397"/>
                <a:gd name="T9" fmla="*/ 73 h 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7" h="73">
                  <a:moveTo>
                    <a:pt x="0" y="73"/>
                  </a:moveTo>
                  <a:cubicBezTo>
                    <a:pt x="0" y="73"/>
                    <a:pt x="198" y="36"/>
                    <a:pt x="397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152"/>
            <p:cNvSpPr>
              <a:spLocks noChangeShapeType="1"/>
            </p:cNvSpPr>
            <p:nvPr/>
          </p:nvSpPr>
          <p:spPr bwMode="blackWhite">
            <a:xfrm>
              <a:off x="4873985" y="297656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153"/>
            <p:cNvSpPr>
              <a:spLocks noChangeShapeType="1"/>
            </p:cNvSpPr>
            <p:nvPr/>
          </p:nvSpPr>
          <p:spPr bwMode="blackWhite">
            <a:xfrm>
              <a:off x="4853756" y="301466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155"/>
            <p:cNvSpPr>
              <a:spLocks noChangeShapeType="1"/>
            </p:cNvSpPr>
            <p:nvPr/>
          </p:nvSpPr>
          <p:spPr bwMode="blackWhite">
            <a:xfrm>
              <a:off x="4892115" y="304641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56"/>
            <p:cNvSpPr>
              <a:spLocks noChangeShapeType="1"/>
            </p:cNvSpPr>
            <p:nvPr/>
          </p:nvSpPr>
          <p:spPr bwMode="blackWhite">
            <a:xfrm>
              <a:off x="4871886" y="308451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158"/>
            <p:cNvSpPr>
              <a:spLocks noChangeShapeType="1"/>
            </p:cNvSpPr>
            <p:nvPr/>
          </p:nvSpPr>
          <p:spPr bwMode="blackWhite">
            <a:xfrm>
              <a:off x="4892115" y="312261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159"/>
            <p:cNvSpPr>
              <a:spLocks noChangeShapeType="1"/>
            </p:cNvSpPr>
            <p:nvPr/>
          </p:nvSpPr>
          <p:spPr bwMode="blackWhite">
            <a:xfrm>
              <a:off x="4871886" y="3160713"/>
              <a:ext cx="41581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4" name="Freeform 160"/>
          <p:cNvSpPr>
            <a:spLocks/>
          </p:cNvSpPr>
          <p:nvPr/>
        </p:nvSpPr>
        <p:spPr bwMode="blackWhite">
          <a:xfrm rot="2306184">
            <a:off x="5157788" y="3194050"/>
            <a:ext cx="833437" cy="1196975"/>
          </a:xfrm>
          <a:custGeom>
            <a:avLst/>
            <a:gdLst>
              <a:gd name="T0" fmla="*/ 0 w 525"/>
              <a:gd name="T1" fmla="*/ 0 h 754"/>
              <a:gd name="T2" fmla="*/ 2147483647 w 525"/>
              <a:gd name="T3" fmla="*/ 2147483647 h 754"/>
              <a:gd name="T4" fmla="*/ 2147483647 w 525"/>
              <a:gd name="T5" fmla="*/ 2147483647 h 754"/>
              <a:gd name="T6" fmla="*/ 0 60000 65536"/>
              <a:gd name="T7" fmla="*/ 0 60000 65536"/>
              <a:gd name="T8" fmla="*/ 0 60000 65536"/>
              <a:gd name="T9" fmla="*/ 0 w 525"/>
              <a:gd name="T10" fmla="*/ 0 h 754"/>
              <a:gd name="T11" fmla="*/ 525 w 525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754">
                <a:moveTo>
                  <a:pt x="0" y="0"/>
                </a:moveTo>
                <a:cubicBezTo>
                  <a:pt x="58" y="276"/>
                  <a:pt x="116" y="552"/>
                  <a:pt x="203" y="653"/>
                </a:cubicBezTo>
                <a:cubicBezTo>
                  <a:pt x="290" y="754"/>
                  <a:pt x="407" y="681"/>
                  <a:pt x="525" y="60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Text Box 161"/>
          <p:cNvSpPr txBox="1">
            <a:spLocks noChangeArrowheads="1"/>
          </p:cNvSpPr>
          <p:nvPr/>
        </p:nvSpPr>
        <p:spPr bwMode="blackWhite">
          <a:xfrm>
            <a:off x="5673725" y="3862388"/>
            <a:ext cx="3336925" cy="12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Closely spaced energy levels form a </a:t>
            </a:r>
            <a:r>
              <a:rPr lang="ja-JP" altLang="en-US" sz="1800"/>
              <a:t>“</a:t>
            </a:r>
            <a:r>
              <a:rPr lang="en-US" altLang="ja-JP" sz="1800"/>
              <a:t>band</a:t>
            </a:r>
            <a:r>
              <a:rPr lang="ja-JP" altLang="en-US" sz="1800"/>
              <a:t>”</a:t>
            </a:r>
            <a:r>
              <a:rPr lang="en-US" altLang="ja-JP" sz="1800"/>
              <a:t> of energies between the max and min energies</a:t>
            </a:r>
            <a:endParaRPr lang="en-US" sz="1800"/>
          </a:p>
        </p:txBody>
      </p:sp>
      <p:sp>
        <p:nvSpPr>
          <p:cNvPr id="296" name="Line 162"/>
          <p:cNvSpPr>
            <a:spLocks noChangeShapeType="1"/>
          </p:cNvSpPr>
          <p:nvPr/>
        </p:nvSpPr>
        <p:spPr bwMode="auto">
          <a:xfrm>
            <a:off x="4343400" y="2057400"/>
            <a:ext cx="533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" name="Line 163"/>
          <p:cNvSpPr>
            <a:spLocks noChangeShapeType="1"/>
          </p:cNvSpPr>
          <p:nvPr/>
        </p:nvSpPr>
        <p:spPr bwMode="auto">
          <a:xfrm flipV="1">
            <a:off x="4419600" y="3162300"/>
            <a:ext cx="520700" cy="1028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" name="Line 164"/>
          <p:cNvSpPr>
            <a:spLocks noChangeShapeType="1"/>
          </p:cNvSpPr>
          <p:nvPr/>
        </p:nvSpPr>
        <p:spPr bwMode="auto">
          <a:xfrm flipV="1">
            <a:off x="4267200" y="3048000"/>
            <a:ext cx="5969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" name="Rectangle 165"/>
          <p:cNvSpPr>
            <a:spLocks noChangeArrowheads="1"/>
          </p:cNvSpPr>
          <p:nvPr/>
        </p:nvSpPr>
        <p:spPr bwMode="auto">
          <a:xfrm>
            <a:off x="76200" y="1157288"/>
            <a:ext cx="1195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N-1 nodes</a:t>
            </a:r>
          </a:p>
        </p:txBody>
      </p:sp>
      <p:sp>
        <p:nvSpPr>
          <p:cNvPr id="300" name="Rectangle 166"/>
          <p:cNvSpPr>
            <a:spLocks noChangeArrowheads="1"/>
          </p:cNvSpPr>
          <p:nvPr/>
        </p:nvSpPr>
        <p:spPr bwMode="auto">
          <a:xfrm>
            <a:off x="114300" y="3748088"/>
            <a:ext cx="96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/>
              <a:t>0 nodes</a:t>
            </a:r>
          </a:p>
        </p:txBody>
      </p:sp>
      <p:sp>
        <p:nvSpPr>
          <p:cNvPr id="301" name="Text Box 168"/>
          <p:cNvSpPr txBox="1">
            <a:spLocks noChangeArrowheads="1"/>
          </p:cNvSpPr>
          <p:nvPr/>
        </p:nvSpPr>
        <p:spPr bwMode="auto">
          <a:xfrm>
            <a:off x="5459413" y="1295400"/>
            <a:ext cx="283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N atoms 		N states</a:t>
            </a:r>
          </a:p>
        </p:txBody>
      </p:sp>
      <p:sp>
        <p:nvSpPr>
          <p:cNvPr id="302" name="AutoShape 169"/>
          <p:cNvSpPr>
            <a:spLocks noChangeArrowheads="1"/>
          </p:cNvSpPr>
          <p:nvPr/>
        </p:nvSpPr>
        <p:spPr bwMode="auto">
          <a:xfrm>
            <a:off x="6553200" y="1295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5B98D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870200" y="1066800"/>
            <a:ext cx="2438400" cy="2590800"/>
          </a:xfrm>
          <a:prstGeom prst="star16">
            <a:avLst>
              <a:gd name="adj" fmla="val 41144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784600" y="1981200"/>
            <a:ext cx="685800" cy="685800"/>
          </a:xfrm>
          <a:custGeom>
            <a:avLst/>
            <a:gdLst>
              <a:gd name="T0" fmla="*/ 349917 w 21600"/>
              <a:gd name="T1" fmla="*/ 64 h 21600"/>
              <a:gd name="T2" fmla="*/ 44799 w 21600"/>
              <a:gd name="T3" fmla="*/ 342900 h 21600"/>
              <a:gd name="T4" fmla="*/ 348075 w 21600"/>
              <a:gd name="T5" fmla="*/ 89662 h 21600"/>
              <a:gd name="T6" fmla="*/ 771144 w 21600"/>
              <a:gd name="T7" fmla="*/ 360458 h 21600"/>
              <a:gd name="T8" fmla="*/ 635413 w 21600"/>
              <a:gd name="T9" fmla="*/ 485553 h 21600"/>
              <a:gd name="T10" fmla="*/ 510286 w 21600"/>
              <a:gd name="T11" fmla="*/ 34975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1126"/>
                </a:moveTo>
                <a:cubicBezTo>
                  <a:pt x="18774" y="11018"/>
                  <a:pt x="18777" y="10909"/>
                  <a:pt x="18777" y="10800"/>
                </a:cubicBezTo>
                <a:cubicBezTo>
                  <a:pt x="18777" y="6394"/>
                  <a:pt x="15205" y="2823"/>
                  <a:pt x="10800" y="2823"/>
                </a:cubicBezTo>
                <a:cubicBezTo>
                  <a:pt x="6394" y="2823"/>
                  <a:pt x="2823" y="6394"/>
                  <a:pt x="282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7"/>
                  <a:pt x="21596" y="11095"/>
                  <a:pt x="21590" y="11242"/>
                </a:cubicBezTo>
                <a:lnTo>
                  <a:pt x="24288" y="11353"/>
                </a:lnTo>
                <a:lnTo>
                  <a:pt x="20013" y="15293"/>
                </a:lnTo>
                <a:lnTo>
                  <a:pt x="16072" y="11016"/>
                </a:lnTo>
                <a:lnTo>
                  <a:pt x="18770" y="11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013200" y="22860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51000" y="3505200"/>
            <a:ext cx="5753100" cy="1219200"/>
            <a:chOff x="1296" y="912"/>
            <a:chExt cx="3624" cy="768"/>
          </a:xfrm>
          <a:solidFill>
            <a:srgbClr val="5B98D2"/>
          </a:solidFill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28" y="912"/>
              <a:ext cx="192" cy="768"/>
              <a:chOff x="4728" y="904"/>
              <a:chExt cx="192" cy="768"/>
            </a:xfrm>
            <a:grpFill/>
          </p:grpSpPr>
          <p:sp>
            <p:nvSpPr>
              <p:cNvPr id="7244" name="Oval 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46" name="AutoShape 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7" name="Oval 1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464" y="912"/>
              <a:ext cx="192" cy="768"/>
              <a:chOff x="4728" y="904"/>
              <a:chExt cx="192" cy="768"/>
            </a:xfrm>
            <a:grpFill/>
          </p:grpSpPr>
          <p:sp>
            <p:nvSpPr>
              <p:cNvPr id="7240" name="Oval 1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42" name="AutoShape 1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3" name="Oval 1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200" y="912"/>
              <a:ext cx="192" cy="768"/>
              <a:chOff x="4728" y="904"/>
              <a:chExt cx="192" cy="768"/>
            </a:xfrm>
            <a:grpFill/>
          </p:grpSpPr>
          <p:sp>
            <p:nvSpPr>
              <p:cNvPr id="7236" name="Oval 1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38" name="AutoShape 1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9" name="Oval 2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936" y="912"/>
              <a:ext cx="192" cy="768"/>
              <a:chOff x="4728" y="904"/>
              <a:chExt cx="192" cy="768"/>
            </a:xfrm>
            <a:grpFill/>
          </p:grpSpPr>
          <p:sp>
            <p:nvSpPr>
              <p:cNvPr id="7232" name="Oval 2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34" name="AutoShape 2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5" name="Oval 2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3672" y="912"/>
              <a:ext cx="192" cy="768"/>
              <a:chOff x="4728" y="904"/>
              <a:chExt cx="192" cy="768"/>
            </a:xfrm>
            <a:grpFill/>
          </p:grpSpPr>
          <p:sp>
            <p:nvSpPr>
              <p:cNvPr id="7228" name="Oval 2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30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1" name="Oval 3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3408" y="912"/>
              <a:ext cx="192" cy="768"/>
              <a:chOff x="4728" y="904"/>
              <a:chExt cx="192" cy="768"/>
            </a:xfrm>
            <a:grpFill/>
          </p:grpSpPr>
          <p:sp>
            <p:nvSpPr>
              <p:cNvPr id="7224" name="Oval 3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26" name="AutoShape 3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Oval 3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3144" y="912"/>
              <a:ext cx="192" cy="768"/>
              <a:chOff x="4728" y="904"/>
              <a:chExt cx="192" cy="768"/>
            </a:xfrm>
            <a:grpFill/>
          </p:grpSpPr>
          <p:sp>
            <p:nvSpPr>
              <p:cNvPr id="7220" name="Oval 3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22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Oval 4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41"/>
            <p:cNvGrpSpPr>
              <a:grpSpLocks/>
            </p:cNvGrpSpPr>
            <p:nvPr/>
          </p:nvGrpSpPr>
          <p:grpSpPr bwMode="auto">
            <a:xfrm>
              <a:off x="2880" y="912"/>
              <a:ext cx="192" cy="768"/>
              <a:chOff x="4728" y="904"/>
              <a:chExt cx="192" cy="768"/>
            </a:xfrm>
            <a:grpFill/>
          </p:grpSpPr>
          <p:sp>
            <p:nvSpPr>
              <p:cNvPr id="7216" name="Oval 4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8" name="Group 4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18" name="AutoShape 4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Oval 4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2616" y="912"/>
              <a:ext cx="192" cy="768"/>
              <a:chOff x="4728" y="904"/>
              <a:chExt cx="192" cy="768"/>
            </a:xfrm>
            <a:grpFill/>
          </p:grpSpPr>
          <p:sp>
            <p:nvSpPr>
              <p:cNvPr id="7212" name="Oval 4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0" name="Group 4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14" name="AutoShape 4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5" name="Oval 5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352" y="912"/>
              <a:ext cx="192" cy="768"/>
              <a:chOff x="4728" y="904"/>
              <a:chExt cx="192" cy="768"/>
            </a:xfrm>
            <a:grpFill/>
          </p:grpSpPr>
          <p:sp>
            <p:nvSpPr>
              <p:cNvPr id="7208" name="Oval 5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2" name="Group 5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10" name="AutoShape 5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Oval 5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3" name="Group 56"/>
            <p:cNvGrpSpPr>
              <a:grpSpLocks/>
            </p:cNvGrpSpPr>
            <p:nvPr/>
          </p:nvGrpSpPr>
          <p:grpSpPr bwMode="auto">
            <a:xfrm>
              <a:off x="2088" y="912"/>
              <a:ext cx="192" cy="768"/>
              <a:chOff x="4728" y="904"/>
              <a:chExt cx="192" cy="768"/>
            </a:xfrm>
            <a:grpFill/>
          </p:grpSpPr>
          <p:sp>
            <p:nvSpPr>
              <p:cNvPr id="7204" name="Oval 5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06" name="AutoShape 5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7" name="Oval 6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5" name="Group 61"/>
            <p:cNvGrpSpPr>
              <a:grpSpLocks/>
            </p:cNvGrpSpPr>
            <p:nvPr/>
          </p:nvGrpSpPr>
          <p:grpSpPr bwMode="auto">
            <a:xfrm>
              <a:off x="1824" y="912"/>
              <a:ext cx="192" cy="768"/>
              <a:chOff x="4728" y="904"/>
              <a:chExt cx="192" cy="768"/>
            </a:xfrm>
            <a:grpFill/>
          </p:grpSpPr>
          <p:sp>
            <p:nvSpPr>
              <p:cNvPr id="7200" name="Oval 6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6" name="Group 6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202" name="AutoShape 6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Oval 6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7" name="Group 66"/>
            <p:cNvGrpSpPr>
              <a:grpSpLocks/>
            </p:cNvGrpSpPr>
            <p:nvPr/>
          </p:nvGrpSpPr>
          <p:grpSpPr bwMode="auto">
            <a:xfrm>
              <a:off x="1560" y="912"/>
              <a:ext cx="192" cy="768"/>
              <a:chOff x="4728" y="904"/>
              <a:chExt cx="192" cy="768"/>
            </a:xfrm>
            <a:grpFill/>
          </p:grpSpPr>
          <p:sp>
            <p:nvSpPr>
              <p:cNvPr id="7196" name="Oval 67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8" name="Group 68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198" name="AutoShape 69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Oval 70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1296" y="912"/>
              <a:ext cx="192" cy="768"/>
              <a:chOff x="4728" y="904"/>
              <a:chExt cx="192" cy="768"/>
            </a:xfrm>
            <a:grpFill/>
          </p:grpSpPr>
          <p:sp>
            <p:nvSpPr>
              <p:cNvPr id="7192" name="Oval 72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0" name="Group 73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7194" name="AutoShape 74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Oval 75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7174" name="Rectangle 76"/>
          <p:cNvSpPr>
            <a:spLocks noChangeArrowheads="1"/>
          </p:cNvSpPr>
          <p:nvPr/>
        </p:nvSpPr>
        <p:spPr bwMode="auto">
          <a:xfrm>
            <a:off x="1783540" y="304800"/>
            <a:ext cx="6099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>
                <a:latin typeface="Trebuchet MS"/>
                <a:cs typeface="Trebuchet MS"/>
              </a:rPr>
              <a:t>Electron </a:t>
            </a:r>
            <a:r>
              <a:rPr lang="en-US" sz="2400" i="1" u="sng" dirty="0" err="1">
                <a:latin typeface="Trebuchet MS"/>
                <a:cs typeface="Trebuchet MS"/>
              </a:rPr>
              <a:t>Wavepacket</a:t>
            </a:r>
            <a:r>
              <a:rPr lang="en-US" sz="2400" i="1" u="sng" dirty="0">
                <a:latin typeface="Trebuchet MS"/>
                <a:cs typeface="Trebuchet MS"/>
              </a:rPr>
              <a:t> in Periodic Potential</a:t>
            </a:r>
          </a:p>
        </p:txBody>
      </p:sp>
      <p:sp>
        <p:nvSpPr>
          <p:cNvPr id="7175" name="Text Box 77"/>
          <p:cNvSpPr txBox="1">
            <a:spLocks noChangeArrowheads="1"/>
          </p:cNvSpPr>
          <p:nvPr/>
        </p:nvSpPr>
        <p:spPr bwMode="auto">
          <a:xfrm>
            <a:off x="5029200" y="1219200"/>
            <a:ext cx="2327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wavepacket</a:t>
            </a:r>
          </a:p>
        </p:txBody>
      </p:sp>
      <p:sp>
        <p:nvSpPr>
          <p:cNvPr id="7176" name="Text Box 78"/>
          <p:cNvSpPr txBox="1">
            <a:spLocks noChangeArrowheads="1"/>
          </p:cNvSpPr>
          <p:nvPr/>
        </p:nvSpPr>
        <p:spPr bwMode="auto">
          <a:xfrm>
            <a:off x="4889500" y="4738688"/>
            <a:ext cx="3492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Coulomb potential due to nuclei</a:t>
            </a:r>
          </a:p>
        </p:txBody>
      </p:sp>
      <p:sp>
        <p:nvSpPr>
          <p:cNvPr id="7177" name="Text Box 79"/>
          <p:cNvSpPr txBox="1">
            <a:spLocks noChangeArrowheads="1"/>
          </p:cNvSpPr>
          <p:nvPr/>
        </p:nvSpPr>
        <p:spPr bwMode="auto">
          <a:xfrm>
            <a:off x="609600" y="5181600"/>
            <a:ext cx="654159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For smooth motion</a:t>
            </a:r>
          </a:p>
          <a:p>
            <a:pPr lvl="1" algn="l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wavepacket</a:t>
            </a:r>
            <a:r>
              <a:rPr lang="en-US" dirty="0"/>
              <a:t> width &gt;&gt; atomic spacing</a:t>
            </a:r>
          </a:p>
          <a:p>
            <a:pPr lvl="1" algn="l">
              <a:buFontTx/>
              <a:buChar char="•"/>
            </a:pPr>
            <a:r>
              <a:rPr lang="en-US" dirty="0"/>
              <a:t> any change </a:t>
            </a:r>
            <a:r>
              <a:rPr lang="en-US" dirty="0" smtClean="0"/>
              <a:t>in </a:t>
            </a:r>
            <a:r>
              <a:rPr lang="en-US" dirty="0"/>
              <a:t>lattice periodicity ‘scatters’ </a:t>
            </a:r>
            <a:r>
              <a:rPr lang="en-US" dirty="0" err="1"/>
              <a:t>wavepacket</a:t>
            </a:r>
            <a:endParaRPr lang="en-US" dirty="0"/>
          </a:p>
          <a:p>
            <a:pPr lvl="1" algn="l"/>
            <a:r>
              <a:rPr lang="en-US" dirty="0"/>
              <a:t>	- vibrations</a:t>
            </a:r>
          </a:p>
          <a:p>
            <a:pPr lvl="1" algn="l"/>
            <a:r>
              <a:rPr lang="en-US" dirty="0"/>
              <a:t>	- impurities (</a:t>
            </a:r>
            <a:r>
              <a:rPr lang="en-US" dirty="0" err="1"/>
              <a:t>dopants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5956300" y="2263775"/>
            <a:ext cx="1143000" cy="1143000"/>
          </a:xfrm>
          <a:prstGeom prst="ellipse">
            <a:avLst/>
          </a:prstGeom>
          <a:solidFill>
            <a:srgbClr val="5B98D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38660" y="304800"/>
            <a:ext cx="3615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>
                <a:latin typeface="Trebuchet MS"/>
                <a:cs typeface="Trebuchet MS"/>
              </a:rPr>
              <a:t>Equivalent Free Particle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977900" y="1628775"/>
            <a:ext cx="1579563" cy="1709738"/>
          </a:xfrm>
          <a:prstGeom prst="star16">
            <a:avLst>
              <a:gd name="adj" fmla="val 41144"/>
            </a:avLst>
          </a:prstGeom>
          <a:solidFill>
            <a:srgbClr val="5B98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570038" y="2232025"/>
            <a:ext cx="444500" cy="452438"/>
          </a:xfrm>
          <a:custGeom>
            <a:avLst/>
            <a:gdLst>
              <a:gd name="T0" fmla="*/ 226798 w 21600"/>
              <a:gd name="T1" fmla="*/ 42 h 21600"/>
              <a:gd name="T2" fmla="*/ 29037 w 21600"/>
              <a:gd name="T3" fmla="*/ 226219 h 21600"/>
              <a:gd name="T4" fmla="*/ 225604 w 21600"/>
              <a:gd name="T5" fmla="*/ 59152 h 21600"/>
              <a:gd name="T6" fmla="*/ 499816 w 21600"/>
              <a:gd name="T7" fmla="*/ 237802 h 21600"/>
              <a:gd name="T8" fmla="*/ 411842 w 21600"/>
              <a:gd name="T9" fmla="*/ 320330 h 21600"/>
              <a:gd name="T10" fmla="*/ 330741 w 21600"/>
              <a:gd name="T11" fmla="*/ 23074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1126"/>
                </a:moveTo>
                <a:cubicBezTo>
                  <a:pt x="18774" y="11018"/>
                  <a:pt x="18777" y="10909"/>
                  <a:pt x="18777" y="10800"/>
                </a:cubicBezTo>
                <a:cubicBezTo>
                  <a:pt x="18777" y="6394"/>
                  <a:pt x="15205" y="2823"/>
                  <a:pt x="10800" y="2823"/>
                </a:cubicBezTo>
                <a:cubicBezTo>
                  <a:pt x="6394" y="2823"/>
                  <a:pt x="2823" y="6394"/>
                  <a:pt x="282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7"/>
                  <a:pt x="21596" y="11095"/>
                  <a:pt x="21590" y="11242"/>
                </a:cubicBezTo>
                <a:lnTo>
                  <a:pt x="24288" y="11353"/>
                </a:lnTo>
                <a:lnTo>
                  <a:pt x="20013" y="15293"/>
                </a:lnTo>
                <a:lnTo>
                  <a:pt x="16072" y="11016"/>
                </a:lnTo>
                <a:lnTo>
                  <a:pt x="18770" y="11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719263" y="2433638"/>
            <a:ext cx="1476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7325" y="3238500"/>
            <a:ext cx="3729038" cy="804863"/>
            <a:chOff x="1296" y="912"/>
            <a:chExt cx="3624" cy="768"/>
          </a:xfrm>
          <a:solidFill>
            <a:srgbClr val="5B98D2"/>
          </a:solidFill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28" y="912"/>
              <a:ext cx="192" cy="768"/>
              <a:chOff x="4728" y="904"/>
              <a:chExt cx="192" cy="768"/>
            </a:xfrm>
            <a:grpFill/>
          </p:grpSpPr>
          <p:sp>
            <p:nvSpPr>
              <p:cNvPr id="8276" name="Oval 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78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9" name="Oval 1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464" y="912"/>
              <a:ext cx="192" cy="768"/>
              <a:chOff x="4728" y="904"/>
              <a:chExt cx="192" cy="768"/>
            </a:xfrm>
            <a:grpFill/>
          </p:grpSpPr>
          <p:sp>
            <p:nvSpPr>
              <p:cNvPr id="8272" name="Oval 1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74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5" name="Oval 1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200" y="912"/>
              <a:ext cx="192" cy="768"/>
              <a:chOff x="4728" y="904"/>
              <a:chExt cx="192" cy="768"/>
            </a:xfrm>
            <a:grpFill/>
          </p:grpSpPr>
          <p:sp>
            <p:nvSpPr>
              <p:cNvPr id="8268" name="Oval 1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70" name="AutoShape 2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71" name="Oval 2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936" y="912"/>
              <a:ext cx="192" cy="768"/>
              <a:chOff x="4728" y="904"/>
              <a:chExt cx="192" cy="768"/>
            </a:xfrm>
            <a:grpFill/>
          </p:grpSpPr>
          <p:sp>
            <p:nvSpPr>
              <p:cNvPr id="8264" name="Oval 2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66" name="AutoShape 2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7" name="Oval 2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3672" y="912"/>
              <a:ext cx="192" cy="768"/>
              <a:chOff x="4728" y="904"/>
              <a:chExt cx="192" cy="768"/>
            </a:xfrm>
            <a:grpFill/>
          </p:grpSpPr>
          <p:sp>
            <p:nvSpPr>
              <p:cNvPr id="8260" name="Oval 2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62" name="AutoShape 3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3" name="Oval 3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408" y="912"/>
              <a:ext cx="192" cy="768"/>
              <a:chOff x="4728" y="904"/>
              <a:chExt cx="192" cy="768"/>
            </a:xfrm>
            <a:grpFill/>
          </p:grpSpPr>
          <p:sp>
            <p:nvSpPr>
              <p:cNvPr id="8256" name="Oval 3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58" name="AutoShape 3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9" name="Oval 3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3144" y="912"/>
              <a:ext cx="192" cy="768"/>
              <a:chOff x="4728" y="904"/>
              <a:chExt cx="192" cy="768"/>
            </a:xfrm>
            <a:grpFill/>
          </p:grpSpPr>
          <p:sp>
            <p:nvSpPr>
              <p:cNvPr id="8252" name="Oval 3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54" name="AutoShape 4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5" name="Oval 4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2880" y="912"/>
              <a:ext cx="192" cy="768"/>
              <a:chOff x="4728" y="904"/>
              <a:chExt cx="192" cy="768"/>
            </a:xfrm>
            <a:grpFill/>
          </p:grpSpPr>
          <p:sp>
            <p:nvSpPr>
              <p:cNvPr id="8248" name="Oval 4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8" name="Group 4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50" name="AutoShape 4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51" name="Oval 4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9" name="Group 48"/>
            <p:cNvGrpSpPr>
              <a:grpSpLocks/>
            </p:cNvGrpSpPr>
            <p:nvPr/>
          </p:nvGrpSpPr>
          <p:grpSpPr bwMode="auto">
            <a:xfrm>
              <a:off x="2616" y="912"/>
              <a:ext cx="192" cy="768"/>
              <a:chOff x="4728" y="904"/>
              <a:chExt cx="192" cy="768"/>
            </a:xfrm>
            <a:grpFill/>
          </p:grpSpPr>
          <p:sp>
            <p:nvSpPr>
              <p:cNvPr id="8244" name="Oval 4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46" name="AutoShape 5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Oval 5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1" name="Group 53"/>
            <p:cNvGrpSpPr>
              <a:grpSpLocks/>
            </p:cNvGrpSpPr>
            <p:nvPr/>
          </p:nvGrpSpPr>
          <p:grpSpPr bwMode="auto">
            <a:xfrm>
              <a:off x="2352" y="912"/>
              <a:ext cx="192" cy="768"/>
              <a:chOff x="4728" y="904"/>
              <a:chExt cx="192" cy="768"/>
            </a:xfrm>
            <a:grpFill/>
          </p:grpSpPr>
          <p:sp>
            <p:nvSpPr>
              <p:cNvPr id="8240" name="Oval 5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2" name="Group 5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42" name="AutoShape 5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Oval 5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2088" y="912"/>
              <a:ext cx="192" cy="768"/>
              <a:chOff x="4728" y="904"/>
              <a:chExt cx="192" cy="768"/>
            </a:xfrm>
            <a:grpFill/>
          </p:grpSpPr>
          <p:sp>
            <p:nvSpPr>
              <p:cNvPr id="8236" name="Oval 5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4" name="Group 6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38" name="AutoShape 6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Oval 6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1824" y="912"/>
              <a:ext cx="192" cy="768"/>
              <a:chOff x="4728" y="904"/>
              <a:chExt cx="192" cy="768"/>
            </a:xfrm>
            <a:grpFill/>
          </p:grpSpPr>
          <p:sp>
            <p:nvSpPr>
              <p:cNvPr id="8232" name="Oval 6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6" name="Group 6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34" name="AutoShape 6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5" name="Oval 6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1560" y="912"/>
              <a:ext cx="192" cy="768"/>
              <a:chOff x="4728" y="904"/>
              <a:chExt cx="192" cy="768"/>
            </a:xfrm>
            <a:grpFill/>
          </p:grpSpPr>
          <p:sp>
            <p:nvSpPr>
              <p:cNvPr id="8228" name="Oval 69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28" name="Group 70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30" name="AutoShape 71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1" name="Oval 72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9" name="Group 73"/>
            <p:cNvGrpSpPr>
              <a:grpSpLocks/>
            </p:cNvGrpSpPr>
            <p:nvPr/>
          </p:nvGrpSpPr>
          <p:grpSpPr bwMode="auto">
            <a:xfrm>
              <a:off x="1296" y="912"/>
              <a:ext cx="192" cy="768"/>
              <a:chOff x="4728" y="904"/>
              <a:chExt cx="192" cy="768"/>
            </a:xfrm>
            <a:grpFill/>
          </p:grpSpPr>
          <p:sp>
            <p:nvSpPr>
              <p:cNvPr id="8224" name="Oval 74"/>
              <p:cNvSpPr>
                <a:spLocks noChangeArrowheads="1"/>
              </p:cNvSpPr>
              <p:nvPr/>
            </p:nvSpPr>
            <p:spPr bwMode="auto">
              <a:xfrm>
                <a:off x="4780" y="904"/>
                <a:ext cx="84" cy="1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0" name="Group 75"/>
              <p:cNvGrpSpPr>
                <a:grpSpLocks/>
              </p:cNvGrpSpPr>
              <p:nvPr/>
            </p:nvGrpSpPr>
            <p:grpSpPr bwMode="auto">
              <a:xfrm>
                <a:off x="4728" y="917"/>
                <a:ext cx="192" cy="755"/>
                <a:chOff x="4728" y="917"/>
                <a:chExt cx="192" cy="755"/>
              </a:xfrm>
              <a:grpFill/>
            </p:grpSpPr>
            <p:sp>
              <p:nvSpPr>
                <p:cNvPr id="8226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4728" y="952"/>
                  <a:ext cx="192" cy="720"/>
                </a:xfrm>
                <a:custGeom>
                  <a:avLst/>
                  <a:gdLst>
                    <a:gd name="T0" fmla="*/ 168 w 21600"/>
                    <a:gd name="T1" fmla="*/ 360 h 21600"/>
                    <a:gd name="T2" fmla="*/ 96 w 21600"/>
                    <a:gd name="T3" fmla="*/ 720 h 21600"/>
                    <a:gd name="T4" fmla="*/ 24 w 21600"/>
                    <a:gd name="T5" fmla="*/ 360 h 21600"/>
                    <a:gd name="T6" fmla="*/ 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7" name="Oval 77"/>
                <p:cNvSpPr>
                  <a:spLocks noChangeArrowheads="1"/>
                </p:cNvSpPr>
                <p:nvPr/>
              </p:nvSpPr>
              <p:spPr bwMode="auto">
                <a:xfrm>
                  <a:off x="4781" y="917"/>
                  <a:ext cx="84" cy="1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8200" name="Text Box 78"/>
          <p:cNvSpPr txBox="1">
            <a:spLocks noChangeArrowheads="1"/>
          </p:cNvSpPr>
          <p:nvPr/>
        </p:nvSpPr>
        <p:spPr bwMode="auto">
          <a:xfrm>
            <a:off x="2092325" y="1476375"/>
            <a:ext cx="2327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wavepacket</a:t>
            </a:r>
          </a:p>
        </p:txBody>
      </p:sp>
      <p:sp>
        <p:nvSpPr>
          <p:cNvPr id="8201" name="Text Box 79"/>
          <p:cNvSpPr txBox="1">
            <a:spLocks noChangeArrowheads="1"/>
          </p:cNvSpPr>
          <p:nvPr/>
        </p:nvSpPr>
        <p:spPr bwMode="auto">
          <a:xfrm>
            <a:off x="568325" y="4052888"/>
            <a:ext cx="3492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Coulomb potential due to nuclei</a:t>
            </a:r>
          </a:p>
        </p:txBody>
      </p:sp>
      <p:sp>
        <p:nvSpPr>
          <p:cNvPr id="8202" name="AutoShape 80"/>
          <p:cNvSpPr>
            <a:spLocks noChangeArrowheads="1"/>
          </p:cNvSpPr>
          <p:nvPr/>
        </p:nvSpPr>
        <p:spPr bwMode="auto">
          <a:xfrm>
            <a:off x="6310313" y="2600325"/>
            <a:ext cx="444500" cy="452438"/>
          </a:xfrm>
          <a:custGeom>
            <a:avLst/>
            <a:gdLst>
              <a:gd name="T0" fmla="*/ 226798 w 21600"/>
              <a:gd name="T1" fmla="*/ 42 h 21600"/>
              <a:gd name="T2" fmla="*/ 29037 w 21600"/>
              <a:gd name="T3" fmla="*/ 226219 h 21600"/>
              <a:gd name="T4" fmla="*/ 225604 w 21600"/>
              <a:gd name="T5" fmla="*/ 59152 h 21600"/>
              <a:gd name="T6" fmla="*/ 499816 w 21600"/>
              <a:gd name="T7" fmla="*/ 237802 h 21600"/>
              <a:gd name="T8" fmla="*/ 411842 w 21600"/>
              <a:gd name="T9" fmla="*/ 320330 h 21600"/>
              <a:gd name="T10" fmla="*/ 330741 w 21600"/>
              <a:gd name="T11" fmla="*/ 23074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1126"/>
                </a:moveTo>
                <a:cubicBezTo>
                  <a:pt x="18774" y="11018"/>
                  <a:pt x="18777" y="10909"/>
                  <a:pt x="18777" y="10800"/>
                </a:cubicBezTo>
                <a:cubicBezTo>
                  <a:pt x="18777" y="6394"/>
                  <a:pt x="15205" y="2823"/>
                  <a:pt x="10800" y="2823"/>
                </a:cubicBezTo>
                <a:cubicBezTo>
                  <a:pt x="6394" y="2823"/>
                  <a:pt x="2823" y="6394"/>
                  <a:pt x="282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47"/>
                  <a:pt x="21596" y="11095"/>
                  <a:pt x="21590" y="11242"/>
                </a:cubicBezTo>
                <a:lnTo>
                  <a:pt x="24288" y="11353"/>
                </a:lnTo>
                <a:lnTo>
                  <a:pt x="20013" y="15293"/>
                </a:lnTo>
                <a:lnTo>
                  <a:pt x="16072" y="11016"/>
                </a:lnTo>
                <a:lnTo>
                  <a:pt x="18770" y="1112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81"/>
          <p:cNvSpPr>
            <a:spLocks noChangeArrowheads="1"/>
          </p:cNvSpPr>
          <p:nvPr/>
        </p:nvSpPr>
        <p:spPr bwMode="auto">
          <a:xfrm>
            <a:off x="6459538" y="2801938"/>
            <a:ext cx="147637" cy="1508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82"/>
          <p:cNvSpPr txBox="1">
            <a:spLocks noChangeArrowheads="1"/>
          </p:cNvSpPr>
          <p:nvPr/>
        </p:nvSpPr>
        <p:spPr bwMode="auto">
          <a:xfrm>
            <a:off x="5162550" y="1781175"/>
            <a:ext cx="3981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Effective ‘free’ electron wavepacket</a:t>
            </a:r>
          </a:p>
        </p:txBody>
      </p:sp>
      <p:sp>
        <p:nvSpPr>
          <p:cNvPr id="8205" name="Rectangle 83"/>
          <p:cNvSpPr>
            <a:spLocks noChangeArrowheads="1"/>
          </p:cNvSpPr>
          <p:nvPr/>
        </p:nvSpPr>
        <p:spPr bwMode="auto">
          <a:xfrm>
            <a:off x="4927600" y="3406775"/>
            <a:ext cx="3746500" cy="660400"/>
          </a:xfrm>
          <a:prstGeom prst="rect">
            <a:avLst/>
          </a:prstGeom>
          <a:solidFill>
            <a:srgbClr val="5B98D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84"/>
          <p:cNvSpPr txBox="1">
            <a:spLocks noChangeArrowheads="1"/>
          </p:cNvSpPr>
          <p:nvPr/>
        </p:nvSpPr>
        <p:spPr bwMode="auto">
          <a:xfrm>
            <a:off x="152400" y="4953000"/>
            <a:ext cx="53451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Wavepacket moves as if it had an effective mass…</a:t>
            </a:r>
          </a:p>
        </p:txBody>
      </p:sp>
      <p:sp>
        <p:nvSpPr>
          <p:cNvPr id="8208" name="Line 86"/>
          <p:cNvSpPr>
            <a:spLocks noChangeShapeType="1"/>
          </p:cNvSpPr>
          <p:nvPr/>
        </p:nvSpPr>
        <p:spPr bwMode="auto">
          <a:xfrm>
            <a:off x="3657600" y="5867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Text Box 87"/>
          <p:cNvSpPr txBox="1">
            <a:spLocks noChangeArrowheads="1"/>
          </p:cNvSpPr>
          <p:nvPr/>
        </p:nvSpPr>
        <p:spPr bwMode="auto">
          <a:xfrm>
            <a:off x="1989138" y="6110288"/>
            <a:ext cx="6850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 responds to </a:t>
            </a:r>
            <a:r>
              <a:rPr lang="en-US" u="sng"/>
              <a:t>external force</a:t>
            </a:r>
            <a:r>
              <a:rPr lang="en-US"/>
              <a:t> as if it had an effective mass</a:t>
            </a: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5486400"/>
            <a:ext cx="1663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8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612984"/>
              </p:ext>
            </p:extLst>
          </p:nvPr>
        </p:nvGraphicFramePr>
        <p:xfrm>
          <a:off x="228600" y="2209800"/>
          <a:ext cx="8763000" cy="2529840"/>
        </p:xfrm>
        <a:graphic>
          <a:graphicData uri="http://schemas.openxmlformats.org/drawingml/2006/table">
            <a:tbl>
              <a:tblPr/>
              <a:tblGrid>
                <a:gridCol w="3657600"/>
                <a:gridCol w="1330325"/>
                <a:gridCol w="1468438"/>
                <a:gridCol w="1239837"/>
                <a:gridCol w="1066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Symbol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Germanium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Silicon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Gallium Arsenide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Smallest energy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bandgap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 at 300 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E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eV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0.66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1.12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1.424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Effective mass for 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    conductivity calculations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Electrons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e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*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,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cond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/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0.12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0.26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0.067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Holes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*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,</a:t>
                      </a:r>
                      <a:r>
                        <a:rPr kumimoji="0" lang="en-US" sz="16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cond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/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m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ＭＳ Ｐゴシック" pitchFamily="-65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0.21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0.36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ＭＳ Ｐゴシック" pitchFamily="-65" charset="-128"/>
                        </a:rPr>
                        <a:t>0.34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8D2"/>
                    </a:solidFill>
                  </a:tcPr>
                </a:tc>
              </a:tr>
            </a:tbl>
          </a:graphicData>
        </a:graphic>
      </p:graphicFrame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1577975" y="228600"/>
            <a:ext cx="629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Surprise: Effective Mass for Semiconductors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447800" y="1066800"/>
            <a:ext cx="6542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Electrons wavepackets </a:t>
            </a:r>
            <a:br>
              <a:rPr lang="en-US" sz="2000"/>
            </a:br>
            <a:r>
              <a:rPr lang="en-US" sz="2000"/>
              <a:t>often have effective mass smaller than free electrons ! </a:t>
            </a:r>
          </a:p>
        </p:txBody>
      </p:sp>
      <p:sp>
        <p:nvSpPr>
          <p:cNvPr id="9258" name="Rectangle 43"/>
          <p:cNvSpPr>
            <a:spLocks noChangeArrowheads="1"/>
          </p:cNvSpPr>
          <p:nvPr/>
        </p:nvSpPr>
        <p:spPr bwMode="auto">
          <a:xfrm>
            <a:off x="5181600" y="5311775"/>
            <a:ext cx="3557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Which material will make faster transistors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59" name="Rectangle 103"/>
          <p:cNvSpPr>
            <a:spLocks noChangeArrowheads="1"/>
          </p:cNvSpPr>
          <p:nvPr/>
        </p:nvSpPr>
        <p:spPr bwMode="auto">
          <a:xfrm>
            <a:off x="1609725" y="301625"/>
            <a:ext cx="6148388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ea typeface="ＭＳ Ｐゴシック" pitchFamily="-65" charset="-128"/>
                <a:cs typeface="Trebuchet MS"/>
              </a:rPr>
              <a:t>Approximate </a:t>
            </a:r>
            <a:r>
              <a:rPr lang="en-US" sz="24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ea typeface="ＭＳ Ｐゴシック" pitchFamily="-65" charset="-128"/>
                <a:cs typeface="Trebuchet MS"/>
              </a:rPr>
              <a:t>Wavefunction</a:t>
            </a:r>
            <a:r>
              <a:rPr lang="en-US" sz="24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ea typeface="ＭＳ Ｐゴシック" pitchFamily="-65" charset="-128"/>
                <a:cs typeface="Trebuchet MS"/>
              </a:rPr>
              <a:t> for 1-D Lattice</a:t>
            </a:r>
          </a:p>
          <a:p>
            <a:pPr algn="ctr"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ea typeface="ＭＳ Ｐゴシック" pitchFamily="-65" charset="-128"/>
                <a:cs typeface="Trebuchet MS"/>
              </a:rPr>
              <a:t>Single orbital, single atom basis</a:t>
            </a:r>
          </a:p>
        </p:txBody>
      </p:sp>
      <p:sp>
        <p:nvSpPr>
          <p:cNvPr id="36878" name="Rectangle 105"/>
          <p:cNvSpPr>
            <a:spLocks noChangeArrowheads="1"/>
          </p:cNvSpPr>
          <p:nvPr/>
        </p:nvSpPr>
        <p:spPr bwMode="auto">
          <a:xfrm>
            <a:off x="457200" y="4800600"/>
            <a:ext cx="745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5B98D2"/>
                </a:solidFill>
              </a:rPr>
              <a:t>k</a:t>
            </a:r>
            <a:r>
              <a:rPr lang="en-US" sz="2000">
                <a:solidFill>
                  <a:srgbClr val="5B98D2"/>
                </a:solidFill>
              </a:rPr>
              <a:t> is a convenient way to enumerate the different energy levels </a:t>
            </a:r>
          </a:p>
          <a:p>
            <a:r>
              <a:rPr lang="en-US" sz="2000">
                <a:solidFill>
                  <a:srgbClr val="5B98D2"/>
                </a:solidFill>
              </a:rPr>
              <a:t>	(count the nodes)</a:t>
            </a:r>
          </a:p>
        </p:txBody>
      </p:sp>
      <p:sp>
        <p:nvSpPr>
          <p:cNvPr id="36879" name="Rectangle 106"/>
          <p:cNvSpPr>
            <a:spLocks noChangeArrowheads="1"/>
          </p:cNvSpPr>
          <p:nvPr/>
        </p:nvSpPr>
        <p:spPr bwMode="auto">
          <a:xfrm>
            <a:off x="228600" y="6019800"/>
            <a:ext cx="206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5B98D2"/>
                </a:solidFill>
              </a:rPr>
              <a:t>Bloch Functions:</a:t>
            </a: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6019800"/>
            <a:ext cx="2984500" cy="4064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019800"/>
            <a:ext cx="2514600" cy="342900"/>
          </a:xfrm>
          <a:prstGeom prst="rect">
            <a:avLst/>
          </a:prstGeom>
        </p:spPr>
      </p:pic>
      <p:sp>
        <p:nvSpPr>
          <p:cNvPr id="111" name="Text Box 96"/>
          <p:cNvSpPr txBox="1">
            <a:spLocks noChangeArrowheads="1"/>
          </p:cNvSpPr>
          <p:nvPr/>
        </p:nvSpPr>
        <p:spPr bwMode="auto">
          <a:xfrm>
            <a:off x="381000" y="3886200"/>
            <a:ext cx="2133600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70000"/>
              </a:spcBef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k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 = π/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a</a:t>
            </a:r>
            <a:endParaRPr lang="en-GB" sz="2400" i="1" dirty="0" smtClean="0">
              <a:effectLst>
                <a:outerShdw blurRad="38100" dist="38100" dir="2700000" algn="tl">
                  <a:srgbClr val="DDDDDD"/>
                </a:outerShdw>
              </a:effectLst>
              <a:cs typeface="Trebuchet MS" charset="0"/>
            </a:endParaRPr>
          </a:p>
        </p:txBody>
      </p:sp>
      <p:grpSp>
        <p:nvGrpSpPr>
          <p:cNvPr id="112" name="Group 2"/>
          <p:cNvGrpSpPr>
            <a:grpSpLocks/>
          </p:cNvGrpSpPr>
          <p:nvPr/>
        </p:nvGrpSpPr>
        <p:grpSpPr bwMode="auto">
          <a:xfrm>
            <a:off x="2489200" y="1295400"/>
            <a:ext cx="4572000" cy="541338"/>
            <a:chOff x="912" y="2064"/>
            <a:chExt cx="2880" cy="341"/>
          </a:xfrm>
        </p:grpSpPr>
        <p:grpSp>
          <p:nvGrpSpPr>
            <p:cNvPr id="113" name="Group 3"/>
            <p:cNvGrpSpPr>
              <a:grpSpLocks/>
            </p:cNvGrpSpPr>
            <p:nvPr/>
          </p:nvGrpSpPr>
          <p:grpSpPr bwMode="auto">
            <a:xfrm>
              <a:off x="912" y="2309"/>
              <a:ext cx="2832" cy="96"/>
              <a:chOff x="1440" y="1536"/>
              <a:chExt cx="2832" cy="96"/>
            </a:xfrm>
          </p:grpSpPr>
          <p:sp>
            <p:nvSpPr>
              <p:cNvPr id="127" name="Line 4"/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Oval 5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Oval 6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Oval 7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Oval 8"/>
              <p:cNvSpPr>
                <a:spLocks noChangeArrowheads="1"/>
              </p:cNvSpPr>
              <p:nvPr/>
            </p:nvSpPr>
            <p:spPr bwMode="auto">
              <a:xfrm>
                <a:off x="230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Oval 9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Oval 10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Oval 11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Oval 12"/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13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Oval 14"/>
              <p:cNvSpPr>
                <a:spLocks noChangeArrowheads="1"/>
              </p:cNvSpPr>
              <p:nvPr/>
            </p:nvSpPr>
            <p:spPr bwMode="auto">
              <a:xfrm>
                <a:off x="374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Oval 15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4" name="Group 16"/>
            <p:cNvGrpSpPr>
              <a:grpSpLocks/>
            </p:cNvGrpSpPr>
            <p:nvPr/>
          </p:nvGrpSpPr>
          <p:grpSpPr bwMode="auto">
            <a:xfrm>
              <a:off x="1104" y="2160"/>
              <a:ext cx="2641" cy="144"/>
              <a:chOff x="1632" y="2160"/>
              <a:chExt cx="2641" cy="144"/>
            </a:xfrm>
          </p:grpSpPr>
          <p:sp>
            <p:nvSpPr>
              <p:cNvPr id="116" name="Freeform 17"/>
              <p:cNvSpPr>
                <a:spLocks/>
              </p:cNvSpPr>
              <p:nvPr/>
            </p:nvSpPr>
            <p:spPr bwMode="auto">
              <a:xfrm>
                <a:off x="235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Freeform 18"/>
              <p:cNvSpPr>
                <a:spLocks/>
              </p:cNvSpPr>
              <p:nvPr/>
            </p:nvSpPr>
            <p:spPr bwMode="auto">
              <a:xfrm>
                <a:off x="259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Freeform 19"/>
              <p:cNvSpPr>
                <a:spLocks/>
              </p:cNvSpPr>
              <p:nvPr/>
            </p:nvSpPr>
            <p:spPr bwMode="auto">
              <a:xfrm>
                <a:off x="2833" y="2160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Freeform 20"/>
              <p:cNvSpPr>
                <a:spLocks/>
              </p:cNvSpPr>
              <p:nvPr/>
            </p:nvSpPr>
            <p:spPr bwMode="auto">
              <a:xfrm>
                <a:off x="163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87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Freeform 22"/>
              <p:cNvSpPr>
                <a:spLocks/>
              </p:cNvSpPr>
              <p:nvPr/>
            </p:nvSpPr>
            <p:spPr bwMode="auto">
              <a:xfrm>
                <a:off x="211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Freeform 23"/>
              <p:cNvSpPr>
                <a:spLocks/>
              </p:cNvSpPr>
              <p:nvPr/>
            </p:nvSpPr>
            <p:spPr bwMode="auto">
              <a:xfrm>
                <a:off x="379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Freeform 24"/>
              <p:cNvSpPr>
                <a:spLocks/>
              </p:cNvSpPr>
              <p:nvPr/>
            </p:nvSpPr>
            <p:spPr bwMode="auto">
              <a:xfrm>
                <a:off x="403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>
                <a:off x="307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Freeform 26"/>
              <p:cNvSpPr>
                <a:spLocks/>
              </p:cNvSpPr>
              <p:nvPr/>
            </p:nvSpPr>
            <p:spPr bwMode="auto">
              <a:xfrm>
                <a:off x="331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Freeform 27"/>
              <p:cNvSpPr>
                <a:spLocks/>
              </p:cNvSpPr>
              <p:nvPr/>
            </p:nvSpPr>
            <p:spPr bwMode="auto">
              <a:xfrm>
                <a:off x="355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5" name="Rectangle 28"/>
            <p:cNvSpPr>
              <a:spLocks noChangeArrowheads="1"/>
            </p:cNvSpPr>
            <p:nvPr/>
          </p:nvSpPr>
          <p:spPr bwMode="auto">
            <a:xfrm>
              <a:off x="3648" y="2064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9" name="Group 29"/>
          <p:cNvGrpSpPr>
            <a:grpSpLocks/>
          </p:cNvGrpSpPr>
          <p:nvPr/>
        </p:nvGrpSpPr>
        <p:grpSpPr bwMode="auto">
          <a:xfrm>
            <a:off x="1803400" y="2590800"/>
            <a:ext cx="6096000" cy="762000"/>
            <a:chOff x="1008" y="2688"/>
            <a:chExt cx="3840" cy="480"/>
          </a:xfrm>
        </p:grpSpPr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1049" y="2779"/>
              <a:ext cx="3553" cy="389"/>
            </a:xfrm>
            <a:custGeom>
              <a:avLst/>
              <a:gdLst>
                <a:gd name="T0" fmla="*/ 0 w 3553"/>
                <a:gd name="T1" fmla="*/ 2538 h 293"/>
                <a:gd name="T2" fmla="*/ 699 w 3553"/>
                <a:gd name="T3" fmla="*/ 0 h 293"/>
                <a:gd name="T4" fmla="*/ 1418 w 3553"/>
                <a:gd name="T5" fmla="*/ 2507 h 293"/>
                <a:gd name="T6" fmla="*/ 2173 w 3553"/>
                <a:gd name="T7" fmla="*/ 4977 h 293"/>
                <a:gd name="T8" fmla="*/ 2848 w 3553"/>
                <a:gd name="T9" fmla="*/ 2469 h 293"/>
                <a:gd name="T10" fmla="*/ 3553 w 3553"/>
                <a:gd name="T11" fmla="*/ 49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3"/>
                <a:gd name="T19" fmla="*/ 0 h 293"/>
                <a:gd name="T20" fmla="*/ 3553 w 355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3" h="293">
                  <a:moveTo>
                    <a:pt x="0" y="149"/>
                  </a:moveTo>
                  <a:cubicBezTo>
                    <a:pt x="231" y="74"/>
                    <a:pt x="462" y="0"/>
                    <a:pt x="699" y="0"/>
                  </a:cubicBezTo>
                  <a:cubicBezTo>
                    <a:pt x="936" y="0"/>
                    <a:pt x="1173" y="99"/>
                    <a:pt x="1418" y="148"/>
                  </a:cubicBezTo>
                  <a:cubicBezTo>
                    <a:pt x="1663" y="197"/>
                    <a:pt x="1934" y="293"/>
                    <a:pt x="2173" y="293"/>
                  </a:cubicBezTo>
                  <a:cubicBezTo>
                    <a:pt x="2412" y="293"/>
                    <a:pt x="2619" y="193"/>
                    <a:pt x="2848" y="145"/>
                  </a:cubicBezTo>
                  <a:cubicBezTo>
                    <a:pt x="3077" y="97"/>
                    <a:pt x="3436" y="27"/>
                    <a:pt x="3553" y="3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1" name="Rectangle 31"/>
            <p:cNvSpPr>
              <a:spLocks noChangeArrowheads="1"/>
            </p:cNvSpPr>
            <p:nvPr/>
          </p:nvSpPr>
          <p:spPr bwMode="auto">
            <a:xfrm>
              <a:off x="1008" y="2688"/>
              <a:ext cx="5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2" name="Group 32"/>
            <p:cNvGrpSpPr>
              <a:grpSpLocks/>
            </p:cNvGrpSpPr>
            <p:nvPr/>
          </p:nvGrpSpPr>
          <p:grpSpPr bwMode="auto">
            <a:xfrm>
              <a:off x="1440" y="2928"/>
              <a:ext cx="2832" cy="96"/>
              <a:chOff x="1440" y="2976"/>
              <a:chExt cx="2832" cy="96"/>
            </a:xfrm>
          </p:grpSpPr>
          <p:sp>
            <p:nvSpPr>
              <p:cNvPr id="146" name="Line 33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28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Oval 34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Oval 35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Oval 36"/>
              <p:cNvSpPr>
                <a:spLocks noChangeArrowheads="1"/>
              </p:cNvSpPr>
              <p:nvPr/>
            </p:nvSpPr>
            <p:spPr bwMode="auto">
              <a:xfrm>
                <a:off x="206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Oval 37"/>
              <p:cNvSpPr>
                <a:spLocks noChangeArrowheads="1"/>
              </p:cNvSpPr>
              <p:nvPr/>
            </p:nvSpPr>
            <p:spPr bwMode="auto">
              <a:xfrm>
                <a:off x="230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Oval 38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Oval 39"/>
              <p:cNvSpPr>
                <a:spLocks noChangeArrowheads="1"/>
              </p:cNvSpPr>
              <p:nvPr/>
            </p:nvSpPr>
            <p:spPr bwMode="auto">
              <a:xfrm>
                <a:off x="27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Oval 40"/>
              <p:cNvSpPr>
                <a:spLocks noChangeArrowheads="1"/>
              </p:cNvSpPr>
              <p:nvPr/>
            </p:nvSpPr>
            <p:spPr bwMode="auto">
              <a:xfrm>
                <a:off x="302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Oval 41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Oval 42"/>
              <p:cNvSpPr>
                <a:spLocks noChangeArrowheads="1"/>
              </p:cNvSpPr>
              <p:nvPr/>
            </p:nvSpPr>
            <p:spPr bwMode="auto">
              <a:xfrm>
                <a:off x="350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Oval 43"/>
              <p:cNvSpPr>
                <a:spLocks noChangeArrowheads="1"/>
              </p:cNvSpPr>
              <p:nvPr/>
            </p:nvSpPr>
            <p:spPr bwMode="auto">
              <a:xfrm>
                <a:off x="374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Oval 44"/>
              <p:cNvSpPr>
                <a:spLocks noChangeArrowheads="1"/>
              </p:cNvSpPr>
              <p:nvPr/>
            </p:nvSpPr>
            <p:spPr bwMode="auto">
              <a:xfrm>
                <a:off x="3984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" name="Rectangle 45"/>
            <p:cNvSpPr>
              <a:spLocks noChangeArrowheads="1"/>
            </p:cNvSpPr>
            <p:nvPr/>
          </p:nvSpPr>
          <p:spPr bwMode="auto">
            <a:xfrm>
              <a:off x="4320" y="2736"/>
              <a:ext cx="52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632" y="2789"/>
              <a:ext cx="241" cy="138"/>
            </a:xfrm>
            <a:custGeom>
              <a:avLst/>
              <a:gdLst>
                <a:gd name="T0" fmla="*/ 0 w 440"/>
                <a:gd name="T1" fmla="*/ 0 h 318"/>
                <a:gd name="T2" fmla="*/ 1 w 440"/>
                <a:gd name="T3" fmla="*/ 0 h 318"/>
                <a:gd name="T4" fmla="*/ 1 w 440"/>
                <a:gd name="T5" fmla="*/ 0 h 318"/>
                <a:gd name="T6" fmla="*/ 1 w 440"/>
                <a:gd name="T7" fmla="*/ 0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"/>
                <a:gd name="T13" fmla="*/ 0 h 318"/>
                <a:gd name="T14" fmla="*/ 440 w 440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" h="318">
                  <a:moveTo>
                    <a:pt x="0" y="7"/>
                  </a:moveTo>
                  <a:cubicBezTo>
                    <a:pt x="23" y="51"/>
                    <a:pt x="86" y="229"/>
                    <a:pt x="137" y="273"/>
                  </a:cubicBezTo>
                  <a:cubicBezTo>
                    <a:pt x="188" y="317"/>
                    <a:pt x="257" y="318"/>
                    <a:pt x="307" y="273"/>
                  </a:cubicBezTo>
                  <a:cubicBezTo>
                    <a:pt x="357" y="228"/>
                    <a:pt x="412" y="57"/>
                    <a:pt x="440" y="0"/>
                  </a:cubicBezTo>
                </a:path>
              </a:pathLst>
            </a:custGeom>
            <a:noFill/>
            <a:ln w="19050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1872" y="2784"/>
              <a:ext cx="2322" cy="374"/>
            </a:xfrm>
            <a:custGeom>
              <a:avLst/>
              <a:gdLst>
                <a:gd name="T0" fmla="*/ 0 w 2322"/>
                <a:gd name="T1" fmla="*/ 0 h 374"/>
                <a:gd name="T2" fmla="*/ 39 w 2322"/>
                <a:gd name="T3" fmla="*/ 105 h 374"/>
                <a:gd name="T4" fmla="*/ 144 w 2322"/>
                <a:gd name="T5" fmla="*/ 135 h 374"/>
                <a:gd name="T6" fmla="*/ 234 w 2322"/>
                <a:gd name="T7" fmla="*/ 78 h 374"/>
                <a:gd name="T8" fmla="*/ 291 w 2322"/>
                <a:gd name="T9" fmla="*/ 135 h 374"/>
                <a:gd name="T10" fmla="*/ 360 w 2322"/>
                <a:gd name="T11" fmla="*/ 156 h 374"/>
                <a:gd name="T12" fmla="*/ 438 w 2322"/>
                <a:gd name="T13" fmla="*/ 153 h 374"/>
                <a:gd name="T14" fmla="*/ 486 w 2322"/>
                <a:gd name="T15" fmla="*/ 141 h 374"/>
                <a:gd name="T16" fmla="*/ 543 w 2322"/>
                <a:gd name="T17" fmla="*/ 174 h 374"/>
                <a:gd name="T18" fmla="*/ 612 w 2322"/>
                <a:gd name="T19" fmla="*/ 195 h 374"/>
                <a:gd name="T20" fmla="*/ 663 w 2322"/>
                <a:gd name="T21" fmla="*/ 207 h 374"/>
                <a:gd name="T22" fmla="*/ 723 w 2322"/>
                <a:gd name="T23" fmla="*/ 234 h 374"/>
                <a:gd name="T24" fmla="*/ 798 w 2322"/>
                <a:gd name="T25" fmla="*/ 219 h 374"/>
                <a:gd name="T26" fmla="*/ 894 w 2322"/>
                <a:gd name="T27" fmla="*/ 231 h 374"/>
                <a:gd name="T28" fmla="*/ 963 w 2322"/>
                <a:gd name="T29" fmla="*/ 312 h 374"/>
                <a:gd name="T30" fmla="*/ 1032 w 2322"/>
                <a:gd name="T31" fmla="*/ 246 h 374"/>
                <a:gd name="T32" fmla="*/ 1122 w 2322"/>
                <a:gd name="T33" fmla="*/ 228 h 374"/>
                <a:gd name="T34" fmla="*/ 1161 w 2322"/>
                <a:gd name="T35" fmla="*/ 255 h 374"/>
                <a:gd name="T36" fmla="*/ 1191 w 2322"/>
                <a:gd name="T37" fmla="*/ 354 h 374"/>
                <a:gd name="T38" fmla="*/ 1233 w 2322"/>
                <a:gd name="T39" fmla="*/ 366 h 374"/>
                <a:gd name="T40" fmla="*/ 1284 w 2322"/>
                <a:gd name="T41" fmla="*/ 306 h 374"/>
                <a:gd name="T42" fmla="*/ 1335 w 2322"/>
                <a:gd name="T43" fmla="*/ 243 h 374"/>
                <a:gd name="T44" fmla="*/ 1386 w 2322"/>
                <a:gd name="T45" fmla="*/ 270 h 374"/>
                <a:gd name="T46" fmla="*/ 1455 w 2322"/>
                <a:gd name="T47" fmla="*/ 369 h 374"/>
                <a:gd name="T48" fmla="*/ 1521 w 2322"/>
                <a:gd name="T49" fmla="*/ 264 h 374"/>
                <a:gd name="T50" fmla="*/ 1593 w 2322"/>
                <a:gd name="T51" fmla="*/ 234 h 374"/>
                <a:gd name="T52" fmla="*/ 1668 w 2322"/>
                <a:gd name="T53" fmla="*/ 264 h 374"/>
                <a:gd name="T54" fmla="*/ 1698 w 2322"/>
                <a:gd name="T55" fmla="*/ 303 h 374"/>
                <a:gd name="T56" fmla="*/ 1752 w 2322"/>
                <a:gd name="T57" fmla="*/ 240 h 374"/>
                <a:gd name="T58" fmla="*/ 1818 w 2322"/>
                <a:gd name="T59" fmla="*/ 207 h 374"/>
                <a:gd name="T60" fmla="*/ 1878 w 2322"/>
                <a:gd name="T61" fmla="*/ 210 h 374"/>
                <a:gd name="T62" fmla="*/ 1929 w 2322"/>
                <a:gd name="T63" fmla="*/ 222 h 374"/>
                <a:gd name="T64" fmla="*/ 2022 w 2322"/>
                <a:gd name="T65" fmla="*/ 201 h 374"/>
                <a:gd name="T66" fmla="*/ 2085 w 2322"/>
                <a:gd name="T67" fmla="*/ 180 h 374"/>
                <a:gd name="T68" fmla="*/ 2136 w 2322"/>
                <a:gd name="T69" fmla="*/ 159 h 374"/>
                <a:gd name="T70" fmla="*/ 2163 w 2322"/>
                <a:gd name="T71" fmla="*/ 144 h 374"/>
                <a:gd name="T72" fmla="*/ 2229 w 2322"/>
                <a:gd name="T73" fmla="*/ 159 h 374"/>
                <a:gd name="T74" fmla="*/ 2280 w 2322"/>
                <a:gd name="T75" fmla="*/ 147 h 374"/>
                <a:gd name="T76" fmla="*/ 2322 w 2322"/>
                <a:gd name="T77" fmla="*/ 111 h 3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22"/>
                <a:gd name="T118" fmla="*/ 0 h 374"/>
                <a:gd name="T119" fmla="*/ 2322 w 2322"/>
                <a:gd name="T120" fmla="*/ 374 h 3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22" h="374">
                  <a:moveTo>
                    <a:pt x="0" y="0"/>
                  </a:moveTo>
                  <a:cubicBezTo>
                    <a:pt x="7" y="41"/>
                    <a:pt x="15" y="83"/>
                    <a:pt x="39" y="105"/>
                  </a:cubicBezTo>
                  <a:cubicBezTo>
                    <a:pt x="63" y="127"/>
                    <a:pt x="112" y="140"/>
                    <a:pt x="144" y="135"/>
                  </a:cubicBezTo>
                  <a:cubicBezTo>
                    <a:pt x="176" y="130"/>
                    <a:pt x="210" y="78"/>
                    <a:pt x="234" y="78"/>
                  </a:cubicBezTo>
                  <a:cubicBezTo>
                    <a:pt x="258" y="78"/>
                    <a:pt x="270" y="122"/>
                    <a:pt x="291" y="135"/>
                  </a:cubicBezTo>
                  <a:cubicBezTo>
                    <a:pt x="312" y="148"/>
                    <a:pt x="336" y="153"/>
                    <a:pt x="360" y="156"/>
                  </a:cubicBezTo>
                  <a:cubicBezTo>
                    <a:pt x="384" y="159"/>
                    <a:pt x="417" y="155"/>
                    <a:pt x="438" y="153"/>
                  </a:cubicBezTo>
                  <a:cubicBezTo>
                    <a:pt x="459" y="151"/>
                    <a:pt x="469" y="138"/>
                    <a:pt x="486" y="141"/>
                  </a:cubicBezTo>
                  <a:cubicBezTo>
                    <a:pt x="503" y="144"/>
                    <a:pt x="522" y="165"/>
                    <a:pt x="543" y="174"/>
                  </a:cubicBezTo>
                  <a:cubicBezTo>
                    <a:pt x="564" y="183"/>
                    <a:pt x="592" y="189"/>
                    <a:pt x="612" y="195"/>
                  </a:cubicBezTo>
                  <a:cubicBezTo>
                    <a:pt x="632" y="201"/>
                    <a:pt x="645" y="201"/>
                    <a:pt x="663" y="207"/>
                  </a:cubicBezTo>
                  <a:cubicBezTo>
                    <a:pt x="681" y="213"/>
                    <a:pt x="701" y="232"/>
                    <a:pt x="723" y="234"/>
                  </a:cubicBezTo>
                  <a:cubicBezTo>
                    <a:pt x="745" y="236"/>
                    <a:pt x="770" y="219"/>
                    <a:pt x="798" y="219"/>
                  </a:cubicBezTo>
                  <a:cubicBezTo>
                    <a:pt x="826" y="219"/>
                    <a:pt x="866" y="216"/>
                    <a:pt x="894" y="231"/>
                  </a:cubicBezTo>
                  <a:cubicBezTo>
                    <a:pt x="922" y="246"/>
                    <a:pt x="940" y="310"/>
                    <a:pt x="963" y="312"/>
                  </a:cubicBezTo>
                  <a:cubicBezTo>
                    <a:pt x="986" y="314"/>
                    <a:pt x="1006" y="260"/>
                    <a:pt x="1032" y="246"/>
                  </a:cubicBezTo>
                  <a:cubicBezTo>
                    <a:pt x="1058" y="232"/>
                    <a:pt x="1101" y="227"/>
                    <a:pt x="1122" y="228"/>
                  </a:cubicBezTo>
                  <a:cubicBezTo>
                    <a:pt x="1143" y="229"/>
                    <a:pt x="1150" y="234"/>
                    <a:pt x="1161" y="255"/>
                  </a:cubicBezTo>
                  <a:cubicBezTo>
                    <a:pt x="1172" y="276"/>
                    <a:pt x="1179" y="336"/>
                    <a:pt x="1191" y="354"/>
                  </a:cubicBezTo>
                  <a:cubicBezTo>
                    <a:pt x="1203" y="372"/>
                    <a:pt x="1218" y="374"/>
                    <a:pt x="1233" y="366"/>
                  </a:cubicBezTo>
                  <a:cubicBezTo>
                    <a:pt x="1248" y="358"/>
                    <a:pt x="1267" y="326"/>
                    <a:pt x="1284" y="306"/>
                  </a:cubicBezTo>
                  <a:cubicBezTo>
                    <a:pt x="1301" y="286"/>
                    <a:pt x="1318" y="249"/>
                    <a:pt x="1335" y="243"/>
                  </a:cubicBezTo>
                  <a:cubicBezTo>
                    <a:pt x="1352" y="237"/>
                    <a:pt x="1366" y="249"/>
                    <a:pt x="1386" y="270"/>
                  </a:cubicBezTo>
                  <a:cubicBezTo>
                    <a:pt x="1406" y="291"/>
                    <a:pt x="1433" y="370"/>
                    <a:pt x="1455" y="369"/>
                  </a:cubicBezTo>
                  <a:cubicBezTo>
                    <a:pt x="1477" y="368"/>
                    <a:pt x="1498" y="286"/>
                    <a:pt x="1521" y="264"/>
                  </a:cubicBezTo>
                  <a:cubicBezTo>
                    <a:pt x="1544" y="242"/>
                    <a:pt x="1569" y="234"/>
                    <a:pt x="1593" y="234"/>
                  </a:cubicBezTo>
                  <a:cubicBezTo>
                    <a:pt x="1617" y="234"/>
                    <a:pt x="1650" y="252"/>
                    <a:pt x="1668" y="264"/>
                  </a:cubicBezTo>
                  <a:cubicBezTo>
                    <a:pt x="1686" y="276"/>
                    <a:pt x="1684" y="307"/>
                    <a:pt x="1698" y="303"/>
                  </a:cubicBezTo>
                  <a:cubicBezTo>
                    <a:pt x="1712" y="299"/>
                    <a:pt x="1732" y="256"/>
                    <a:pt x="1752" y="240"/>
                  </a:cubicBezTo>
                  <a:cubicBezTo>
                    <a:pt x="1772" y="224"/>
                    <a:pt x="1797" y="212"/>
                    <a:pt x="1818" y="207"/>
                  </a:cubicBezTo>
                  <a:cubicBezTo>
                    <a:pt x="1839" y="202"/>
                    <a:pt x="1860" y="208"/>
                    <a:pt x="1878" y="210"/>
                  </a:cubicBezTo>
                  <a:cubicBezTo>
                    <a:pt x="1896" y="212"/>
                    <a:pt x="1905" y="224"/>
                    <a:pt x="1929" y="222"/>
                  </a:cubicBezTo>
                  <a:cubicBezTo>
                    <a:pt x="1953" y="220"/>
                    <a:pt x="1996" y="208"/>
                    <a:pt x="2022" y="201"/>
                  </a:cubicBezTo>
                  <a:cubicBezTo>
                    <a:pt x="2048" y="194"/>
                    <a:pt x="2066" y="187"/>
                    <a:pt x="2085" y="180"/>
                  </a:cubicBezTo>
                  <a:cubicBezTo>
                    <a:pt x="2104" y="173"/>
                    <a:pt x="2123" y="165"/>
                    <a:pt x="2136" y="159"/>
                  </a:cubicBezTo>
                  <a:cubicBezTo>
                    <a:pt x="2149" y="153"/>
                    <a:pt x="2148" y="144"/>
                    <a:pt x="2163" y="144"/>
                  </a:cubicBezTo>
                  <a:cubicBezTo>
                    <a:pt x="2178" y="144"/>
                    <a:pt x="2210" y="159"/>
                    <a:pt x="2229" y="159"/>
                  </a:cubicBezTo>
                  <a:cubicBezTo>
                    <a:pt x="2248" y="159"/>
                    <a:pt x="2265" y="155"/>
                    <a:pt x="2280" y="147"/>
                  </a:cubicBezTo>
                  <a:cubicBezTo>
                    <a:pt x="2295" y="139"/>
                    <a:pt x="2313" y="118"/>
                    <a:pt x="2322" y="111"/>
                  </a:cubicBezTo>
                </a:path>
              </a:pathLst>
            </a:custGeom>
            <a:noFill/>
            <a:ln w="19050">
              <a:solidFill>
                <a:srgbClr val="5B98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8" name="Group 48"/>
          <p:cNvGrpSpPr>
            <a:grpSpLocks/>
          </p:cNvGrpSpPr>
          <p:nvPr/>
        </p:nvGrpSpPr>
        <p:grpSpPr bwMode="auto">
          <a:xfrm>
            <a:off x="2489200" y="3914775"/>
            <a:ext cx="4495800" cy="657225"/>
            <a:chOff x="1440" y="3385"/>
            <a:chExt cx="2832" cy="414"/>
          </a:xfrm>
        </p:grpSpPr>
        <p:grpSp>
          <p:nvGrpSpPr>
            <p:cNvPr id="159" name="Group 49"/>
            <p:cNvGrpSpPr>
              <a:grpSpLocks/>
            </p:cNvGrpSpPr>
            <p:nvPr/>
          </p:nvGrpSpPr>
          <p:grpSpPr bwMode="auto">
            <a:xfrm>
              <a:off x="1440" y="3552"/>
              <a:ext cx="2832" cy="96"/>
              <a:chOff x="1440" y="3552"/>
              <a:chExt cx="2832" cy="96"/>
            </a:xfrm>
          </p:grpSpPr>
          <p:sp>
            <p:nvSpPr>
              <p:cNvPr id="194" name="Line 50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28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Oval 51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Oval 52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Oval 53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Oval 54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9" name="Oval 55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Oval 56"/>
              <p:cNvSpPr>
                <a:spLocks noChangeArrowheads="1"/>
              </p:cNvSpPr>
              <p:nvPr/>
            </p:nvSpPr>
            <p:spPr bwMode="auto">
              <a:xfrm>
                <a:off x="27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2" name="Oval 58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3" name="Oval 59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Oval 60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Oval 61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1536" y="3385"/>
              <a:ext cx="2592" cy="414"/>
            </a:xfrm>
            <a:custGeom>
              <a:avLst/>
              <a:gdLst>
                <a:gd name="T0" fmla="*/ 0 w 2592"/>
                <a:gd name="T1" fmla="*/ 71 h 414"/>
                <a:gd name="T2" fmla="*/ 87 w 2592"/>
                <a:gd name="T3" fmla="*/ 24 h 414"/>
                <a:gd name="T4" fmla="*/ 206 w 2592"/>
                <a:gd name="T5" fmla="*/ 217 h 414"/>
                <a:gd name="T6" fmla="*/ 338 w 2592"/>
                <a:gd name="T7" fmla="*/ 413 h 414"/>
                <a:gd name="T8" fmla="*/ 456 w 2592"/>
                <a:gd name="T9" fmla="*/ 210 h 414"/>
                <a:gd name="T10" fmla="*/ 571 w 2592"/>
                <a:gd name="T11" fmla="*/ 17 h 414"/>
                <a:gd name="T12" fmla="*/ 693 w 2592"/>
                <a:gd name="T13" fmla="*/ 217 h 414"/>
                <a:gd name="T14" fmla="*/ 819 w 2592"/>
                <a:gd name="T15" fmla="*/ 406 h 414"/>
                <a:gd name="T16" fmla="*/ 941 w 2592"/>
                <a:gd name="T17" fmla="*/ 207 h 414"/>
                <a:gd name="T18" fmla="*/ 1049 w 2592"/>
                <a:gd name="T19" fmla="*/ 20 h 414"/>
                <a:gd name="T20" fmla="*/ 1181 w 2592"/>
                <a:gd name="T21" fmla="*/ 220 h 414"/>
                <a:gd name="T22" fmla="*/ 1314 w 2592"/>
                <a:gd name="T23" fmla="*/ 410 h 414"/>
                <a:gd name="T24" fmla="*/ 1422 w 2592"/>
                <a:gd name="T25" fmla="*/ 207 h 414"/>
                <a:gd name="T26" fmla="*/ 1534 w 2592"/>
                <a:gd name="T27" fmla="*/ 17 h 414"/>
                <a:gd name="T28" fmla="*/ 1652 w 2592"/>
                <a:gd name="T29" fmla="*/ 213 h 414"/>
                <a:gd name="T30" fmla="*/ 1784 w 2592"/>
                <a:gd name="T31" fmla="*/ 410 h 414"/>
                <a:gd name="T32" fmla="*/ 1896 w 2592"/>
                <a:gd name="T33" fmla="*/ 210 h 414"/>
                <a:gd name="T34" fmla="*/ 2018 w 2592"/>
                <a:gd name="T35" fmla="*/ 17 h 414"/>
                <a:gd name="T36" fmla="*/ 2140 w 2592"/>
                <a:gd name="T37" fmla="*/ 213 h 414"/>
                <a:gd name="T38" fmla="*/ 2272 w 2592"/>
                <a:gd name="T39" fmla="*/ 406 h 414"/>
                <a:gd name="T40" fmla="*/ 2384 w 2592"/>
                <a:gd name="T41" fmla="*/ 207 h 414"/>
                <a:gd name="T42" fmla="*/ 2503 w 2592"/>
                <a:gd name="T43" fmla="*/ 20 h 414"/>
                <a:gd name="T44" fmla="*/ 2592 w 2592"/>
                <a:gd name="T45" fmla="*/ 119 h 4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92"/>
                <a:gd name="T70" fmla="*/ 0 h 414"/>
                <a:gd name="T71" fmla="*/ 2592 w 2592"/>
                <a:gd name="T72" fmla="*/ 414 h 4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92" h="414">
                  <a:moveTo>
                    <a:pt x="0" y="71"/>
                  </a:moveTo>
                  <a:cubicBezTo>
                    <a:pt x="26" y="35"/>
                    <a:pt x="53" y="0"/>
                    <a:pt x="87" y="24"/>
                  </a:cubicBezTo>
                  <a:cubicBezTo>
                    <a:pt x="121" y="48"/>
                    <a:pt x="164" y="152"/>
                    <a:pt x="206" y="217"/>
                  </a:cubicBezTo>
                  <a:cubicBezTo>
                    <a:pt x="248" y="282"/>
                    <a:pt x="296" y="414"/>
                    <a:pt x="338" y="413"/>
                  </a:cubicBezTo>
                  <a:cubicBezTo>
                    <a:pt x="380" y="412"/>
                    <a:pt x="417" y="276"/>
                    <a:pt x="456" y="210"/>
                  </a:cubicBezTo>
                  <a:cubicBezTo>
                    <a:pt x="495" y="144"/>
                    <a:pt x="532" y="16"/>
                    <a:pt x="571" y="17"/>
                  </a:cubicBezTo>
                  <a:cubicBezTo>
                    <a:pt x="610" y="18"/>
                    <a:pt x="652" y="152"/>
                    <a:pt x="693" y="217"/>
                  </a:cubicBezTo>
                  <a:cubicBezTo>
                    <a:pt x="734" y="282"/>
                    <a:pt x="778" y="408"/>
                    <a:pt x="819" y="406"/>
                  </a:cubicBezTo>
                  <a:cubicBezTo>
                    <a:pt x="860" y="404"/>
                    <a:pt x="903" y="271"/>
                    <a:pt x="941" y="207"/>
                  </a:cubicBezTo>
                  <a:cubicBezTo>
                    <a:pt x="979" y="143"/>
                    <a:pt x="1009" y="18"/>
                    <a:pt x="1049" y="20"/>
                  </a:cubicBezTo>
                  <a:cubicBezTo>
                    <a:pt x="1089" y="22"/>
                    <a:pt x="1137" y="155"/>
                    <a:pt x="1181" y="220"/>
                  </a:cubicBezTo>
                  <a:cubicBezTo>
                    <a:pt x="1225" y="285"/>
                    <a:pt x="1274" y="412"/>
                    <a:pt x="1314" y="410"/>
                  </a:cubicBezTo>
                  <a:cubicBezTo>
                    <a:pt x="1354" y="408"/>
                    <a:pt x="1385" y="272"/>
                    <a:pt x="1422" y="207"/>
                  </a:cubicBezTo>
                  <a:cubicBezTo>
                    <a:pt x="1459" y="142"/>
                    <a:pt x="1496" y="16"/>
                    <a:pt x="1534" y="17"/>
                  </a:cubicBezTo>
                  <a:cubicBezTo>
                    <a:pt x="1572" y="18"/>
                    <a:pt x="1610" y="148"/>
                    <a:pt x="1652" y="213"/>
                  </a:cubicBezTo>
                  <a:cubicBezTo>
                    <a:pt x="1694" y="278"/>
                    <a:pt x="1743" y="411"/>
                    <a:pt x="1784" y="410"/>
                  </a:cubicBezTo>
                  <a:cubicBezTo>
                    <a:pt x="1825" y="409"/>
                    <a:pt x="1857" y="275"/>
                    <a:pt x="1896" y="210"/>
                  </a:cubicBezTo>
                  <a:cubicBezTo>
                    <a:pt x="1935" y="145"/>
                    <a:pt x="1977" y="17"/>
                    <a:pt x="2018" y="17"/>
                  </a:cubicBezTo>
                  <a:cubicBezTo>
                    <a:pt x="2059" y="17"/>
                    <a:pt x="2098" y="148"/>
                    <a:pt x="2140" y="213"/>
                  </a:cubicBezTo>
                  <a:cubicBezTo>
                    <a:pt x="2182" y="278"/>
                    <a:pt x="2231" y="407"/>
                    <a:pt x="2272" y="406"/>
                  </a:cubicBezTo>
                  <a:cubicBezTo>
                    <a:pt x="2313" y="405"/>
                    <a:pt x="2346" y="271"/>
                    <a:pt x="2384" y="207"/>
                  </a:cubicBezTo>
                  <a:cubicBezTo>
                    <a:pt x="2422" y="143"/>
                    <a:pt x="2468" y="35"/>
                    <a:pt x="2503" y="20"/>
                  </a:cubicBezTo>
                  <a:cubicBezTo>
                    <a:pt x="2538" y="5"/>
                    <a:pt x="2565" y="62"/>
                    <a:pt x="2592" y="119"/>
                  </a:cubicBezTo>
                </a:path>
              </a:pathLst>
            </a:custGeom>
            <a:noFill/>
            <a:ln w="19050" cap="rnd">
              <a:solidFill>
                <a:srgbClr val="7F7F7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61" name="Group 63"/>
            <p:cNvGrpSpPr>
              <a:grpSpLocks/>
            </p:cNvGrpSpPr>
            <p:nvPr/>
          </p:nvGrpSpPr>
          <p:grpSpPr bwMode="auto">
            <a:xfrm>
              <a:off x="1496" y="3406"/>
              <a:ext cx="2681" cy="386"/>
              <a:chOff x="1496" y="3406"/>
              <a:chExt cx="2681" cy="386"/>
            </a:xfrm>
          </p:grpSpPr>
          <p:grpSp>
            <p:nvGrpSpPr>
              <p:cNvPr id="162" name="Group 64"/>
              <p:cNvGrpSpPr>
                <a:grpSpLocks/>
              </p:cNvGrpSpPr>
              <p:nvPr/>
            </p:nvGrpSpPr>
            <p:grpSpPr bwMode="auto">
              <a:xfrm>
                <a:off x="1628" y="3409"/>
                <a:ext cx="248" cy="374"/>
                <a:chOff x="1611" y="3412"/>
                <a:chExt cx="267" cy="374"/>
              </a:xfrm>
            </p:grpSpPr>
            <p:sp>
              <p:nvSpPr>
                <p:cNvPr id="192" name="Freeform 65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66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67"/>
              <p:cNvGrpSpPr>
                <a:grpSpLocks/>
              </p:cNvGrpSpPr>
              <p:nvPr/>
            </p:nvGrpSpPr>
            <p:grpSpPr bwMode="auto">
              <a:xfrm>
                <a:off x="2104" y="3406"/>
                <a:ext cx="256" cy="374"/>
                <a:chOff x="1611" y="3412"/>
                <a:chExt cx="267" cy="374"/>
              </a:xfrm>
            </p:grpSpPr>
            <p:sp>
              <p:nvSpPr>
                <p:cNvPr id="190" name="Freeform 68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69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70"/>
              <p:cNvGrpSpPr>
                <a:grpSpLocks/>
              </p:cNvGrpSpPr>
              <p:nvPr/>
            </p:nvGrpSpPr>
            <p:grpSpPr bwMode="auto">
              <a:xfrm>
                <a:off x="2585" y="3408"/>
                <a:ext cx="252" cy="374"/>
                <a:chOff x="1611" y="3412"/>
                <a:chExt cx="267" cy="374"/>
              </a:xfrm>
            </p:grpSpPr>
            <p:sp>
              <p:nvSpPr>
                <p:cNvPr id="188" name="Freeform 71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72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73"/>
              <p:cNvGrpSpPr>
                <a:grpSpLocks/>
              </p:cNvGrpSpPr>
              <p:nvPr/>
            </p:nvGrpSpPr>
            <p:grpSpPr bwMode="auto">
              <a:xfrm>
                <a:off x="3072" y="3406"/>
                <a:ext cx="254" cy="374"/>
                <a:chOff x="1611" y="3412"/>
                <a:chExt cx="267" cy="374"/>
              </a:xfrm>
            </p:grpSpPr>
            <p:sp>
              <p:nvSpPr>
                <p:cNvPr id="186" name="Freeform 74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75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76"/>
              <p:cNvGrpSpPr>
                <a:grpSpLocks/>
              </p:cNvGrpSpPr>
              <p:nvPr/>
            </p:nvGrpSpPr>
            <p:grpSpPr bwMode="auto">
              <a:xfrm>
                <a:off x="3551" y="3409"/>
                <a:ext cx="250" cy="374"/>
                <a:chOff x="1611" y="3412"/>
                <a:chExt cx="267" cy="374"/>
              </a:xfrm>
            </p:grpSpPr>
            <p:sp>
              <p:nvSpPr>
                <p:cNvPr id="184" name="Freeform 77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78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7" name="Freeform 79"/>
              <p:cNvSpPr>
                <a:spLocks/>
              </p:cNvSpPr>
              <p:nvPr/>
            </p:nvSpPr>
            <p:spPr bwMode="auto">
              <a:xfrm>
                <a:off x="4036" y="3408"/>
                <a:ext cx="141" cy="188"/>
              </a:xfrm>
              <a:custGeom>
                <a:avLst/>
                <a:gdLst>
                  <a:gd name="T0" fmla="*/ 0 w 141"/>
                  <a:gd name="T1" fmla="*/ 0 h 188"/>
                  <a:gd name="T2" fmla="*/ 39 w 141"/>
                  <a:gd name="T3" fmla="*/ 104 h 188"/>
                  <a:gd name="T4" fmla="*/ 141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68" name="Group 80"/>
              <p:cNvGrpSpPr>
                <a:grpSpLocks/>
              </p:cNvGrpSpPr>
              <p:nvPr/>
            </p:nvGrpSpPr>
            <p:grpSpPr bwMode="auto">
              <a:xfrm flipH="1">
                <a:off x="3792" y="3418"/>
                <a:ext cx="240" cy="374"/>
                <a:chOff x="1611" y="3412"/>
                <a:chExt cx="267" cy="374"/>
              </a:xfrm>
            </p:grpSpPr>
            <p:sp>
              <p:nvSpPr>
                <p:cNvPr id="182" name="Freeform 81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82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83"/>
              <p:cNvGrpSpPr>
                <a:grpSpLocks/>
              </p:cNvGrpSpPr>
              <p:nvPr/>
            </p:nvGrpSpPr>
            <p:grpSpPr bwMode="auto">
              <a:xfrm flipH="1">
                <a:off x="3312" y="3408"/>
                <a:ext cx="240" cy="374"/>
                <a:chOff x="1611" y="3412"/>
                <a:chExt cx="267" cy="374"/>
              </a:xfrm>
            </p:grpSpPr>
            <p:sp>
              <p:nvSpPr>
                <p:cNvPr id="180" name="Freeform 84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85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86"/>
              <p:cNvGrpSpPr>
                <a:grpSpLocks/>
              </p:cNvGrpSpPr>
              <p:nvPr/>
            </p:nvGrpSpPr>
            <p:grpSpPr bwMode="auto">
              <a:xfrm flipH="1">
                <a:off x="2828" y="3408"/>
                <a:ext cx="244" cy="374"/>
                <a:chOff x="1611" y="3412"/>
                <a:chExt cx="267" cy="374"/>
              </a:xfrm>
            </p:grpSpPr>
            <p:sp>
              <p:nvSpPr>
                <p:cNvPr id="178" name="Freeform 87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88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89"/>
              <p:cNvGrpSpPr>
                <a:grpSpLocks/>
              </p:cNvGrpSpPr>
              <p:nvPr/>
            </p:nvGrpSpPr>
            <p:grpSpPr bwMode="auto">
              <a:xfrm flipH="1">
                <a:off x="2347" y="3407"/>
                <a:ext cx="242" cy="374"/>
                <a:chOff x="1611" y="3412"/>
                <a:chExt cx="267" cy="374"/>
              </a:xfrm>
            </p:grpSpPr>
            <p:sp>
              <p:nvSpPr>
                <p:cNvPr id="176" name="Freeform 90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91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2"/>
              <p:cNvGrpSpPr>
                <a:grpSpLocks/>
              </p:cNvGrpSpPr>
              <p:nvPr/>
            </p:nvGrpSpPr>
            <p:grpSpPr bwMode="auto">
              <a:xfrm flipH="1">
                <a:off x="1863" y="3411"/>
                <a:ext cx="242" cy="374"/>
                <a:chOff x="1611" y="3412"/>
                <a:chExt cx="267" cy="374"/>
              </a:xfrm>
            </p:grpSpPr>
            <p:sp>
              <p:nvSpPr>
                <p:cNvPr id="174" name="Freeform 93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94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3" name="Freeform 95"/>
              <p:cNvSpPr>
                <a:spLocks/>
              </p:cNvSpPr>
              <p:nvPr/>
            </p:nvSpPr>
            <p:spPr bwMode="auto">
              <a:xfrm flipH="1">
                <a:off x="1496" y="3411"/>
                <a:ext cx="128" cy="188"/>
              </a:xfrm>
              <a:custGeom>
                <a:avLst/>
                <a:gdLst>
                  <a:gd name="T0" fmla="*/ 0 w 141"/>
                  <a:gd name="T1" fmla="*/ 0 h 188"/>
                  <a:gd name="T2" fmla="*/ 15 w 141"/>
                  <a:gd name="T3" fmla="*/ 104 h 188"/>
                  <a:gd name="T4" fmla="*/ 53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6" name="Line 97"/>
          <p:cNvSpPr>
            <a:spLocks noChangeShapeType="1"/>
          </p:cNvSpPr>
          <p:nvPr/>
        </p:nvSpPr>
        <p:spPr bwMode="auto">
          <a:xfrm>
            <a:off x="2641600" y="1571625"/>
            <a:ext cx="4267200" cy="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7" name="Rectangle 98"/>
          <p:cNvSpPr>
            <a:spLocks noChangeArrowheads="1"/>
          </p:cNvSpPr>
          <p:nvPr/>
        </p:nvSpPr>
        <p:spPr bwMode="auto">
          <a:xfrm>
            <a:off x="7077075" y="2209800"/>
            <a:ext cx="898525" cy="41751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8" name="Freeform 99"/>
          <p:cNvSpPr>
            <a:spLocks/>
          </p:cNvSpPr>
          <p:nvPr/>
        </p:nvSpPr>
        <p:spPr bwMode="auto">
          <a:xfrm>
            <a:off x="6867525" y="2265363"/>
            <a:ext cx="193675" cy="584200"/>
          </a:xfrm>
          <a:custGeom>
            <a:avLst/>
            <a:gdLst>
              <a:gd name="T0" fmla="*/ 2147483647 w 122"/>
              <a:gd name="T1" fmla="*/ 2147483647 h 368"/>
              <a:gd name="T2" fmla="*/ 2147483647 w 122"/>
              <a:gd name="T3" fmla="*/ 2147483647 h 368"/>
              <a:gd name="T4" fmla="*/ 2147483647 w 122"/>
              <a:gd name="T5" fmla="*/ 2147483647 h 368"/>
              <a:gd name="T6" fmla="*/ 0 60000 65536"/>
              <a:gd name="T7" fmla="*/ 0 60000 65536"/>
              <a:gd name="T8" fmla="*/ 0 60000 65536"/>
              <a:gd name="T9" fmla="*/ 0 w 122"/>
              <a:gd name="T10" fmla="*/ 0 h 368"/>
              <a:gd name="T11" fmla="*/ 122 w 122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368">
                <a:moveTo>
                  <a:pt x="122" y="61"/>
                </a:moveTo>
                <a:cubicBezTo>
                  <a:pt x="75" y="30"/>
                  <a:pt x="28" y="0"/>
                  <a:pt x="14" y="51"/>
                </a:cubicBezTo>
                <a:cubicBezTo>
                  <a:pt x="0" y="102"/>
                  <a:pt x="34" y="318"/>
                  <a:pt x="36" y="368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09" name="Rectangle 100"/>
          <p:cNvSpPr>
            <a:spLocks noChangeArrowheads="1"/>
          </p:cNvSpPr>
          <p:nvPr/>
        </p:nvSpPr>
        <p:spPr bwMode="auto">
          <a:xfrm>
            <a:off x="990600" y="1589088"/>
            <a:ext cx="857250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17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k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 = 0</a:t>
            </a:r>
          </a:p>
        </p:txBody>
      </p:sp>
      <p:sp>
        <p:nvSpPr>
          <p:cNvPr id="210" name="Rectangle 101"/>
          <p:cNvSpPr>
            <a:spLocks noChangeArrowheads="1"/>
          </p:cNvSpPr>
          <p:nvPr/>
        </p:nvSpPr>
        <p:spPr bwMode="auto">
          <a:xfrm>
            <a:off x="990600" y="2809875"/>
            <a:ext cx="857250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17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k</a:t>
            </a: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 ≠ 0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3886200" y="1966913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2" name="TextBox 109"/>
          <p:cNvSpPr txBox="1">
            <a:spLocks noChangeArrowheads="1"/>
          </p:cNvSpPr>
          <p:nvPr/>
        </p:nvSpPr>
        <p:spPr bwMode="auto">
          <a:xfrm>
            <a:off x="2938463" y="1933575"/>
            <a:ext cx="2357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i="1"/>
              <a:t>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(crystal lattice spacing)</a:t>
            </a:r>
          </a:p>
        </p:txBody>
      </p:sp>
      <p:sp>
        <p:nvSpPr>
          <p:cNvPr id="213" name="Picture 1" descr="latex-image-1.pdf"/>
          <p:cNvSpPr>
            <a:spLocks noChangeAspect="1"/>
          </p:cNvSpPr>
          <p:nvPr/>
        </p:nvSpPr>
        <p:spPr bwMode="auto">
          <a:xfrm>
            <a:off x="7219950" y="2295525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TextBox 2"/>
          <p:cNvSpPr txBox="1">
            <a:spLocks noChangeArrowheads="1"/>
          </p:cNvSpPr>
          <p:nvPr/>
        </p:nvSpPr>
        <p:spPr bwMode="auto">
          <a:xfrm>
            <a:off x="8097838" y="181610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15" name="Picture 1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25583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EnergyBand1DLatti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993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2701925" y="225425"/>
            <a:ext cx="3989388" cy="768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Energy Band for 1-D Lattice</a:t>
            </a:r>
          </a:p>
          <a:p>
            <a:pPr eaLnBrk="0" hangingPunct="0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Trebuchet MS" charset="0"/>
              </a:rPr>
              <a:t>Single orbital, single atom basis</a:t>
            </a:r>
          </a:p>
        </p:txBody>
      </p: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3048000" y="4648200"/>
            <a:ext cx="3810000" cy="403225"/>
            <a:chOff x="912" y="2064"/>
            <a:chExt cx="2880" cy="341"/>
          </a:xfrm>
        </p:grpSpPr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912" y="2309"/>
              <a:ext cx="2832" cy="96"/>
              <a:chOff x="1440" y="1536"/>
              <a:chExt cx="2832" cy="96"/>
            </a:xfrm>
          </p:grpSpPr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Oval 7"/>
              <p:cNvSpPr>
                <a:spLocks noChangeArrowheads="1"/>
              </p:cNvSpPr>
              <p:nvPr/>
            </p:nvSpPr>
            <p:spPr bwMode="auto">
              <a:xfrm>
                <a:off x="158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Oval 8"/>
              <p:cNvSpPr>
                <a:spLocks noChangeArrowheads="1"/>
              </p:cNvSpPr>
              <p:nvPr/>
            </p:nvSpPr>
            <p:spPr bwMode="auto">
              <a:xfrm>
                <a:off x="182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Oval 9"/>
              <p:cNvSpPr>
                <a:spLocks noChangeArrowheads="1"/>
              </p:cNvSpPr>
              <p:nvPr/>
            </p:nvSpPr>
            <p:spPr bwMode="auto">
              <a:xfrm>
                <a:off x="206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Oval 10"/>
              <p:cNvSpPr>
                <a:spLocks noChangeArrowheads="1"/>
              </p:cNvSpPr>
              <p:nvPr/>
            </p:nvSpPr>
            <p:spPr bwMode="auto">
              <a:xfrm>
                <a:off x="230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Oval 11"/>
              <p:cNvSpPr>
                <a:spLocks noChangeArrowheads="1"/>
              </p:cNvSpPr>
              <p:nvPr/>
            </p:nvSpPr>
            <p:spPr bwMode="auto">
              <a:xfrm>
                <a:off x="254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Oval 12"/>
              <p:cNvSpPr>
                <a:spLocks noChangeArrowheads="1"/>
              </p:cNvSpPr>
              <p:nvPr/>
            </p:nvSpPr>
            <p:spPr bwMode="auto">
              <a:xfrm>
                <a:off x="278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302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Oval 14"/>
              <p:cNvSpPr>
                <a:spLocks noChangeArrowheads="1"/>
              </p:cNvSpPr>
              <p:nvPr/>
            </p:nvSpPr>
            <p:spPr bwMode="auto">
              <a:xfrm>
                <a:off x="326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Oval 15"/>
              <p:cNvSpPr>
                <a:spLocks noChangeArrowheads="1"/>
              </p:cNvSpPr>
              <p:nvPr/>
            </p:nvSpPr>
            <p:spPr bwMode="auto">
              <a:xfrm>
                <a:off x="350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Oval 16"/>
              <p:cNvSpPr>
                <a:spLocks noChangeArrowheads="1"/>
              </p:cNvSpPr>
              <p:nvPr/>
            </p:nvSpPr>
            <p:spPr bwMode="auto">
              <a:xfrm>
                <a:off x="374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Oval 17"/>
              <p:cNvSpPr>
                <a:spLocks noChangeArrowheads="1"/>
              </p:cNvSpPr>
              <p:nvPr/>
            </p:nvSpPr>
            <p:spPr bwMode="auto">
              <a:xfrm>
                <a:off x="3984" y="1534"/>
                <a:ext cx="96" cy="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9" name="Group 18"/>
            <p:cNvGrpSpPr>
              <a:grpSpLocks/>
            </p:cNvGrpSpPr>
            <p:nvPr/>
          </p:nvGrpSpPr>
          <p:grpSpPr bwMode="auto">
            <a:xfrm>
              <a:off x="1104" y="2160"/>
              <a:ext cx="2641" cy="144"/>
              <a:chOff x="1632" y="2160"/>
              <a:chExt cx="2641" cy="144"/>
            </a:xfrm>
          </p:grpSpPr>
          <p:sp>
            <p:nvSpPr>
              <p:cNvPr id="91" name="Freeform 19"/>
              <p:cNvSpPr>
                <a:spLocks/>
              </p:cNvSpPr>
              <p:nvPr/>
            </p:nvSpPr>
            <p:spPr bwMode="auto">
              <a:xfrm>
                <a:off x="235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Freeform 20"/>
              <p:cNvSpPr>
                <a:spLocks/>
              </p:cNvSpPr>
              <p:nvPr/>
            </p:nvSpPr>
            <p:spPr bwMode="auto">
              <a:xfrm>
                <a:off x="259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Freeform 21"/>
              <p:cNvSpPr>
                <a:spLocks/>
              </p:cNvSpPr>
              <p:nvPr/>
            </p:nvSpPr>
            <p:spPr bwMode="auto">
              <a:xfrm>
                <a:off x="2833" y="2160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Freeform 22"/>
              <p:cNvSpPr>
                <a:spLocks/>
              </p:cNvSpPr>
              <p:nvPr/>
            </p:nvSpPr>
            <p:spPr bwMode="auto">
              <a:xfrm>
                <a:off x="163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Freeform 23"/>
              <p:cNvSpPr>
                <a:spLocks/>
              </p:cNvSpPr>
              <p:nvPr/>
            </p:nvSpPr>
            <p:spPr bwMode="auto">
              <a:xfrm>
                <a:off x="187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Freeform 24"/>
              <p:cNvSpPr>
                <a:spLocks/>
              </p:cNvSpPr>
              <p:nvPr/>
            </p:nvSpPr>
            <p:spPr bwMode="auto">
              <a:xfrm>
                <a:off x="211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" name="Freeform 25"/>
              <p:cNvSpPr>
                <a:spLocks/>
              </p:cNvSpPr>
              <p:nvPr/>
            </p:nvSpPr>
            <p:spPr bwMode="auto">
              <a:xfrm>
                <a:off x="3792" y="2161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" name="Freeform 26"/>
              <p:cNvSpPr>
                <a:spLocks/>
              </p:cNvSpPr>
              <p:nvPr/>
            </p:nvSpPr>
            <p:spPr bwMode="auto">
              <a:xfrm>
                <a:off x="4032" y="2162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Freeform 27"/>
              <p:cNvSpPr>
                <a:spLocks/>
              </p:cNvSpPr>
              <p:nvPr/>
            </p:nvSpPr>
            <p:spPr bwMode="auto">
              <a:xfrm>
                <a:off x="3072" y="2165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" name="Freeform 28"/>
              <p:cNvSpPr>
                <a:spLocks/>
              </p:cNvSpPr>
              <p:nvPr/>
            </p:nvSpPr>
            <p:spPr bwMode="auto">
              <a:xfrm>
                <a:off x="3312" y="2166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Freeform 29"/>
              <p:cNvSpPr>
                <a:spLocks/>
              </p:cNvSpPr>
              <p:nvPr/>
            </p:nvSpPr>
            <p:spPr bwMode="auto">
              <a:xfrm>
                <a:off x="3553" y="2164"/>
                <a:ext cx="241" cy="138"/>
              </a:xfrm>
              <a:custGeom>
                <a:avLst/>
                <a:gdLst>
                  <a:gd name="T0" fmla="*/ 0 w 440"/>
                  <a:gd name="T1" fmla="*/ 0 h 318"/>
                  <a:gd name="T2" fmla="*/ 1 w 440"/>
                  <a:gd name="T3" fmla="*/ 0 h 318"/>
                  <a:gd name="T4" fmla="*/ 1 w 440"/>
                  <a:gd name="T5" fmla="*/ 0 h 318"/>
                  <a:gd name="T6" fmla="*/ 1 w 440"/>
                  <a:gd name="T7" fmla="*/ 0 h 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318"/>
                  <a:gd name="T14" fmla="*/ 440 w 440"/>
                  <a:gd name="T15" fmla="*/ 318 h 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318">
                    <a:moveTo>
                      <a:pt x="0" y="7"/>
                    </a:moveTo>
                    <a:cubicBezTo>
                      <a:pt x="23" y="51"/>
                      <a:pt x="86" y="229"/>
                      <a:pt x="137" y="273"/>
                    </a:cubicBezTo>
                    <a:cubicBezTo>
                      <a:pt x="188" y="317"/>
                      <a:pt x="257" y="318"/>
                      <a:pt x="307" y="273"/>
                    </a:cubicBezTo>
                    <a:cubicBezTo>
                      <a:pt x="357" y="228"/>
                      <a:pt x="412" y="57"/>
                      <a:pt x="440" y="0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0" name="Rectangle 30"/>
            <p:cNvSpPr>
              <a:spLocks noChangeArrowheads="1"/>
            </p:cNvSpPr>
            <p:nvPr/>
          </p:nvSpPr>
          <p:spPr bwMode="auto">
            <a:xfrm>
              <a:off x="3648" y="2064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31"/>
          <p:cNvSpPr>
            <a:spLocks noChangeArrowheads="1"/>
          </p:cNvSpPr>
          <p:nvPr/>
        </p:nvSpPr>
        <p:spPr bwMode="auto">
          <a:xfrm>
            <a:off x="3352800" y="5029200"/>
            <a:ext cx="288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B98D2"/>
                </a:solidFill>
                <a:cs typeface="Trebuchet MS" charset="0"/>
              </a:rPr>
              <a:t>lowest energy (fewest nodes)</a:t>
            </a:r>
          </a:p>
        </p:txBody>
      </p:sp>
      <p:grpSp>
        <p:nvGrpSpPr>
          <p:cNvPr id="115" name="Group 32"/>
          <p:cNvGrpSpPr>
            <a:grpSpLocks/>
          </p:cNvGrpSpPr>
          <p:nvPr/>
        </p:nvGrpSpPr>
        <p:grpSpPr bwMode="auto">
          <a:xfrm>
            <a:off x="4953000" y="2590800"/>
            <a:ext cx="3657600" cy="504825"/>
            <a:chOff x="1440" y="3385"/>
            <a:chExt cx="2832" cy="414"/>
          </a:xfrm>
        </p:grpSpPr>
        <p:grpSp>
          <p:nvGrpSpPr>
            <p:cNvPr id="116" name="Group 33"/>
            <p:cNvGrpSpPr>
              <a:grpSpLocks/>
            </p:cNvGrpSpPr>
            <p:nvPr/>
          </p:nvGrpSpPr>
          <p:grpSpPr bwMode="auto">
            <a:xfrm>
              <a:off x="1440" y="3552"/>
              <a:ext cx="2832" cy="96"/>
              <a:chOff x="1440" y="3552"/>
              <a:chExt cx="2832" cy="96"/>
            </a:xfrm>
          </p:grpSpPr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Oval 35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Oval 36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7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Oval 37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5" name="Oval 38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6" name="Oval 39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" name="Oval 40"/>
              <p:cNvSpPr>
                <a:spLocks noChangeArrowheads="1"/>
              </p:cNvSpPr>
              <p:nvPr/>
            </p:nvSpPr>
            <p:spPr bwMode="auto">
              <a:xfrm>
                <a:off x="2783" y="3552"/>
                <a:ext cx="97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8" name="Oval 41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9" name="Oval 42"/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0" name="Oval 43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1" name="Oval 44"/>
              <p:cNvSpPr>
                <a:spLocks noChangeArrowheads="1"/>
              </p:cNvSpPr>
              <p:nvPr/>
            </p:nvSpPr>
            <p:spPr bwMode="auto">
              <a:xfrm>
                <a:off x="3743" y="3552"/>
                <a:ext cx="97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2" name="Oval 45"/>
              <p:cNvSpPr>
                <a:spLocks noChangeArrowheads="1"/>
              </p:cNvSpPr>
              <p:nvPr/>
            </p:nvSpPr>
            <p:spPr bwMode="auto">
              <a:xfrm>
                <a:off x="3984" y="355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rect">
                  <a:fillToRect r="100000" b="100000"/>
                </a:path>
              </a:gradFill>
              <a:ln w="31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1536" y="3385"/>
              <a:ext cx="2592" cy="414"/>
            </a:xfrm>
            <a:custGeom>
              <a:avLst/>
              <a:gdLst>
                <a:gd name="T0" fmla="*/ 0 w 2592"/>
                <a:gd name="T1" fmla="*/ 71 h 414"/>
                <a:gd name="T2" fmla="*/ 87 w 2592"/>
                <a:gd name="T3" fmla="*/ 24 h 414"/>
                <a:gd name="T4" fmla="*/ 206 w 2592"/>
                <a:gd name="T5" fmla="*/ 217 h 414"/>
                <a:gd name="T6" fmla="*/ 338 w 2592"/>
                <a:gd name="T7" fmla="*/ 413 h 414"/>
                <a:gd name="T8" fmla="*/ 456 w 2592"/>
                <a:gd name="T9" fmla="*/ 210 h 414"/>
                <a:gd name="T10" fmla="*/ 571 w 2592"/>
                <a:gd name="T11" fmla="*/ 17 h 414"/>
                <a:gd name="T12" fmla="*/ 693 w 2592"/>
                <a:gd name="T13" fmla="*/ 217 h 414"/>
                <a:gd name="T14" fmla="*/ 819 w 2592"/>
                <a:gd name="T15" fmla="*/ 406 h 414"/>
                <a:gd name="T16" fmla="*/ 941 w 2592"/>
                <a:gd name="T17" fmla="*/ 207 h 414"/>
                <a:gd name="T18" fmla="*/ 1049 w 2592"/>
                <a:gd name="T19" fmla="*/ 20 h 414"/>
                <a:gd name="T20" fmla="*/ 1181 w 2592"/>
                <a:gd name="T21" fmla="*/ 220 h 414"/>
                <a:gd name="T22" fmla="*/ 1314 w 2592"/>
                <a:gd name="T23" fmla="*/ 410 h 414"/>
                <a:gd name="T24" fmla="*/ 1422 w 2592"/>
                <a:gd name="T25" fmla="*/ 207 h 414"/>
                <a:gd name="T26" fmla="*/ 1534 w 2592"/>
                <a:gd name="T27" fmla="*/ 17 h 414"/>
                <a:gd name="T28" fmla="*/ 1652 w 2592"/>
                <a:gd name="T29" fmla="*/ 213 h 414"/>
                <a:gd name="T30" fmla="*/ 1784 w 2592"/>
                <a:gd name="T31" fmla="*/ 410 h 414"/>
                <a:gd name="T32" fmla="*/ 1896 w 2592"/>
                <a:gd name="T33" fmla="*/ 210 h 414"/>
                <a:gd name="T34" fmla="*/ 2018 w 2592"/>
                <a:gd name="T35" fmla="*/ 17 h 414"/>
                <a:gd name="T36" fmla="*/ 2140 w 2592"/>
                <a:gd name="T37" fmla="*/ 213 h 414"/>
                <a:gd name="T38" fmla="*/ 2272 w 2592"/>
                <a:gd name="T39" fmla="*/ 406 h 414"/>
                <a:gd name="T40" fmla="*/ 2384 w 2592"/>
                <a:gd name="T41" fmla="*/ 207 h 414"/>
                <a:gd name="T42" fmla="*/ 2503 w 2592"/>
                <a:gd name="T43" fmla="*/ 20 h 414"/>
                <a:gd name="T44" fmla="*/ 2592 w 2592"/>
                <a:gd name="T45" fmla="*/ 119 h 4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92"/>
                <a:gd name="T70" fmla="*/ 0 h 414"/>
                <a:gd name="T71" fmla="*/ 2592 w 2592"/>
                <a:gd name="T72" fmla="*/ 414 h 4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92" h="414">
                  <a:moveTo>
                    <a:pt x="0" y="71"/>
                  </a:moveTo>
                  <a:cubicBezTo>
                    <a:pt x="26" y="35"/>
                    <a:pt x="53" y="0"/>
                    <a:pt x="87" y="24"/>
                  </a:cubicBezTo>
                  <a:cubicBezTo>
                    <a:pt x="121" y="48"/>
                    <a:pt x="164" y="152"/>
                    <a:pt x="206" y="217"/>
                  </a:cubicBezTo>
                  <a:cubicBezTo>
                    <a:pt x="248" y="282"/>
                    <a:pt x="296" y="414"/>
                    <a:pt x="338" y="413"/>
                  </a:cubicBezTo>
                  <a:cubicBezTo>
                    <a:pt x="380" y="412"/>
                    <a:pt x="417" y="276"/>
                    <a:pt x="456" y="210"/>
                  </a:cubicBezTo>
                  <a:cubicBezTo>
                    <a:pt x="495" y="144"/>
                    <a:pt x="532" y="16"/>
                    <a:pt x="571" y="17"/>
                  </a:cubicBezTo>
                  <a:cubicBezTo>
                    <a:pt x="610" y="18"/>
                    <a:pt x="652" y="152"/>
                    <a:pt x="693" y="217"/>
                  </a:cubicBezTo>
                  <a:cubicBezTo>
                    <a:pt x="734" y="282"/>
                    <a:pt x="778" y="408"/>
                    <a:pt x="819" y="406"/>
                  </a:cubicBezTo>
                  <a:cubicBezTo>
                    <a:pt x="860" y="404"/>
                    <a:pt x="903" y="271"/>
                    <a:pt x="941" y="207"/>
                  </a:cubicBezTo>
                  <a:cubicBezTo>
                    <a:pt x="979" y="143"/>
                    <a:pt x="1009" y="18"/>
                    <a:pt x="1049" y="20"/>
                  </a:cubicBezTo>
                  <a:cubicBezTo>
                    <a:pt x="1089" y="22"/>
                    <a:pt x="1137" y="155"/>
                    <a:pt x="1181" y="220"/>
                  </a:cubicBezTo>
                  <a:cubicBezTo>
                    <a:pt x="1225" y="285"/>
                    <a:pt x="1274" y="412"/>
                    <a:pt x="1314" y="410"/>
                  </a:cubicBezTo>
                  <a:cubicBezTo>
                    <a:pt x="1354" y="408"/>
                    <a:pt x="1385" y="272"/>
                    <a:pt x="1422" y="207"/>
                  </a:cubicBezTo>
                  <a:cubicBezTo>
                    <a:pt x="1459" y="142"/>
                    <a:pt x="1496" y="16"/>
                    <a:pt x="1534" y="17"/>
                  </a:cubicBezTo>
                  <a:cubicBezTo>
                    <a:pt x="1572" y="18"/>
                    <a:pt x="1610" y="148"/>
                    <a:pt x="1652" y="213"/>
                  </a:cubicBezTo>
                  <a:cubicBezTo>
                    <a:pt x="1694" y="278"/>
                    <a:pt x="1743" y="411"/>
                    <a:pt x="1784" y="410"/>
                  </a:cubicBezTo>
                  <a:cubicBezTo>
                    <a:pt x="1825" y="409"/>
                    <a:pt x="1857" y="275"/>
                    <a:pt x="1896" y="210"/>
                  </a:cubicBezTo>
                  <a:cubicBezTo>
                    <a:pt x="1935" y="145"/>
                    <a:pt x="1977" y="17"/>
                    <a:pt x="2018" y="17"/>
                  </a:cubicBezTo>
                  <a:cubicBezTo>
                    <a:pt x="2059" y="17"/>
                    <a:pt x="2098" y="148"/>
                    <a:pt x="2140" y="213"/>
                  </a:cubicBezTo>
                  <a:cubicBezTo>
                    <a:pt x="2182" y="278"/>
                    <a:pt x="2231" y="407"/>
                    <a:pt x="2272" y="406"/>
                  </a:cubicBezTo>
                  <a:cubicBezTo>
                    <a:pt x="2313" y="405"/>
                    <a:pt x="2346" y="271"/>
                    <a:pt x="2384" y="207"/>
                  </a:cubicBezTo>
                  <a:cubicBezTo>
                    <a:pt x="2422" y="143"/>
                    <a:pt x="2468" y="35"/>
                    <a:pt x="2503" y="20"/>
                  </a:cubicBezTo>
                  <a:cubicBezTo>
                    <a:pt x="2538" y="5"/>
                    <a:pt x="2565" y="62"/>
                    <a:pt x="2592" y="119"/>
                  </a:cubicBezTo>
                </a:path>
              </a:pathLst>
            </a:cu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18" name="Group 47"/>
            <p:cNvGrpSpPr>
              <a:grpSpLocks/>
            </p:cNvGrpSpPr>
            <p:nvPr/>
          </p:nvGrpSpPr>
          <p:grpSpPr bwMode="auto">
            <a:xfrm>
              <a:off x="1496" y="3406"/>
              <a:ext cx="2681" cy="386"/>
              <a:chOff x="1496" y="3406"/>
              <a:chExt cx="2681" cy="386"/>
            </a:xfrm>
          </p:grpSpPr>
          <p:grpSp>
            <p:nvGrpSpPr>
              <p:cNvPr id="119" name="Group 48"/>
              <p:cNvGrpSpPr>
                <a:grpSpLocks/>
              </p:cNvGrpSpPr>
              <p:nvPr/>
            </p:nvGrpSpPr>
            <p:grpSpPr bwMode="auto">
              <a:xfrm>
                <a:off x="1628" y="3409"/>
                <a:ext cx="248" cy="374"/>
                <a:chOff x="1611" y="3412"/>
                <a:chExt cx="267" cy="374"/>
              </a:xfrm>
            </p:grpSpPr>
            <p:sp>
              <p:nvSpPr>
                <p:cNvPr id="149" name="Freeform 49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50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51"/>
              <p:cNvGrpSpPr>
                <a:grpSpLocks/>
              </p:cNvGrpSpPr>
              <p:nvPr/>
            </p:nvGrpSpPr>
            <p:grpSpPr bwMode="auto">
              <a:xfrm>
                <a:off x="2104" y="3406"/>
                <a:ext cx="256" cy="374"/>
                <a:chOff x="1611" y="3412"/>
                <a:chExt cx="267" cy="374"/>
              </a:xfrm>
            </p:grpSpPr>
            <p:sp>
              <p:nvSpPr>
                <p:cNvPr id="147" name="Freeform 52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53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54"/>
              <p:cNvGrpSpPr>
                <a:grpSpLocks/>
              </p:cNvGrpSpPr>
              <p:nvPr/>
            </p:nvGrpSpPr>
            <p:grpSpPr bwMode="auto">
              <a:xfrm>
                <a:off x="2585" y="3408"/>
                <a:ext cx="252" cy="374"/>
                <a:chOff x="1611" y="3412"/>
                <a:chExt cx="267" cy="374"/>
              </a:xfrm>
            </p:grpSpPr>
            <p:sp>
              <p:nvSpPr>
                <p:cNvPr id="145" name="Freeform 55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56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57"/>
              <p:cNvGrpSpPr>
                <a:grpSpLocks/>
              </p:cNvGrpSpPr>
              <p:nvPr/>
            </p:nvGrpSpPr>
            <p:grpSpPr bwMode="auto">
              <a:xfrm>
                <a:off x="3072" y="3406"/>
                <a:ext cx="254" cy="374"/>
                <a:chOff x="1611" y="3412"/>
                <a:chExt cx="267" cy="374"/>
              </a:xfrm>
            </p:grpSpPr>
            <p:sp>
              <p:nvSpPr>
                <p:cNvPr id="143" name="Freeform 58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59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60"/>
              <p:cNvGrpSpPr>
                <a:grpSpLocks/>
              </p:cNvGrpSpPr>
              <p:nvPr/>
            </p:nvGrpSpPr>
            <p:grpSpPr bwMode="auto">
              <a:xfrm>
                <a:off x="3551" y="3409"/>
                <a:ext cx="250" cy="374"/>
                <a:chOff x="1611" y="3412"/>
                <a:chExt cx="267" cy="374"/>
              </a:xfrm>
            </p:grpSpPr>
            <p:sp>
              <p:nvSpPr>
                <p:cNvPr id="141" name="Freeform 61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62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4" name="Freeform 63"/>
              <p:cNvSpPr>
                <a:spLocks/>
              </p:cNvSpPr>
              <p:nvPr/>
            </p:nvSpPr>
            <p:spPr bwMode="auto">
              <a:xfrm>
                <a:off x="4036" y="3408"/>
                <a:ext cx="141" cy="188"/>
              </a:xfrm>
              <a:custGeom>
                <a:avLst/>
                <a:gdLst>
                  <a:gd name="T0" fmla="*/ 0 w 141"/>
                  <a:gd name="T1" fmla="*/ 0 h 188"/>
                  <a:gd name="T2" fmla="*/ 39 w 141"/>
                  <a:gd name="T3" fmla="*/ 104 h 188"/>
                  <a:gd name="T4" fmla="*/ 141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25" name="Group 64"/>
              <p:cNvGrpSpPr>
                <a:grpSpLocks/>
              </p:cNvGrpSpPr>
              <p:nvPr/>
            </p:nvGrpSpPr>
            <p:grpSpPr bwMode="auto">
              <a:xfrm flipH="1">
                <a:off x="3792" y="3418"/>
                <a:ext cx="240" cy="374"/>
                <a:chOff x="1611" y="3412"/>
                <a:chExt cx="267" cy="374"/>
              </a:xfrm>
            </p:grpSpPr>
            <p:sp>
              <p:nvSpPr>
                <p:cNvPr id="139" name="Freeform 65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66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67"/>
              <p:cNvGrpSpPr>
                <a:grpSpLocks/>
              </p:cNvGrpSpPr>
              <p:nvPr/>
            </p:nvGrpSpPr>
            <p:grpSpPr bwMode="auto">
              <a:xfrm flipH="1">
                <a:off x="3312" y="3408"/>
                <a:ext cx="240" cy="374"/>
                <a:chOff x="1611" y="3412"/>
                <a:chExt cx="267" cy="374"/>
              </a:xfrm>
            </p:grpSpPr>
            <p:sp>
              <p:nvSpPr>
                <p:cNvPr id="137" name="Freeform 68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69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70"/>
              <p:cNvGrpSpPr>
                <a:grpSpLocks/>
              </p:cNvGrpSpPr>
              <p:nvPr/>
            </p:nvGrpSpPr>
            <p:grpSpPr bwMode="auto">
              <a:xfrm flipH="1">
                <a:off x="2828" y="3408"/>
                <a:ext cx="244" cy="374"/>
                <a:chOff x="1611" y="3412"/>
                <a:chExt cx="267" cy="374"/>
              </a:xfrm>
            </p:grpSpPr>
            <p:sp>
              <p:nvSpPr>
                <p:cNvPr id="135" name="Freeform 71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72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73"/>
              <p:cNvGrpSpPr>
                <a:grpSpLocks/>
              </p:cNvGrpSpPr>
              <p:nvPr/>
            </p:nvGrpSpPr>
            <p:grpSpPr bwMode="auto">
              <a:xfrm flipH="1">
                <a:off x="2347" y="3407"/>
                <a:ext cx="242" cy="374"/>
                <a:chOff x="1611" y="3412"/>
                <a:chExt cx="267" cy="374"/>
              </a:xfrm>
            </p:grpSpPr>
            <p:sp>
              <p:nvSpPr>
                <p:cNvPr id="133" name="Freeform 74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75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76"/>
              <p:cNvGrpSpPr>
                <a:grpSpLocks/>
              </p:cNvGrpSpPr>
              <p:nvPr/>
            </p:nvGrpSpPr>
            <p:grpSpPr bwMode="auto">
              <a:xfrm flipH="1">
                <a:off x="1863" y="3411"/>
                <a:ext cx="242" cy="374"/>
                <a:chOff x="1611" y="3412"/>
                <a:chExt cx="267" cy="374"/>
              </a:xfrm>
            </p:grpSpPr>
            <p:sp>
              <p:nvSpPr>
                <p:cNvPr id="131" name="Freeform 77"/>
                <p:cNvSpPr>
                  <a:spLocks/>
                </p:cNvSpPr>
                <p:nvPr/>
              </p:nvSpPr>
              <p:spPr bwMode="auto">
                <a:xfrm>
                  <a:off x="1611" y="3412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78"/>
                <p:cNvSpPr>
                  <a:spLocks/>
                </p:cNvSpPr>
                <p:nvPr/>
              </p:nvSpPr>
              <p:spPr bwMode="auto">
                <a:xfrm rot="-10573303">
                  <a:off x="1737" y="3598"/>
                  <a:ext cx="141" cy="188"/>
                </a:xfrm>
                <a:custGeom>
                  <a:avLst/>
                  <a:gdLst>
                    <a:gd name="T0" fmla="*/ 0 w 141"/>
                    <a:gd name="T1" fmla="*/ 0 h 188"/>
                    <a:gd name="T2" fmla="*/ 39 w 141"/>
                    <a:gd name="T3" fmla="*/ 104 h 188"/>
                    <a:gd name="T4" fmla="*/ 141 w 141"/>
                    <a:gd name="T5" fmla="*/ 188 h 188"/>
                    <a:gd name="T6" fmla="*/ 0 60000 65536"/>
                    <a:gd name="T7" fmla="*/ 0 60000 65536"/>
                    <a:gd name="T8" fmla="*/ 0 60000 65536"/>
                    <a:gd name="T9" fmla="*/ 0 w 141"/>
                    <a:gd name="T10" fmla="*/ 0 h 188"/>
                    <a:gd name="T11" fmla="*/ 141 w 141"/>
                    <a:gd name="T12" fmla="*/ 188 h 1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1" h="188">
                      <a:moveTo>
                        <a:pt x="0" y="0"/>
                      </a:moveTo>
                      <a:cubicBezTo>
                        <a:pt x="6" y="17"/>
                        <a:pt x="16" y="73"/>
                        <a:pt x="39" y="104"/>
                      </a:cubicBezTo>
                      <a:cubicBezTo>
                        <a:pt x="62" y="135"/>
                        <a:pt x="120" y="171"/>
                        <a:pt x="141" y="188"/>
                      </a:cubicBezTo>
                    </a:path>
                  </a:pathLst>
                </a:custGeom>
                <a:noFill/>
                <a:ln w="19050">
                  <a:solidFill>
                    <a:srgbClr val="5B98D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0" name="Freeform 79"/>
              <p:cNvSpPr>
                <a:spLocks/>
              </p:cNvSpPr>
              <p:nvPr/>
            </p:nvSpPr>
            <p:spPr bwMode="auto">
              <a:xfrm flipH="1">
                <a:off x="1496" y="3411"/>
                <a:ext cx="128" cy="188"/>
              </a:xfrm>
              <a:custGeom>
                <a:avLst/>
                <a:gdLst>
                  <a:gd name="T0" fmla="*/ 0 w 141"/>
                  <a:gd name="T1" fmla="*/ 0 h 188"/>
                  <a:gd name="T2" fmla="*/ 15 w 141"/>
                  <a:gd name="T3" fmla="*/ 104 h 188"/>
                  <a:gd name="T4" fmla="*/ 53 w 141"/>
                  <a:gd name="T5" fmla="*/ 188 h 188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88"/>
                  <a:gd name="T11" fmla="*/ 141 w 141"/>
                  <a:gd name="T12" fmla="*/ 188 h 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88">
                    <a:moveTo>
                      <a:pt x="0" y="0"/>
                    </a:moveTo>
                    <a:cubicBezTo>
                      <a:pt x="6" y="17"/>
                      <a:pt x="16" y="73"/>
                      <a:pt x="39" y="104"/>
                    </a:cubicBezTo>
                    <a:cubicBezTo>
                      <a:pt x="62" y="135"/>
                      <a:pt x="120" y="171"/>
                      <a:pt x="141" y="188"/>
                    </a:cubicBezTo>
                  </a:path>
                </a:pathLst>
              </a:custGeom>
              <a:noFill/>
              <a:ln w="19050">
                <a:solidFill>
                  <a:srgbClr val="5B98D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3" name="Rectangle 80"/>
          <p:cNvSpPr>
            <a:spLocks noChangeArrowheads="1"/>
          </p:cNvSpPr>
          <p:nvPr/>
        </p:nvSpPr>
        <p:spPr bwMode="auto">
          <a:xfrm>
            <a:off x="5486400" y="30480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B98D2"/>
                </a:solidFill>
                <a:cs typeface="Trebuchet MS" charset="0"/>
              </a:rPr>
              <a:t>highest energy (most nodes)</a:t>
            </a:r>
          </a:p>
        </p:txBody>
      </p:sp>
      <p:sp>
        <p:nvSpPr>
          <p:cNvPr id="244" name="Oval 81"/>
          <p:cNvSpPr>
            <a:spLocks noChangeArrowheads="1"/>
          </p:cNvSpPr>
          <p:nvPr/>
        </p:nvSpPr>
        <p:spPr bwMode="auto">
          <a:xfrm>
            <a:off x="4800600" y="4452938"/>
            <a:ext cx="82550" cy="82550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82"/>
          <p:cNvSpPr>
            <a:spLocks noChangeArrowheads="1"/>
          </p:cNvSpPr>
          <p:nvPr/>
        </p:nvSpPr>
        <p:spPr bwMode="auto">
          <a:xfrm>
            <a:off x="7537450" y="2260600"/>
            <a:ext cx="82550" cy="82550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83"/>
          <p:cNvSpPr>
            <a:spLocks noChangeArrowheads="1"/>
          </p:cNvSpPr>
          <p:nvPr/>
        </p:nvSpPr>
        <p:spPr bwMode="auto">
          <a:xfrm>
            <a:off x="304800" y="6096000"/>
            <a:ext cx="551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5B98D2"/>
                </a:solidFill>
                <a:cs typeface="Trebuchet MS" charset="0"/>
              </a:rPr>
              <a:t> Number of states in band = number of atoms</a:t>
            </a:r>
          </a:p>
        </p:txBody>
      </p:sp>
      <p:sp>
        <p:nvSpPr>
          <p:cNvPr id="247" name="Rectangle 84"/>
          <p:cNvSpPr>
            <a:spLocks noChangeArrowheads="1"/>
          </p:cNvSpPr>
          <p:nvPr/>
        </p:nvSpPr>
        <p:spPr bwMode="auto">
          <a:xfrm>
            <a:off x="279400" y="6461125"/>
            <a:ext cx="7469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5B98D2"/>
                </a:solidFill>
                <a:cs typeface="Trebuchet MS" charset="0"/>
              </a:rPr>
              <a:t> Number of electrons to </a:t>
            </a:r>
            <a:r>
              <a:rPr lang="en-US" sz="2000" u="sng">
                <a:solidFill>
                  <a:srgbClr val="5B98D2"/>
                </a:solidFill>
                <a:cs typeface="Trebuchet MS" charset="0"/>
              </a:rPr>
              <a:t>fill</a:t>
            </a:r>
            <a:r>
              <a:rPr lang="en-US" sz="2000">
                <a:solidFill>
                  <a:srgbClr val="5B98D2"/>
                </a:solidFill>
                <a:cs typeface="Trebuchet MS" charset="0"/>
              </a:rPr>
              <a:t> band = number of atoms x 2 (spin)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500"/>
</p:tagLst>
</file>

<file path=ppt/theme/theme1.xml><?xml version="1.0" encoding="utf-8"?>
<a:theme xmlns:a="http://schemas.openxmlformats.org/drawingml/2006/main" name="Default Desig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48468</TotalTime>
  <Words>1011</Words>
  <Application>Microsoft Office PowerPoint</Application>
  <PresentationFormat>On-screen Show (4:3)</PresentationFormat>
  <Paragraphs>272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Rajeev Ram</dc:creator>
  <cp:lastModifiedBy>Janet Chuang</cp:lastModifiedBy>
  <cp:revision>415</cp:revision>
  <cp:lastPrinted>2012-12-19T11:28:57Z</cp:lastPrinted>
  <dcterms:created xsi:type="dcterms:W3CDTF">2010-12-07T14:45:53Z</dcterms:created>
  <dcterms:modified xsi:type="dcterms:W3CDTF">2013-01-16T20:43:48Z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5496293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