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59" r:id="rId3"/>
    <p:sldId id="368" r:id="rId4"/>
    <p:sldId id="424" r:id="rId5"/>
    <p:sldId id="403" r:id="rId6"/>
    <p:sldId id="404" r:id="rId7"/>
    <p:sldId id="405" r:id="rId8"/>
    <p:sldId id="370" r:id="rId9"/>
    <p:sldId id="400" r:id="rId10"/>
    <p:sldId id="434" r:id="rId11"/>
    <p:sldId id="435" r:id="rId12"/>
    <p:sldId id="436" r:id="rId13"/>
    <p:sldId id="437" r:id="rId14"/>
    <p:sldId id="411" r:id="rId15"/>
    <p:sldId id="371" r:id="rId16"/>
    <p:sldId id="401" r:id="rId17"/>
    <p:sldId id="402" r:id="rId18"/>
    <p:sldId id="372" r:id="rId19"/>
    <p:sldId id="396" r:id="rId20"/>
    <p:sldId id="414" r:id="rId21"/>
    <p:sldId id="393" r:id="rId22"/>
    <p:sldId id="417" r:id="rId23"/>
    <p:sldId id="384" r:id="rId24"/>
    <p:sldId id="418" r:id="rId25"/>
    <p:sldId id="387" r:id="rId26"/>
    <p:sldId id="388" r:id="rId27"/>
    <p:sldId id="389" r:id="rId28"/>
    <p:sldId id="390" r:id="rId29"/>
    <p:sldId id="399" r:id="rId30"/>
    <p:sldId id="398" r:id="rId31"/>
    <p:sldId id="406" r:id="rId32"/>
    <p:sldId id="425" r:id="rId33"/>
  </p:sldIdLst>
  <p:sldSz cx="9144000" cy="6858000" type="screen4x3"/>
  <p:notesSz cx="7315200" cy="96012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5B98D2"/>
    <a:srgbClr val="2F4E95"/>
    <a:srgbClr val="304F95"/>
    <a:srgbClr val="FF3300"/>
    <a:srgbClr val="FFFFCC"/>
    <a:srgbClr val="A50021"/>
    <a:srgbClr val="FFCCCC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704" autoAdjust="0"/>
  </p:normalViewPr>
  <p:slideViewPr>
    <p:cSldViewPr>
      <p:cViewPr>
        <p:scale>
          <a:sx n="90" d="100"/>
          <a:sy n="90" d="100"/>
        </p:scale>
        <p:origin x="-118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45 – Semiconductors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41DD03DD-DFE5-45C4-AD35-D3FD9F4A0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6.007 – OCW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63B4D305-C98A-4D2D-BB07-84CB32700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6" tIns="48328" rIns="96656" bIns="48328" anchor="b"/>
          <a:lstStyle/>
          <a:p>
            <a:pPr algn="r" defTabSz="966788"/>
            <a:fld id="{B92DBA8D-DC0A-48C1-B354-EEC83377F48F}" type="slidenum">
              <a:rPr lang="en-US" sz="1200">
                <a:latin typeface="Arial" pitchFamily="34" charset="0"/>
              </a:rPr>
              <a:pPr algn="r" defTabSz="966788"/>
              <a:t>2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9DAED-6CC0-4D8A-935A-7AF4D6C69A03}" type="slidenum">
              <a:rPr lang="en-US" smtClean="0">
                <a:ea typeface="ＭＳ Ｐゴシック" pitchFamily="34" charset="-128"/>
              </a:rPr>
              <a:pPr/>
              <a:t>19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1" tIns="48315" rIns="96631" bIns="48315" anchor="b"/>
          <a:lstStyle/>
          <a:p>
            <a:pPr algn="r"/>
            <a:fld id="{A8F720E3-44FF-4C8A-8AA8-90267AF04DB6}" type="slidenum">
              <a:rPr lang="en-US" sz="1300">
                <a:latin typeface="Arial" pitchFamily="34" charset="0"/>
              </a:rPr>
              <a:pPr algn="r"/>
              <a:t>19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3891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 lIns="96631" tIns="48315" rIns="96631" bIns="48315"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AAF347-E32E-4C98-AB7D-96B3FEF336DD}" type="slidenum">
              <a:rPr lang="en-US" smtClean="0">
                <a:ea typeface="ＭＳ Ｐゴシック" pitchFamily="34" charset="-128"/>
              </a:rPr>
              <a:pPr/>
              <a:t>20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68413" y="727075"/>
            <a:ext cx="4781550" cy="35861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42EF5-1B61-4839-93CF-6D74754BDB8C}" type="slidenum">
              <a:rPr lang="en-US" smtClean="0">
                <a:ea typeface="ＭＳ Ｐゴシック" pitchFamily="34" charset="-128"/>
              </a:rPr>
              <a:pPr/>
              <a:t>21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68413" y="727075"/>
            <a:ext cx="4781550" cy="358616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7E083-9181-48A8-81EB-E244060A206B}" type="slidenum">
              <a:rPr lang="en-US" smtClean="0">
                <a:ea typeface="ＭＳ Ｐゴシック" pitchFamily="34" charset="-128"/>
              </a:rPr>
              <a:pPr/>
              <a:t>23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68413" y="727075"/>
            <a:ext cx="4781550" cy="358616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646D1-72A3-4A99-8563-6ACF8CC3AC7C}" type="slidenum">
              <a:rPr lang="en-US" smtClean="0">
                <a:ea typeface="ＭＳ Ｐゴシック" pitchFamily="34" charset="-128"/>
              </a:rPr>
              <a:pPr/>
              <a:t>24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D75A-D992-4FB7-B853-3DFE5A8E3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1CF3B-2AE5-414A-81E1-CACABAE09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0FE4-BB25-4597-A846-27B6CC5B7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C80CB-E0E0-4032-9A3F-7A75B5121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D3484-7D10-42B6-B2A4-74264283F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9E9AD-DCE0-4D4E-88AB-2AA42568B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0C333-432E-4562-A6E4-A32CD714B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92A63-633B-43BD-AF72-A51F260A0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EC5E3-0ACA-4056-8014-ECB37759A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D5F46-2C51-4163-A243-EB7EA20C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F9A1-C759-4CB4-9437-F8A9435FA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08248-8F8D-4F37-B4CB-2CEBE5ACB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9FFE9-6772-472F-9B86-D1C5B4E15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A58BD23-3147-4957-B3F4-F6C27E35D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terms" TargetMode="External"/><Relationship Id="rId2" Type="http://schemas.openxmlformats.org/officeDocument/2006/relationships/hyperlink" Target="http://ocw.mit.ed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cw.mit.edu/fairuse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ocw.mit.edu/fairuse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hyperlink" Target="http://ocw.mit.edu/fairus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276600" y="990600"/>
            <a:ext cx="2716213" cy="5619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sz="2800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Semiconductors</a:t>
            </a:r>
            <a:endParaRPr lang="en-US" sz="2400" i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514600" y="2286000"/>
            <a:ext cx="4114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400"/>
              <a:t>	 </a:t>
            </a:r>
            <a:r>
              <a:rPr lang="en-US" sz="2400" u="sng"/>
              <a:t>Outline</a:t>
            </a:r>
          </a:p>
          <a:p>
            <a:pPr eaLnBrk="0" hangingPunct="0">
              <a:lnSpc>
                <a:spcPct val="120000"/>
              </a:lnSpc>
            </a:pPr>
            <a:endParaRPr lang="en-US" sz="2400" u="sng"/>
          </a:p>
          <a:p>
            <a:pPr eaLnBrk="0" hangingPunct="0">
              <a:lnSpc>
                <a:spcPct val="120000"/>
              </a:lnSpc>
              <a:buFontTx/>
              <a:buChar char="-"/>
            </a:pPr>
            <a:r>
              <a:rPr lang="en-US" sz="2400"/>
              <a:t> Crystals: Atomic Solids</a:t>
            </a:r>
          </a:p>
          <a:p>
            <a:pPr eaLnBrk="0" hangingPunct="0">
              <a:lnSpc>
                <a:spcPct val="120000"/>
              </a:lnSpc>
              <a:buFontTx/>
              <a:buChar char="-"/>
            </a:pPr>
            <a:r>
              <a:rPr lang="en-US" sz="2400"/>
              <a:t> Conductors and Insulators</a:t>
            </a:r>
          </a:p>
          <a:p>
            <a:pPr eaLnBrk="0" hangingPunct="0">
              <a:lnSpc>
                <a:spcPct val="120000"/>
              </a:lnSpc>
              <a:buFontTx/>
              <a:buChar char="-"/>
            </a:pPr>
            <a:r>
              <a:rPr lang="en-US" sz="2400"/>
              <a:t> Doped Semiconductors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wavefunctio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54483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2400300" y="304800"/>
            <a:ext cx="46259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Consider a set of quantum wells</a:t>
            </a:r>
          </a:p>
        </p:txBody>
      </p:sp>
      <p:sp>
        <p:nvSpPr>
          <p:cNvPr id="29699" name="Picture 1" descr="latex-image-1.pdf"/>
          <p:cNvSpPr>
            <a:spLocks noChangeAspect="1"/>
          </p:cNvSpPr>
          <p:nvPr/>
        </p:nvSpPr>
        <p:spPr bwMode="auto">
          <a:xfrm>
            <a:off x="2590800" y="1600200"/>
            <a:ext cx="660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700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0"/>
            <a:ext cx="660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41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wavefunction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53244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8" descr="wavefunction1.jpg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53244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490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3132138" y="304800"/>
            <a:ext cx="31845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Ground state solution</a:t>
            </a:r>
          </a:p>
        </p:txBody>
      </p:sp>
      <p:sp>
        <p:nvSpPr>
          <p:cNvPr id="30724" name="Picture 2" descr="latex-image-1.pdf"/>
          <p:cNvSpPr>
            <a:spLocks noChangeAspect="1"/>
          </p:cNvSpPr>
          <p:nvPr/>
        </p:nvSpPr>
        <p:spPr bwMode="auto">
          <a:xfrm>
            <a:off x="2543175" y="1562100"/>
            <a:ext cx="812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5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5575" y="1714500"/>
            <a:ext cx="812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913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5"/>
          <p:cNvSpPr>
            <a:spLocks noChangeArrowheads="1"/>
          </p:cNvSpPr>
          <p:nvPr/>
        </p:nvSpPr>
        <p:spPr bwMode="auto">
          <a:xfrm>
            <a:off x="1447800" y="3581400"/>
            <a:ext cx="18288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6" name="Text Box 6"/>
          <p:cNvSpPr txBox="1">
            <a:spLocks noChangeArrowheads="1"/>
          </p:cNvSpPr>
          <p:nvPr/>
        </p:nvSpPr>
        <p:spPr bwMode="auto">
          <a:xfrm>
            <a:off x="2773363" y="304800"/>
            <a:ext cx="39179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First excited state solution</a:t>
            </a:r>
          </a:p>
        </p:txBody>
      </p:sp>
      <p:sp>
        <p:nvSpPr>
          <p:cNvPr id="31747" name="Picture 1" descr="latex-image-1.pdf"/>
          <p:cNvSpPr>
            <a:spLocks noChangeAspect="1"/>
          </p:cNvSpPr>
          <p:nvPr/>
        </p:nvSpPr>
        <p:spPr bwMode="auto">
          <a:xfrm>
            <a:off x="2541588" y="1563688"/>
            <a:ext cx="812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48" name="Picture 1" descr="wavefunct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52959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wavefunction1.jpg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53244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490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3988" y="1716088"/>
            <a:ext cx="812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886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wavefunctio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53244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8" descr="wavefunction1.jpg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53244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490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2617788" y="304800"/>
            <a:ext cx="42338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Second excited state solution</a:t>
            </a:r>
          </a:p>
        </p:txBody>
      </p:sp>
      <p:sp>
        <p:nvSpPr>
          <p:cNvPr id="32772" name="Picture 2" descr="latex-image-1.pdf"/>
          <p:cNvSpPr>
            <a:spLocks noChangeAspect="1"/>
          </p:cNvSpPr>
          <p:nvPr/>
        </p:nvSpPr>
        <p:spPr bwMode="auto">
          <a:xfrm>
            <a:off x="2541588" y="1563688"/>
            <a:ext cx="812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3988" y="1716088"/>
            <a:ext cx="812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66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490663" y="542925"/>
            <a:ext cx="6191250" cy="5238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Interpretation of the Wavefunction Shapes</a:t>
            </a:r>
          </a:p>
        </p:txBody>
      </p:sp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333500" y="1981200"/>
            <a:ext cx="6477000" cy="28352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31775" indent="-231775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2000" dirty="0" smtClean="0"/>
              <a:t>Envelope of </a:t>
            </a:r>
            <a:r>
              <a:rPr lang="en-US" sz="2000" dirty="0" err="1" smtClean="0"/>
              <a:t>wavefunction</a:t>
            </a:r>
            <a:r>
              <a:rPr lang="en-US" sz="2000" dirty="0" smtClean="0"/>
              <a:t> seems to work like </a:t>
            </a:r>
            <a:r>
              <a:rPr lang="en-US" sz="2000" dirty="0" err="1" smtClean="0"/>
              <a:t>wavefunction</a:t>
            </a:r>
            <a:r>
              <a:rPr lang="en-US" sz="2000" dirty="0" smtClean="0"/>
              <a:t> for a particle in a box</a:t>
            </a:r>
          </a:p>
          <a:p>
            <a:pPr eaLnBrk="1" hangingPunct="1">
              <a:buFontTx/>
              <a:buChar char="•"/>
              <a:defRPr/>
            </a:pPr>
            <a:endParaRPr lang="en-US" sz="2000" dirty="0" smtClean="0"/>
          </a:p>
          <a:p>
            <a:pPr eaLnBrk="1" hangingPunct="1">
              <a:buFontTx/>
              <a:buChar char="•"/>
              <a:defRPr/>
            </a:pPr>
            <a:r>
              <a:rPr lang="en-US" sz="2000" dirty="0" err="1" smtClean="0"/>
              <a:t>Wavefunctions</a:t>
            </a:r>
            <a:r>
              <a:rPr lang="en-US" sz="2000" dirty="0" smtClean="0"/>
              <a:t> local to a single well look like ground state </a:t>
            </a:r>
            <a:r>
              <a:rPr lang="en-US" sz="2000" dirty="0" err="1" smtClean="0"/>
              <a:t>wavefunction</a:t>
            </a:r>
            <a:r>
              <a:rPr lang="en-US" sz="2000" dirty="0" smtClean="0"/>
              <a:t> for a well in isolation</a:t>
            </a:r>
          </a:p>
          <a:p>
            <a:pPr eaLnBrk="1" hangingPunct="1">
              <a:buFontTx/>
              <a:buChar char="•"/>
              <a:defRPr/>
            </a:pPr>
            <a:endParaRPr lang="en-US" sz="2000" dirty="0" smtClean="0"/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/>
              <a:t>Same kind of effect occurs with atomic potentials instead of quantum well potentials</a:t>
            </a:r>
          </a:p>
          <a:p>
            <a:pPr eaLnBrk="1" hangingPunct="1">
              <a:defRPr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4038600"/>
            <a:ext cx="4572000" cy="541338"/>
            <a:chOff x="912" y="2064"/>
            <a:chExt cx="2880" cy="341"/>
          </a:xfrm>
        </p:grpSpPr>
        <p:grpSp>
          <p:nvGrpSpPr>
            <p:cNvPr id="16511" name="Group 3"/>
            <p:cNvGrpSpPr>
              <a:grpSpLocks/>
            </p:cNvGrpSpPr>
            <p:nvPr/>
          </p:nvGrpSpPr>
          <p:grpSpPr bwMode="auto">
            <a:xfrm>
              <a:off x="912" y="2309"/>
              <a:ext cx="2832" cy="96"/>
              <a:chOff x="1440" y="1536"/>
              <a:chExt cx="2832" cy="96"/>
            </a:xfrm>
          </p:grpSpPr>
          <p:sp>
            <p:nvSpPr>
              <p:cNvPr id="16525" name="Line 4"/>
              <p:cNvSpPr>
                <a:spLocks noChangeShapeType="1"/>
              </p:cNvSpPr>
              <p:nvPr/>
            </p:nvSpPr>
            <p:spPr bwMode="auto">
              <a:xfrm>
                <a:off x="1440" y="1584"/>
                <a:ext cx="283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981" name="Oval 5"/>
              <p:cNvSpPr>
                <a:spLocks noChangeArrowheads="1"/>
              </p:cNvSpPr>
              <p:nvPr/>
            </p:nvSpPr>
            <p:spPr bwMode="auto">
              <a:xfrm>
                <a:off x="158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82" name="Oval 6"/>
              <p:cNvSpPr>
                <a:spLocks noChangeArrowheads="1"/>
              </p:cNvSpPr>
              <p:nvPr/>
            </p:nvSpPr>
            <p:spPr bwMode="auto">
              <a:xfrm>
                <a:off x="182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83" name="Oval 7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84" name="Oval 8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85" name="Oval 9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86" name="Oval 10"/>
              <p:cNvSpPr>
                <a:spLocks noChangeArrowheads="1"/>
              </p:cNvSpPr>
              <p:nvPr/>
            </p:nvSpPr>
            <p:spPr bwMode="auto">
              <a:xfrm>
                <a:off x="278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87" name="Oval 11"/>
              <p:cNvSpPr>
                <a:spLocks noChangeArrowheads="1"/>
              </p:cNvSpPr>
              <p:nvPr/>
            </p:nvSpPr>
            <p:spPr bwMode="auto">
              <a:xfrm>
                <a:off x="302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88" name="Oval 12"/>
              <p:cNvSpPr>
                <a:spLocks noChangeArrowheads="1"/>
              </p:cNvSpPr>
              <p:nvPr/>
            </p:nvSpPr>
            <p:spPr bwMode="auto">
              <a:xfrm>
                <a:off x="326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89" name="Oval 13"/>
              <p:cNvSpPr>
                <a:spLocks noChangeArrowheads="1"/>
              </p:cNvSpPr>
              <p:nvPr/>
            </p:nvSpPr>
            <p:spPr bwMode="auto">
              <a:xfrm>
                <a:off x="350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90" name="Oval 14"/>
              <p:cNvSpPr>
                <a:spLocks noChangeArrowheads="1"/>
              </p:cNvSpPr>
              <p:nvPr/>
            </p:nvSpPr>
            <p:spPr bwMode="auto">
              <a:xfrm>
                <a:off x="374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91" name="Oval 15"/>
              <p:cNvSpPr>
                <a:spLocks noChangeArrowheads="1"/>
              </p:cNvSpPr>
              <p:nvPr/>
            </p:nvSpPr>
            <p:spPr bwMode="auto">
              <a:xfrm>
                <a:off x="398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512" name="Group 16"/>
            <p:cNvGrpSpPr>
              <a:grpSpLocks/>
            </p:cNvGrpSpPr>
            <p:nvPr/>
          </p:nvGrpSpPr>
          <p:grpSpPr bwMode="auto">
            <a:xfrm>
              <a:off x="1104" y="2160"/>
              <a:ext cx="2641" cy="144"/>
              <a:chOff x="1632" y="2160"/>
              <a:chExt cx="2641" cy="144"/>
            </a:xfrm>
          </p:grpSpPr>
          <p:sp>
            <p:nvSpPr>
              <p:cNvPr id="16514" name="Freeform 17"/>
              <p:cNvSpPr>
                <a:spLocks/>
              </p:cNvSpPr>
              <p:nvPr/>
            </p:nvSpPr>
            <p:spPr bwMode="auto">
              <a:xfrm>
                <a:off x="2352" y="2161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15" name="Freeform 18"/>
              <p:cNvSpPr>
                <a:spLocks/>
              </p:cNvSpPr>
              <p:nvPr/>
            </p:nvSpPr>
            <p:spPr bwMode="auto">
              <a:xfrm>
                <a:off x="2592" y="2162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16" name="Freeform 19"/>
              <p:cNvSpPr>
                <a:spLocks/>
              </p:cNvSpPr>
              <p:nvPr/>
            </p:nvSpPr>
            <p:spPr bwMode="auto">
              <a:xfrm>
                <a:off x="2833" y="2160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17" name="Freeform 20"/>
              <p:cNvSpPr>
                <a:spLocks/>
              </p:cNvSpPr>
              <p:nvPr/>
            </p:nvSpPr>
            <p:spPr bwMode="auto">
              <a:xfrm>
                <a:off x="1632" y="2165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18" name="Freeform 21"/>
              <p:cNvSpPr>
                <a:spLocks/>
              </p:cNvSpPr>
              <p:nvPr/>
            </p:nvSpPr>
            <p:spPr bwMode="auto">
              <a:xfrm>
                <a:off x="1872" y="2166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19" name="Freeform 22"/>
              <p:cNvSpPr>
                <a:spLocks/>
              </p:cNvSpPr>
              <p:nvPr/>
            </p:nvSpPr>
            <p:spPr bwMode="auto">
              <a:xfrm>
                <a:off x="2113" y="2164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20" name="Freeform 23"/>
              <p:cNvSpPr>
                <a:spLocks/>
              </p:cNvSpPr>
              <p:nvPr/>
            </p:nvSpPr>
            <p:spPr bwMode="auto">
              <a:xfrm>
                <a:off x="3792" y="2161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21" name="Freeform 24"/>
              <p:cNvSpPr>
                <a:spLocks/>
              </p:cNvSpPr>
              <p:nvPr/>
            </p:nvSpPr>
            <p:spPr bwMode="auto">
              <a:xfrm>
                <a:off x="4032" y="2162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22" name="Freeform 25"/>
              <p:cNvSpPr>
                <a:spLocks/>
              </p:cNvSpPr>
              <p:nvPr/>
            </p:nvSpPr>
            <p:spPr bwMode="auto">
              <a:xfrm>
                <a:off x="3072" y="2165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23" name="Freeform 26"/>
              <p:cNvSpPr>
                <a:spLocks/>
              </p:cNvSpPr>
              <p:nvPr/>
            </p:nvSpPr>
            <p:spPr bwMode="auto">
              <a:xfrm>
                <a:off x="3312" y="2166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24" name="Freeform 27"/>
              <p:cNvSpPr>
                <a:spLocks/>
              </p:cNvSpPr>
              <p:nvPr/>
            </p:nvSpPr>
            <p:spPr bwMode="auto">
              <a:xfrm>
                <a:off x="3553" y="2164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6513" name="Rectangle 28"/>
            <p:cNvSpPr>
              <a:spLocks noChangeArrowheads="1"/>
            </p:cNvSpPr>
            <p:nvPr/>
          </p:nvSpPr>
          <p:spPr bwMode="auto">
            <a:xfrm>
              <a:off x="3648" y="2064"/>
              <a:ext cx="144" cy="24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6387" name="Freeform 29"/>
          <p:cNvSpPr>
            <a:spLocks/>
          </p:cNvSpPr>
          <p:nvPr/>
        </p:nvSpPr>
        <p:spPr bwMode="auto">
          <a:xfrm>
            <a:off x="73025" y="2847975"/>
            <a:ext cx="4879975" cy="657225"/>
          </a:xfrm>
          <a:custGeom>
            <a:avLst/>
            <a:gdLst>
              <a:gd name="T0" fmla="*/ 0 w 3074"/>
              <a:gd name="T1" fmla="*/ 2147483647 h 414"/>
              <a:gd name="T2" fmla="*/ 2147483647 w 3074"/>
              <a:gd name="T3" fmla="*/ 2147483647 h 414"/>
              <a:gd name="T4" fmla="*/ 2147483647 w 3074"/>
              <a:gd name="T5" fmla="*/ 2147483647 h 414"/>
              <a:gd name="T6" fmla="*/ 2147483647 w 3074"/>
              <a:gd name="T7" fmla="*/ 2147483647 h 414"/>
              <a:gd name="T8" fmla="*/ 2147483647 w 3074"/>
              <a:gd name="T9" fmla="*/ 2147483647 h 414"/>
              <a:gd name="T10" fmla="*/ 2147483647 w 3074"/>
              <a:gd name="T11" fmla="*/ 2147483647 h 4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74"/>
              <a:gd name="T19" fmla="*/ 0 h 414"/>
              <a:gd name="T20" fmla="*/ 3074 w 3074"/>
              <a:gd name="T21" fmla="*/ 414 h 4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74" h="414">
                <a:moveTo>
                  <a:pt x="0" y="38"/>
                </a:moveTo>
                <a:cubicBezTo>
                  <a:pt x="51" y="37"/>
                  <a:pt x="148" y="0"/>
                  <a:pt x="304" y="30"/>
                </a:cubicBezTo>
                <a:cubicBezTo>
                  <a:pt x="460" y="60"/>
                  <a:pt x="707" y="157"/>
                  <a:pt x="939" y="221"/>
                </a:cubicBezTo>
                <a:cubicBezTo>
                  <a:pt x="1171" y="285"/>
                  <a:pt x="1455" y="414"/>
                  <a:pt x="1694" y="414"/>
                </a:cubicBezTo>
                <a:cubicBezTo>
                  <a:pt x="1933" y="414"/>
                  <a:pt x="2140" y="281"/>
                  <a:pt x="2369" y="218"/>
                </a:cubicBezTo>
                <a:cubicBezTo>
                  <a:pt x="2598" y="154"/>
                  <a:pt x="2957" y="61"/>
                  <a:pt x="3074" y="29"/>
                </a:cubicBezTo>
              </a:path>
            </a:pathLst>
          </a:custGeom>
          <a:noFill/>
          <a:ln w="19050">
            <a:solidFill>
              <a:srgbClr val="7F7F7F"/>
            </a:solidFill>
            <a:prstDash val="sysDot"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grpSp>
        <p:nvGrpSpPr>
          <p:cNvPr id="16388" name="Group 31"/>
          <p:cNvGrpSpPr>
            <a:grpSpLocks/>
          </p:cNvGrpSpPr>
          <p:nvPr/>
        </p:nvGrpSpPr>
        <p:grpSpPr bwMode="auto">
          <a:xfrm>
            <a:off x="-66675" y="2895600"/>
            <a:ext cx="4495800" cy="593725"/>
            <a:chOff x="-42" y="1824"/>
            <a:chExt cx="2832" cy="374"/>
          </a:xfrm>
        </p:grpSpPr>
        <p:grpSp>
          <p:nvGrpSpPr>
            <p:cNvPr id="16496" name="Group 32"/>
            <p:cNvGrpSpPr>
              <a:grpSpLocks/>
            </p:cNvGrpSpPr>
            <p:nvPr/>
          </p:nvGrpSpPr>
          <p:grpSpPr bwMode="auto">
            <a:xfrm>
              <a:off x="-42" y="1968"/>
              <a:ext cx="2832" cy="96"/>
              <a:chOff x="1440" y="2976"/>
              <a:chExt cx="2832" cy="96"/>
            </a:xfrm>
          </p:grpSpPr>
          <p:sp>
            <p:nvSpPr>
              <p:cNvPr id="16499" name="Line 33"/>
              <p:cNvSpPr>
                <a:spLocks noChangeShapeType="1"/>
              </p:cNvSpPr>
              <p:nvPr/>
            </p:nvSpPr>
            <p:spPr bwMode="auto">
              <a:xfrm>
                <a:off x="1440" y="3024"/>
                <a:ext cx="283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955" name="Oval 34"/>
              <p:cNvSpPr>
                <a:spLocks noChangeArrowheads="1"/>
              </p:cNvSpPr>
              <p:nvPr/>
            </p:nvSpPr>
            <p:spPr bwMode="auto">
              <a:xfrm>
                <a:off x="158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56" name="Oval 35"/>
              <p:cNvSpPr>
                <a:spLocks noChangeArrowheads="1"/>
              </p:cNvSpPr>
              <p:nvPr/>
            </p:nvSpPr>
            <p:spPr bwMode="auto">
              <a:xfrm>
                <a:off x="182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57" name="Oval 36"/>
              <p:cNvSpPr>
                <a:spLocks noChangeArrowheads="1"/>
              </p:cNvSpPr>
              <p:nvPr/>
            </p:nvSpPr>
            <p:spPr bwMode="auto">
              <a:xfrm>
                <a:off x="206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58" name="Oval 37"/>
              <p:cNvSpPr>
                <a:spLocks noChangeArrowheads="1"/>
              </p:cNvSpPr>
              <p:nvPr/>
            </p:nvSpPr>
            <p:spPr bwMode="auto">
              <a:xfrm>
                <a:off x="230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59" name="Oval 38"/>
              <p:cNvSpPr>
                <a:spLocks noChangeArrowheads="1"/>
              </p:cNvSpPr>
              <p:nvPr/>
            </p:nvSpPr>
            <p:spPr bwMode="auto">
              <a:xfrm>
                <a:off x="254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60" name="Oval 39"/>
              <p:cNvSpPr>
                <a:spLocks noChangeArrowheads="1"/>
              </p:cNvSpPr>
              <p:nvPr/>
            </p:nvSpPr>
            <p:spPr bwMode="auto">
              <a:xfrm>
                <a:off x="278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61" name="Oval 40"/>
              <p:cNvSpPr>
                <a:spLocks noChangeArrowheads="1"/>
              </p:cNvSpPr>
              <p:nvPr/>
            </p:nvSpPr>
            <p:spPr bwMode="auto">
              <a:xfrm>
                <a:off x="302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62" name="Oval 41"/>
              <p:cNvSpPr>
                <a:spLocks noChangeArrowheads="1"/>
              </p:cNvSpPr>
              <p:nvPr/>
            </p:nvSpPr>
            <p:spPr bwMode="auto">
              <a:xfrm>
                <a:off x="326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63" name="Oval 42"/>
              <p:cNvSpPr>
                <a:spLocks noChangeArrowheads="1"/>
              </p:cNvSpPr>
              <p:nvPr/>
            </p:nvSpPr>
            <p:spPr bwMode="auto">
              <a:xfrm>
                <a:off x="350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64" name="Oval 43"/>
              <p:cNvSpPr>
                <a:spLocks noChangeArrowheads="1"/>
              </p:cNvSpPr>
              <p:nvPr/>
            </p:nvSpPr>
            <p:spPr bwMode="auto">
              <a:xfrm>
                <a:off x="374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65" name="Oval 44"/>
              <p:cNvSpPr>
                <a:spLocks noChangeArrowheads="1"/>
              </p:cNvSpPr>
              <p:nvPr/>
            </p:nvSpPr>
            <p:spPr bwMode="auto">
              <a:xfrm>
                <a:off x="398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497" name="Freeform 45"/>
            <p:cNvSpPr>
              <a:spLocks/>
            </p:cNvSpPr>
            <p:nvPr/>
          </p:nvSpPr>
          <p:spPr bwMode="auto">
            <a:xfrm>
              <a:off x="150" y="1829"/>
              <a:ext cx="241" cy="138"/>
            </a:xfrm>
            <a:custGeom>
              <a:avLst/>
              <a:gdLst>
                <a:gd name="T0" fmla="*/ 0 w 440"/>
                <a:gd name="T1" fmla="*/ 0 h 318"/>
                <a:gd name="T2" fmla="*/ 1 w 440"/>
                <a:gd name="T3" fmla="*/ 0 h 318"/>
                <a:gd name="T4" fmla="*/ 1 w 440"/>
                <a:gd name="T5" fmla="*/ 0 h 318"/>
                <a:gd name="T6" fmla="*/ 1 w 440"/>
                <a:gd name="T7" fmla="*/ 0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0"/>
                <a:gd name="T13" fmla="*/ 0 h 318"/>
                <a:gd name="T14" fmla="*/ 440 w 440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0" h="318">
                  <a:moveTo>
                    <a:pt x="0" y="7"/>
                  </a:moveTo>
                  <a:cubicBezTo>
                    <a:pt x="23" y="51"/>
                    <a:pt x="86" y="229"/>
                    <a:pt x="137" y="273"/>
                  </a:cubicBezTo>
                  <a:cubicBezTo>
                    <a:pt x="188" y="317"/>
                    <a:pt x="257" y="318"/>
                    <a:pt x="307" y="273"/>
                  </a:cubicBezTo>
                  <a:cubicBezTo>
                    <a:pt x="357" y="228"/>
                    <a:pt x="412" y="57"/>
                    <a:pt x="440" y="0"/>
                  </a:cubicBezTo>
                </a:path>
              </a:pathLst>
            </a:custGeom>
            <a:noFill/>
            <a:ln w="19050">
              <a:solidFill>
                <a:srgbClr val="5B98D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6498" name="Freeform 46"/>
            <p:cNvSpPr>
              <a:spLocks/>
            </p:cNvSpPr>
            <p:nvPr/>
          </p:nvSpPr>
          <p:spPr bwMode="auto">
            <a:xfrm>
              <a:off x="390" y="1824"/>
              <a:ext cx="2322" cy="374"/>
            </a:xfrm>
            <a:custGeom>
              <a:avLst/>
              <a:gdLst>
                <a:gd name="T0" fmla="*/ 0 w 2322"/>
                <a:gd name="T1" fmla="*/ 0 h 374"/>
                <a:gd name="T2" fmla="*/ 39 w 2322"/>
                <a:gd name="T3" fmla="*/ 105 h 374"/>
                <a:gd name="T4" fmla="*/ 144 w 2322"/>
                <a:gd name="T5" fmla="*/ 135 h 374"/>
                <a:gd name="T6" fmla="*/ 234 w 2322"/>
                <a:gd name="T7" fmla="*/ 78 h 374"/>
                <a:gd name="T8" fmla="*/ 291 w 2322"/>
                <a:gd name="T9" fmla="*/ 135 h 374"/>
                <a:gd name="T10" fmla="*/ 360 w 2322"/>
                <a:gd name="T11" fmla="*/ 156 h 374"/>
                <a:gd name="T12" fmla="*/ 438 w 2322"/>
                <a:gd name="T13" fmla="*/ 153 h 374"/>
                <a:gd name="T14" fmla="*/ 486 w 2322"/>
                <a:gd name="T15" fmla="*/ 141 h 374"/>
                <a:gd name="T16" fmla="*/ 543 w 2322"/>
                <a:gd name="T17" fmla="*/ 174 h 374"/>
                <a:gd name="T18" fmla="*/ 612 w 2322"/>
                <a:gd name="T19" fmla="*/ 195 h 374"/>
                <a:gd name="T20" fmla="*/ 663 w 2322"/>
                <a:gd name="T21" fmla="*/ 207 h 374"/>
                <a:gd name="T22" fmla="*/ 723 w 2322"/>
                <a:gd name="T23" fmla="*/ 234 h 374"/>
                <a:gd name="T24" fmla="*/ 798 w 2322"/>
                <a:gd name="T25" fmla="*/ 219 h 374"/>
                <a:gd name="T26" fmla="*/ 894 w 2322"/>
                <a:gd name="T27" fmla="*/ 231 h 374"/>
                <a:gd name="T28" fmla="*/ 963 w 2322"/>
                <a:gd name="T29" fmla="*/ 312 h 374"/>
                <a:gd name="T30" fmla="*/ 1032 w 2322"/>
                <a:gd name="T31" fmla="*/ 246 h 374"/>
                <a:gd name="T32" fmla="*/ 1122 w 2322"/>
                <a:gd name="T33" fmla="*/ 228 h 374"/>
                <a:gd name="T34" fmla="*/ 1161 w 2322"/>
                <a:gd name="T35" fmla="*/ 255 h 374"/>
                <a:gd name="T36" fmla="*/ 1191 w 2322"/>
                <a:gd name="T37" fmla="*/ 354 h 374"/>
                <a:gd name="T38" fmla="*/ 1233 w 2322"/>
                <a:gd name="T39" fmla="*/ 366 h 374"/>
                <a:gd name="T40" fmla="*/ 1284 w 2322"/>
                <a:gd name="T41" fmla="*/ 306 h 374"/>
                <a:gd name="T42" fmla="*/ 1335 w 2322"/>
                <a:gd name="T43" fmla="*/ 243 h 374"/>
                <a:gd name="T44" fmla="*/ 1386 w 2322"/>
                <a:gd name="T45" fmla="*/ 270 h 374"/>
                <a:gd name="T46" fmla="*/ 1455 w 2322"/>
                <a:gd name="T47" fmla="*/ 369 h 374"/>
                <a:gd name="T48" fmla="*/ 1521 w 2322"/>
                <a:gd name="T49" fmla="*/ 264 h 374"/>
                <a:gd name="T50" fmla="*/ 1593 w 2322"/>
                <a:gd name="T51" fmla="*/ 234 h 374"/>
                <a:gd name="T52" fmla="*/ 1668 w 2322"/>
                <a:gd name="T53" fmla="*/ 264 h 374"/>
                <a:gd name="T54" fmla="*/ 1698 w 2322"/>
                <a:gd name="T55" fmla="*/ 303 h 374"/>
                <a:gd name="T56" fmla="*/ 1752 w 2322"/>
                <a:gd name="T57" fmla="*/ 240 h 374"/>
                <a:gd name="T58" fmla="*/ 1818 w 2322"/>
                <a:gd name="T59" fmla="*/ 207 h 374"/>
                <a:gd name="T60" fmla="*/ 1878 w 2322"/>
                <a:gd name="T61" fmla="*/ 210 h 374"/>
                <a:gd name="T62" fmla="*/ 1929 w 2322"/>
                <a:gd name="T63" fmla="*/ 222 h 374"/>
                <a:gd name="T64" fmla="*/ 2022 w 2322"/>
                <a:gd name="T65" fmla="*/ 201 h 374"/>
                <a:gd name="T66" fmla="*/ 2085 w 2322"/>
                <a:gd name="T67" fmla="*/ 180 h 374"/>
                <a:gd name="T68" fmla="*/ 2136 w 2322"/>
                <a:gd name="T69" fmla="*/ 159 h 374"/>
                <a:gd name="T70" fmla="*/ 2163 w 2322"/>
                <a:gd name="T71" fmla="*/ 144 h 374"/>
                <a:gd name="T72" fmla="*/ 2229 w 2322"/>
                <a:gd name="T73" fmla="*/ 159 h 374"/>
                <a:gd name="T74" fmla="*/ 2280 w 2322"/>
                <a:gd name="T75" fmla="*/ 147 h 374"/>
                <a:gd name="T76" fmla="*/ 2322 w 2322"/>
                <a:gd name="T77" fmla="*/ 111 h 37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22"/>
                <a:gd name="T118" fmla="*/ 0 h 374"/>
                <a:gd name="T119" fmla="*/ 2322 w 2322"/>
                <a:gd name="T120" fmla="*/ 374 h 37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22" h="374">
                  <a:moveTo>
                    <a:pt x="0" y="0"/>
                  </a:moveTo>
                  <a:cubicBezTo>
                    <a:pt x="7" y="41"/>
                    <a:pt x="15" y="83"/>
                    <a:pt x="39" y="105"/>
                  </a:cubicBezTo>
                  <a:cubicBezTo>
                    <a:pt x="63" y="127"/>
                    <a:pt x="112" y="140"/>
                    <a:pt x="144" y="135"/>
                  </a:cubicBezTo>
                  <a:cubicBezTo>
                    <a:pt x="176" y="130"/>
                    <a:pt x="210" y="78"/>
                    <a:pt x="234" y="78"/>
                  </a:cubicBezTo>
                  <a:cubicBezTo>
                    <a:pt x="258" y="78"/>
                    <a:pt x="270" y="122"/>
                    <a:pt x="291" y="135"/>
                  </a:cubicBezTo>
                  <a:cubicBezTo>
                    <a:pt x="312" y="148"/>
                    <a:pt x="336" y="153"/>
                    <a:pt x="360" y="156"/>
                  </a:cubicBezTo>
                  <a:cubicBezTo>
                    <a:pt x="384" y="159"/>
                    <a:pt x="417" y="155"/>
                    <a:pt x="438" y="153"/>
                  </a:cubicBezTo>
                  <a:cubicBezTo>
                    <a:pt x="459" y="151"/>
                    <a:pt x="469" y="138"/>
                    <a:pt x="486" y="141"/>
                  </a:cubicBezTo>
                  <a:cubicBezTo>
                    <a:pt x="503" y="144"/>
                    <a:pt x="522" y="165"/>
                    <a:pt x="543" y="174"/>
                  </a:cubicBezTo>
                  <a:cubicBezTo>
                    <a:pt x="564" y="183"/>
                    <a:pt x="592" y="189"/>
                    <a:pt x="612" y="195"/>
                  </a:cubicBezTo>
                  <a:cubicBezTo>
                    <a:pt x="632" y="201"/>
                    <a:pt x="645" y="201"/>
                    <a:pt x="663" y="207"/>
                  </a:cubicBezTo>
                  <a:cubicBezTo>
                    <a:pt x="681" y="213"/>
                    <a:pt x="701" y="232"/>
                    <a:pt x="723" y="234"/>
                  </a:cubicBezTo>
                  <a:cubicBezTo>
                    <a:pt x="745" y="236"/>
                    <a:pt x="770" y="219"/>
                    <a:pt x="798" y="219"/>
                  </a:cubicBezTo>
                  <a:cubicBezTo>
                    <a:pt x="826" y="219"/>
                    <a:pt x="866" y="216"/>
                    <a:pt x="894" y="231"/>
                  </a:cubicBezTo>
                  <a:cubicBezTo>
                    <a:pt x="922" y="246"/>
                    <a:pt x="940" y="310"/>
                    <a:pt x="963" y="312"/>
                  </a:cubicBezTo>
                  <a:cubicBezTo>
                    <a:pt x="986" y="314"/>
                    <a:pt x="1006" y="260"/>
                    <a:pt x="1032" y="246"/>
                  </a:cubicBezTo>
                  <a:cubicBezTo>
                    <a:pt x="1058" y="232"/>
                    <a:pt x="1101" y="227"/>
                    <a:pt x="1122" y="228"/>
                  </a:cubicBezTo>
                  <a:cubicBezTo>
                    <a:pt x="1143" y="229"/>
                    <a:pt x="1150" y="234"/>
                    <a:pt x="1161" y="255"/>
                  </a:cubicBezTo>
                  <a:cubicBezTo>
                    <a:pt x="1172" y="276"/>
                    <a:pt x="1179" y="336"/>
                    <a:pt x="1191" y="354"/>
                  </a:cubicBezTo>
                  <a:cubicBezTo>
                    <a:pt x="1203" y="372"/>
                    <a:pt x="1218" y="374"/>
                    <a:pt x="1233" y="366"/>
                  </a:cubicBezTo>
                  <a:cubicBezTo>
                    <a:pt x="1248" y="358"/>
                    <a:pt x="1267" y="326"/>
                    <a:pt x="1284" y="306"/>
                  </a:cubicBezTo>
                  <a:cubicBezTo>
                    <a:pt x="1301" y="286"/>
                    <a:pt x="1318" y="249"/>
                    <a:pt x="1335" y="243"/>
                  </a:cubicBezTo>
                  <a:cubicBezTo>
                    <a:pt x="1352" y="237"/>
                    <a:pt x="1366" y="249"/>
                    <a:pt x="1386" y="270"/>
                  </a:cubicBezTo>
                  <a:cubicBezTo>
                    <a:pt x="1406" y="291"/>
                    <a:pt x="1433" y="370"/>
                    <a:pt x="1455" y="369"/>
                  </a:cubicBezTo>
                  <a:cubicBezTo>
                    <a:pt x="1477" y="368"/>
                    <a:pt x="1498" y="286"/>
                    <a:pt x="1521" y="264"/>
                  </a:cubicBezTo>
                  <a:cubicBezTo>
                    <a:pt x="1544" y="242"/>
                    <a:pt x="1569" y="234"/>
                    <a:pt x="1593" y="234"/>
                  </a:cubicBezTo>
                  <a:cubicBezTo>
                    <a:pt x="1617" y="234"/>
                    <a:pt x="1650" y="252"/>
                    <a:pt x="1668" y="264"/>
                  </a:cubicBezTo>
                  <a:cubicBezTo>
                    <a:pt x="1686" y="276"/>
                    <a:pt x="1684" y="307"/>
                    <a:pt x="1698" y="303"/>
                  </a:cubicBezTo>
                  <a:cubicBezTo>
                    <a:pt x="1712" y="299"/>
                    <a:pt x="1732" y="256"/>
                    <a:pt x="1752" y="240"/>
                  </a:cubicBezTo>
                  <a:cubicBezTo>
                    <a:pt x="1772" y="224"/>
                    <a:pt x="1797" y="212"/>
                    <a:pt x="1818" y="207"/>
                  </a:cubicBezTo>
                  <a:cubicBezTo>
                    <a:pt x="1839" y="202"/>
                    <a:pt x="1860" y="208"/>
                    <a:pt x="1878" y="210"/>
                  </a:cubicBezTo>
                  <a:cubicBezTo>
                    <a:pt x="1896" y="212"/>
                    <a:pt x="1905" y="224"/>
                    <a:pt x="1929" y="222"/>
                  </a:cubicBezTo>
                  <a:cubicBezTo>
                    <a:pt x="1953" y="220"/>
                    <a:pt x="1996" y="208"/>
                    <a:pt x="2022" y="201"/>
                  </a:cubicBezTo>
                  <a:cubicBezTo>
                    <a:pt x="2048" y="194"/>
                    <a:pt x="2066" y="187"/>
                    <a:pt x="2085" y="180"/>
                  </a:cubicBezTo>
                  <a:cubicBezTo>
                    <a:pt x="2104" y="173"/>
                    <a:pt x="2123" y="165"/>
                    <a:pt x="2136" y="159"/>
                  </a:cubicBezTo>
                  <a:cubicBezTo>
                    <a:pt x="2149" y="153"/>
                    <a:pt x="2148" y="144"/>
                    <a:pt x="2163" y="144"/>
                  </a:cubicBezTo>
                  <a:cubicBezTo>
                    <a:pt x="2178" y="144"/>
                    <a:pt x="2210" y="159"/>
                    <a:pt x="2229" y="159"/>
                  </a:cubicBezTo>
                  <a:cubicBezTo>
                    <a:pt x="2248" y="159"/>
                    <a:pt x="2265" y="155"/>
                    <a:pt x="2280" y="147"/>
                  </a:cubicBezTo>
                  <a:cubicBezTo>
                    <a:pt x="2295" y="139"/>
                    <a:pt x="2313" y="118"/>
                    <a:pt x="2322" y="111"/>
                  </a:cubicBezTo>
                </a:path>
              </a:pathLst>
            </a:custGeom>
            <a:noFill/>
            <a:ln w="19050">
              <a:solidFill>
                <a:srgbClr val="5B98D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389" name="Group 47"/>
          <p:cNvGrpSpPr>
            <a:grpSpLocks/>
          </p:cNvGrpSpPr>
          <p:nvPr/>
        </p:nvGrpSpPr>
        <p:grpSpPr bwMode="auto">
          <a:xfrm>
            <a:off x="9525" y="1600200"/>
            <a:ext cx="4495800" cy="657225"/>
            <a:chOff x="1440" y="3385"/>
            <a:chExt cx="2832" cy="414"/>
          </a:xfrm>
        </p:grpSpPr>
        <p:grpSp>
          <p:nvGrpSpPr>
            <p:cNvPr id="16449" name="Group 48"/>
            <p:cNvGrpSpPr>
              <a:grpSpLocks/>
            </p:cNvGrpSpPr>
            <p:nvPr/>
          </p:nvGrpSpPr>
          <p:grpSpPr bwMode="auto">
            <a:xfrm>
              <a:off x="1440" y="3552"/>
              <a:ext cx="2832" cy="96"/>
              <a:chOff x="1440" y="3552"/>
              <a:chExt cx="2832" cy="96"/>
            </a:xfrm>
          </p:grpSpPr>
          <p:sp>
            <p:nvSpPr>
              <p:cNvPr id="16484" name="Line 49"/>
              <p:cNvSpPr>
                <a:spLocks noChangeShapeType="1"/>
              </p:cNvSpPr>
              <p:nvPr/>
            </p:nvSpPr>
            <p:spPr bwMode="auto">
              <a:xfrm>
                <a:off x="1440" y="3600"/>
                <a:ext cx="283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940" name="Oval 50"/>
              <p:cNvSpPr>
                <a:spLocks noChangeArrowheads="1"/>
              </p:cNvSpPr>
              <p:nvPr/>
            </p:nvSpPr>
            <p:spPr bwMode="auto">
              <a:xfrm>
                <a:off x="158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41" name="Oval 51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42" name="Oval 52"/>
              <p:cNvSpPr>
                <a:spLocks noChangeArrowheads="1"/>
              </p:cNvSpPr>
              <p:nvPr/>
            </p:nvSpPr>
            <p:spPr bwMode="auto">
              <a:xfrm>
                <a:off x="206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43" name="Oval 53"/>
              <p:cNvSpPr>
                <a:spLocks noChangeArrowheads="1"/>
              </p:cNvSpPr>
              <p:nvPr/>
            </p:nvSpPr>
            <p:spPr bwMode="auto">
              <a:xfrm>
                <a:off x="230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44" name="Oval 54"/>
              <p:cNvSpPr>
                <a:spLocks noChangeArrowheads="1"/>
              </p:cNvSpPr>
              <p:nvPr/>
            </p:nvSpPr>
            <p:spPr bwMode="auto">
              <a:xfrm>
                <a:off x="254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45" name="Oval 55"/>
              <p:cNvSpPr>
                <a:spLocks noChangeArrowheads="1"/>
              </p:cNvSpPr>
              <p:nvPr/>
            </p:nvSpPr>
            <p:spPr bwMode="auto">
              <a:xfrm>
                <a:off x="278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46" name="Oval 56"/>
              <p:cNvSpPr>
                <a:spLocks noChangeArrowheads="1"/>
              </p:cNvSpPr>
              <p:nvPr/>
            </p:nvSpPr>
            <p:spPr bwMode="auto">
              <a:xfrm>
                <a:off x="302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47" name="Oval 57"/>
              <p:cNvSpPr>
                <a:spLocks noChangeArrowheads="1"/>
              </p:cNvSpPr>
              <p:nvPr/>
            </p:nvSpPr>
            <p:spPr bwMode="auto">
              <a:xfrm>
                <a:off x="326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48" name="Oval 58"/>
              <p:cNvSpPr>
                <a:spLocks noChangeArrowheads="1"/>
              </p:cNvSpPr>
              <p:nvPr/>
            </p:nvSpPr>
            <p:spPr bwMode="auto">
              <a:xfrm>
                <a:off x="350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49" name="Oval 59"/>
              <p:cNvSpPr>
                <a:spLocks noChangeArrowheads="1"/>
              </p:cNvSpPr>
              <p:nvPr/>
            </p:nvSpPr>
            <p:spPr bwMode="auto">
              <a:xfrm>
                <a:off x="374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50" name="Oval 60"/>
              <p:cNvSpPr>
                <a:spLocks noChangeArrowheads="1"/>
              </p:cNvSpPr>
              <p:nvPr/>
            </p:nvSpPr>
            <p:spPr bwMode="auto">
              <a:xfrm>
                <a:off x="398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5905" name="Freeform 61"/>
            <p:cNvSpPr>
              <a:spLocks/>
            </p:cNvSpPr>
            <p:nvPr/>
          </p:nvSpPr>
          <p:spPr bwMode="auto">
            <a:xfrm>
              <a:off x="1536" y="3385"/>
              <a:ext cx="2592" cy="414"/>
            </a:xfrm>
            <a:custGeom>
              <a:avLst/>
              <a:gdLst>
                <a:gd name="T0" fmla="*/ 0 w 2592"/>
                <a:gd name="T1" fmla="*/ 71 h 414"/>
                <a:gd name="T2" fmla="*/ 87 w 2592"/>
                <a:gd name="T3" fmla="*/ 24 h 414"/>
                <a:gd name="T4" fmla="*/ 206 w 2592"/>
                <a:gd name="T5" fmla="*/ 217 h 414"/>
                <a:gd name="T6" fmla="*/ 338 w 2592"/>
                <a:gd name="T7" fmla="*/ 413 h 414"/>
                <a:gd name="T8" fmla="*/ 456 w 2592"/>
                <a:gd name="T9" fmla="*/ 210 h 414"/>
                <a:gd name="T10" fmla="*/ 571 w 2592"/>
                <a:gd name="T11" fmla="*/ 17 h 414"/>
                <a:gd name="T12" fmla="*/ 693 w 2592"/>
                <a:gd name="T13" fmla="*/ 217 h 414"/>
                <a:gd name="T14" fmla="*/ 819 w 2592"/>
                <a:gd name="T15" fmla="*/ 406 h 414"/>
                <a:gd name="T16" fmla="*/ 941 w 2592"/>
                <a:gd name="T17" fmla="*/ 207 h 414"/>
                <a:gd name="T18" fmla="*/ 1049 w 2592"/>
                <a:gd name="T19" fmla="*/ 20 h 414"/>
                <a:gd name="T20" fmla="*/ 1181 w 2592"/>
                <a:gd name="T21" fmla="*/ 220 h 414"/>
                <a:gd name="T22" fmla="*/ 1314 w 2592"/>
                <a:gd name="T23" fmla="*/ 410 h 414"/>
                <a:gd name="T24" fmla="*/ 1422 w 2592"/>
                <a:gd name="T25" fmla="*/ 207 h 414"/>
                <a:gd name="T26" fmla="*/ 1534 w 2592"/>
                <a:gd name="T27" fmla="*/ 17 h 414"/>
                <a:gd name="T28" fmla="*/ 1652 w 2592"/>
                <a:gd name="T29" fmla="*/ 213 h 414"/>
                <a:gd name="T30" fmla="*/ 1784 w 2592"/>
                <a:gd name="T31" fmla="*/ 410 h 414"/>
                <a:gd name="T32" fmla="*/ 1896 w 2592"/>
                <a:gd name="T33" fmla="*/ 210 h 414"/>
                <a:gd name="T34" fmla="*/ 2018 w 2592"/>
                <a:gd name="T35" fmla="*/ 17 h 414"/>
                <a:gd name="T36" fmla="*/ 2140 w 2592"/>
                <a:gd name="T37" fmla="*/ 213 h 414"/>
                <a:gd name="T38" fmla="*/ 2272 w 2592"/>
                <a:gd name="T39" fmla="*/ 406 h 414"/>
                <a:gd name="T40" fmla="*/ 2384 w 2592"/>
                <a:gd name="T41" fmla="*/ 207 h 414"/>
                <a:gd name="T42" fmla="*/ 2503 w 2592"/>
                <a:gd name="T43" fmla="*/ 20 h 414"/>
                <a:gd name="T44" fmla="*/ 2592 w 2592"/>
                <a:gd name="T45" fmla="*/ 119 h 4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92"/>
                <a:gd name="T70" fmla="*/ 0 h 414"/>
                <a:gd name="T71" fmla="*/ 2592 w 2592"/>
                <a:gd name="T72" fmla="*/ 414 h 4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92" h="414">
                  <a:moveTo>
                    <a:pt x="0" y="71"/>
                  </a:moveTo>
                  <a:cubicBezTo>
                    <a:pt x="26" y="35"/>
                    <a:pt x="53" y="0"/>
                    <a:pt x="87" y="24"/>
                  </a:cubicBezTo>
                  <a:cubicBezTo>
                    <a:pt x="121" y="48"/>
                    <a:pt x="164" y="152"/>
                    <a:pt x="206" y="217"/>
                  </a:cubicBezTo>
                  <a:cubicBezTo>
                    <a:pt x="248" y="282"/>
                    <a:pt x="296" y="414"/>
                    <a:pt x="338" y="413"/>
                  </a:cubicBezTo>
                  <a:cubicBezTo>
                    <a:pt x="380" y="412"/>
                    <a:pt x="417" y="276"/>
                    <a:pt x="456" y="210"/>
                  </a:cubicBezTo>
                  <a:cubicBezTo>
                    <a:pt x="495" y="144"/>
                    <a:pt x="532" y="16"/>
                    <a:pt x="571" y="17"/>
                  </a:cubicBezTo>
                  <a:cubicBezTo>
                    <a:pt x="610" y="18"/>
                    <a:pt x="652" y="152"/>
                    <a:pt x="693" y="217"/>
                  </a:cubicBezTo>
                  <a:cubicBezTo>
                    <a:pt x="734" y="282"/>
                    <a:pt x="778" y="408"/>
                    <a:pt x="819" y="406"/>
                  </a:cubicBezTo>
                  <a:cubicBezTo>
                    <a:pt x="860" y="404"/>
                    <a:pt x="903" y="271"/>
                    <a:pt x="941" y="207"/>
                  </a:cubicBezTo>
                  <a:cubicBezTo>
                    <a:pt x="979" y="143"/>
                    <a:pt x="1009" y="18"/>
                    <a:pt x="1049" y="20"/>
                  </a:cubicBezTo>
                  <a:cubicBezTo>
                    <a:pt x="1089" y="22"/>
                    <a:pt x="1137" y="155"/>
                    <a:pt x="1181" y="220"/>
                  </a:cubicBezTo>
                  <a:cubicBezTo>
                    <a:pt x="1225" y="285"/>
                    <a:pt x="1274" y="412"/>
                    <a:pt x="1314" y="410"/>
                  </a:cubicBezTo>
                  <a:cubicBezTo>
                    <a:pt x="1354" y="408"/>
                    <a:pt x="1385" y="272"/>
                    <a:pt x="1422" y="207"/>
                  </a:cubicBezTo>
                  <a:cubicBezTo>
                    <a:pt x="1459" y="142"/>
                    <a:pt x="1496" y="16"/>
                    <a:pt x="1534" y="17"/>
                  </a:cubicBezTo>
                  <a:cubicBezTo>
                    <a:pt x="1572" y="18"/>
                    <a:pt x="1610" y="148"/>
                    <a:pt x="1652" y="213"/>
                  </a:cubicBezTo>
                  <a:cubicBezTo>
                    <a:pt x="1694" y="278"/>
                    <a:pt x="1743" y="411"/>
                    <a:pt x="1784" y="410"/>
                  </a:cubicBezTo>
                  <a:cubicBezTo>
                    <a:pt x="1825" y="409"/>
                    <a:pt x="1857" y="275"/>
                    <a:pt x="1896" y="210"/>
                  </a:cubicBezTo>
                  <a:cubicBezTo>
                    <a:pt x="1935" y="145"/>
                    <a:pt x="1977" y="17"/>
                    <a:pt x="2018" y="17"/>
                  </a:cubicBezTo>
                  <a:cubicBezTo>
                    <a:pt x="2059" y="17"/>
                    <a:pt x="2098" y="148"/>
                    <a:pt x="2140" y="213"/>
                  </a:cubicBezTo>
                  <a:cubicBezTo>
                    <a:pt x="2182" y="278"/>
                    <a:pt x="2231" y="407"/>
                    <a:pt x="2272" y="406"/>
                  </a:cubicBezTo>
                  <a:cubicBezTo>
                    <a:pt x="2313" y="405"/>
                    <a:pt x="2346" y="271"/>
                    <a:pt x="2384" y="207"/>
                  </a:cubicBezTo>
                  <a:cubicBezTo>
                    <a:pt x="2422" y="143"/>
                    <a:pt x="2468" y="35"/>
                    <a:pt x="2503" y="20"/>
                  </a:cubicBezTo>
                  <a:cubicBezTo>
                    <a:pt x="2538" y="5"/>
                    <a:pt x="2565" y="62"/>
                    <a:pt x="2592" y="119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sysDot"/>
              <a:round/>
              <a:headEnd/>
              <a:tailEnd/>
            </a:ln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451" name="Group 62"/>
            <p:cNvGrpSpPr>
              <a:grpSpLocks/>
            </p:cNvGrpSpPr>
            <p:nvPr/>
          </p:nvGrpSpPr>
          <p:grpSpPr bwMode="auto">
            <a:xfrm>
              <a:off x="1496" y="3406"/>
              <a:ext cx="2681" cy="386"/>
              <a:chOff x="1496" y="3406"/>
              <a:chExt cx="2681" cy="386"/>
            </a:xfrm>
          </p:grpSpPr>
          <p:grpSp>
            <p:nvGrpSpPr>
              <p:cNvPr id="16452" name="Group 63"/>
              <p:cNvGrpSpPr>
                <a:grpSpLocks/>
              </p:cNvGrpSpPr>
              <p:nvPr/>
            </p:nvGrpSpPr>
            <p:grpSpPr bwMode="auto">
              <a:xfrm>
                <a:off x="1628" y="3409"/>
                <a:ext cx="248" cy="374"/>
                <a:chOff x="1611" y="3412"/>
                <a:chExt cx="267" cy="374"/>
              </a:xfrm>
            </p:grpSpPr>
            <p:sp>
              <p:nvSpPr>
                <p:cNvPr id="16482" name="Freeform 64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83" name="Freeform 65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453" name="Group 66"/>
              <p:cNvGrpSpPr>
                <a:grpSpLocks/>
              </p:cNvGrpSpPr>
              <p:nvPr/>
            </p:nvGrpSpPr>
            <p:grpSpPr bwMode="auto">
              <a:xfrm>
                <a:off x="2104" y="3406"/>
                <a:ext cx="256" cy="374"/>
                <a:chOff x="1611" y="3412"/>
                <a:chExt cx="267" cy="374"/>
              </a:xfrm>
            </p:grpSpPr>
            <p:sp>
              <p:nvSpPr>
                <p:cNvPr id="16480" name="Freeform 67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81" name="Freeform 68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454" name="Group 69"/>
              <p:cNvGrpSpPr>
                <a:grpSpLocks/>
              </p:cNvGrpSpPr>
              <p:nvPr/>
            </p:nvGrpSpPr>
            <p:grpSpPr bwMode="auto">
              <a:xfrm>
                <a:off x="2585" y="3408"/>
                <a:ext cx="252" cy="374"/>
                <a:chOff x="1611" y="3412"/>
                <a:chExt cx="267" cy="374"/>
              </a:xfrm>
            </p:grpSpPr>
            <p:sp>
              <p:nvSpPr>
                <p:cNvPr id="16478" name="Freeform 70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79" name="Freeform 71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455" name="Group 72"/>
              <p:cNvGrpSpPr>
                <a:grpSpLocks/>
              </p:cNvGrpSpPr>
              <p:nvPr/>
            </p:nvGrpSpPr>
            <p:grpSpPr bwMode="auto">
              <a:xfrm>
                <a:off x="3072" y="3406"/>
                <a:ext cx="254" cy="374"/>
                <a:chOff x="1611" y="3412"/>
                <a:chExt cx="267" cy="374"/>
              </a:xfrm>
            </p:grpSpPr>
            <p:sp>
              <p:nvSpPr>
                <p:cNvPr id="16476" name="Freeform 73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77" name="Freeform 74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456" name="Group 75"/>
              <p:cNvGrpSpPr>
                <a:grpSpLocks/>
              </p:cNvGrpSpPr>
              <p:nvPr/>
            </p:nvGrpSpPr>
            <p:grpSpPr bwMode="auto">
              <a:xfrm>
                <a:off x="3551" y="3409"/>
                <a:ext cx="250" cy="374"/>
                <a:chOff x="1611" y="3412"/>
                <a:chExt cx="267" cy="374"/>
              </a:xfrm>
            </p:grpSpPr>
            <p:sp>
              <p:nvSpPr>
                <p:cNvPr id="16474" name="Freeform 76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75" name="Freeform 77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457" name="Freeform 78"/>
              <p:cNvSpPr>
                <a:spLocks/>
              </p:cNvSpPr>
              <p:nvPr/>
            </p:nvSpPr>
            <p:spPr bwMode="auto">
              <a:xfrm>
                <a:off x="4036" y="3408"/>
                <a:ext cx="141" cy="188"/>
              </a:xfrm>
              <a:custGeom>
                <a:avLst/>
                <a:gdLst>
                  <a:gd name="T0" fmla="*/ 0 w 141"/>
                  <a:gd name="T1" fmla="*/ 0 h 188"/>
                  <a:gd name="T2" fmla="*/ 39 w 141"/>
                  <a:gd name="T3" fmla="*/ 104 h 188"/>
                  <a:gd name="T4" fmla="*/ 141 w 141"/>
                  <a:gd name="T5" fmla="*/ 188 h 18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88"/>
                  <a:gd name="T11" fmla="*/ 141 w 141"/>
                  <a:gd name="T12" fmla="*/ 188 h 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88">
                    <a:moveTo>
                      <a:pt x="0" y="0"/>
                    </a:moveTo>
                    <a:cubicBezTo>
                      <a:pt x="6" y="17"/>
                      <a:pt x="16" y="73"/>
                      <a:pt x="39" y="104"/>
                    </a:cubicBezTo>
                    <a:cubicBezTo>
                      <a:pt x="62" y="135"/>
                      <a:pt x="120" y="171"/>
                      <a:pt x="141" y="188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6458" name="Group 79"/>
              <p:cNvGrpSpPr>
                <a:grpSpLocks/>
              </p:cNvGrpSpPr>
              <p:nvPr/>
            </p:nvGrpSpPr>
            <p:grpSpPr bwMode="auto">
              <a:xfrm flipH="1">
                <a:off x="3792" y="3418"/>
                <a:ext cx="240" cy="374"/>
                <a:chOff x="1611" y="3412"/>
                <a:chExt cx="267" cy="374"/>
              </a:xfrm>
            </p:grpSpPr>
            <p:sp>
              <p:nvSpPr>
                <p:cNvPr id="16472" name="Freeform 80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73" name="Freeform 81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459" name="Group 82"/>
              <p:cNvGrpSpPr>
                <a:grpSpLocks/>
              </p:cNvGrpSpPr>
              <p:nvPr/>
            </p:nvGrpSpPr>
            <p:grpSpPr bwMode="auto">
              <a:xfrm flipH="1">
                <a:off x="3312" y="3408"/>
                <a:ext cx="240" cy="374"/>
                <a:chOff x="1611" y="3412"/>
                <a:chExt cx="267" cy="374"/>
              </a:xfrm>
            </p:grpSpPr>
            <p:sp>
              <p:nvSpPr>
                <p:cNvPr id="16470" name="Freeform 83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71" name="Freeform 84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460" name="Group 85"/>
              <p:cNvGrpSpPr>
                <a:grpSpLocks/>
              </p:cNvGrpSpPr>
              <p:nvPr/>
            </p:nvGrpSpPr>
            <p:grpSpPr bwMode="auto">
              <a:xfrm flipH="1">
                <a:off x="2828" y="3408"/>
                <a:ext cx="244" cy="374"/>
                <a:chOff x="1611" y="3412"/>
                <a:chExt cx="267" cy="374"/>
              </a:xfrm>
            </p:grpSpPr>
            <p:sp>
              <p:nvSpPr>
                <p:cNvPr id="16468" name="Freeform 86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69" name="Freeform 87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461" name="Group 88"/>
              <p:cNvGrpSpPr>
                <a:grpSpLocks/>
              </p:cNvGrpSpPr>
              <p:nvPr/>
            </p:nvGrpSpPr>
            <p:grpSpPr bwMode="auto">
              <a:xfrm flipH="1">
                <a:off x="2347" y="3407"/>
                <a:ext cx="242" cy="374"/>
                <a:chOff x="1611" y="3412"/>
                <a:chExt cx="267" cy="374"/>
              </a:xfrm>
            </p:grpSpPr>
            <p:sp>
              <p:nvSpPr>
                <p:cNvPr id="16466" name="Freeform 89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67" name="Freeform 90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462" name="Group 91"/>
              <p:cNvGrpSpPr>
                <a:grpSpLocks/>
              </p:cNvGrpSpPr>
              <p:nvPr/>
            </p:nvGrpSpPr>
            <p:grpSpPr bwMode="auto">
              <a:xfrm flipH="1">
                <a:off x="1863" y="3411"/>
                <a:ext cx="242" cy="374"/>
                <a:chOff x="1611" y="3412"/>
                <a:chExt cx="267" cy="374"/>
              </a:xfrm>
            </p:grpSpPr>
            <p:sp>
              <p:nvSpPr>
                <p:cNvPr id="16464" name="Freeform 92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65" name="Freeform 93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463" name="Freeform 94"/>
              <p:cNvSpPr>
                <a:spLocks/>
              </p:cNvSpPr>
              <p:nvPr/>
            </p:nvSpPr>
            <p:spPr bwMode="auto">
              <a:xfrm flipH="1">
                <a:off x="1496" y="3411"/>
                <a:ext cx="128" cy="188"/>
              </a:xfrm>
              <a:custGeom>
                <a:avLst/>
                <a:gdLst>
                  <a:gd name="T0" fmla="*/ 0 w 141"/>
                  <a:gd name="T1" fmla="*/ 0 h 188"/>
                  <a:gd name="T2" fmla="*/ 5 w 141"/>
                  <a:gd name="T3" fmla="*/ 104 h 188"/>
                  <a:gd name="T4" fmla="*/ 13 w 141"/>
                  <a:gd name="T5" fmla="*/ 188 h 18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88"/>
                  <a:gd name="T11" fmla="*/ 141 w 141"/>
                  <a:gd name="T12" fmla="*/ 188 h 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88">
                    <a:moveTo>
                      <a:pt x="0" y="0"/>
                    </a:moveTo>
                    <a:cubicBezTo>
                      <a:pt x="6" y="17"/>
                      <a:pt x="16" y="73"/>
                      <a:pt x="39" y="104"/>
                    </a:cubicBezTo>
                    <a:cubicBezTo>
                      <a:pt x="62" y="135"/>
                      <a:pt x="120" y="171"/>
                      <a:pt x="141" y="188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390" name="Group 169"/>
          <p:cNvGrpSpPr>
            <a:grpSpLocks/>
          </p:cNvGrpSpPr>
          <p:nvPr/>
        </p:nvGrpSpPr>
        <p:grpSpPr bwMode="auto">
          <a:xfrm>
            <a:off x="4495800" y="1693863"/>
            <a:ext cx="4587875" cy="1925637"/>
            <a:chOff x="4495800" y="1693863"/>
            <a:chExt cx="4587875" cy="1925637"/>
          </a:xfrm>
        </p:grpSpPr>
        <p:sp>
          <p:nvSpPr>
            <p:cNvPr id="16401" name="Rectangle 30"/>
            <p:cNvSpPr>
              <a:spLocks noChangeArrowheads="1"/>
            </p:cNvSpPr>
            <p:nvPr/>
          </p:nvSpPr>
          <p:spPr bwMode="auto">
            <a:xfrm>
              <a:off x="4495800" y="2743200"/>
              <a:ext cx="838200" cy="53340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6402" name="Freeform 98"/>
            <p:cNvSpPr>
              <a:spLocks/>
            </p:cNvSpPr>
            <p:nvPr/>
          </p:nvSpPr>
          <p:spPr bwMode="blackWhite">
            <a:xfrm flipH="1">
              <a:off x="5313515" y="2243138"/>
              <a:ext cx="290213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Freeform 99"/>
            <p:cNvSpPr>
              <a:spLocks/>
            </p:cNvSpPr>
            <p:nvPr/>
          </p:nvSpPr>
          <p:spPr bwMode="blackWhite">
            <a:xfrm>
              <a:off x="5624593" y="2255838"/>
              <a:ext cx="290213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Line 102"/>
            <p:cNvSpPr>
              <a:spLocks noChangeShapeType="1"/>
            </p:cNvSpPr>
            <p:nvPr/>
          </p:nvSpPr>
          <p:spPr bwMode="blackWhite">
            <a:xfrm>
              <a:off x="5625067" y="2085975"/>
              <a:ext cx="6714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5" name="Line 103"/>
            <p:cNvSpPr>
              <a:spLocks noChangeShapeType="1"/>
            </p:cNvSpPr>
            <p:nvPr/>
          </p:nvSpPr>
          <p:spPr bwMode="blackWhite">
            <a:xfrm>
              <a:off x="5932351" y="2085975"/>
              <a:ext cx="0" cy="15335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6" name="Oval 104"/>
            <p:cNvSpPr>
              <a:spLocks noChangeArrowheads="1"/>
            </p:cNvSpPr>
            <p:nvPr/>
          </p:nvSpPr>
          <p:spPr bwMode="blackWhite">
            <a:xfrm>
              <a:off x="5866812" y="2019300"/>
              <a:ext cx="130175" cy="133350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7" name="Text Box 105"/>
            <p:cNvSpPr txBox="1">
              <a:spLocks noChangeArrowheads="1"/>
            </p:cNvSpPr>
            <p:nvPr/>
          </p:nvSpPr>
          <p:spPr bwMode="blackWhite">
            <a:xfrm>
              <a:off x="5843675" y="1695450"/>
              <a:ext cx="18399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6408" name="Freeform 106"/>
            <p:cNvSpPr>
              <a:spLocks/>
            </p:cNvSpPr>
            <p:nvPr/>
          </p:nvSpPr>
          <p:spPr bwMode="blackWhite">
            <a:xfrm flipH="1">
              <a:off x="5955113" y="2266950"/>
              <a:ext cx="290212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9" name="Text Box 107"/>
            <p:cNvSpPr txBox="1">
              <a:spLocks noChangeArrowheads="1"/>
            </p:cNvSpPr>
            <p:nvPr/>
          </p:nvSpPr>
          <p:spPr bwMode="blackWhite">
            <a:xfrm>
              <a:off x="6282313" y="1866900"/>
              <a:ext cx="9104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6410" name="Line 109"/>
            <p:cNvSpPr>
              <a:spLocks noChangeShapeType="1"/>
            </p:cNvSpPr>
            <p:nvPr/>
          </p:nvSpPr>
          <p:spPr bwMode="blackWhite">
            <a:xfrm>
              <a:off x="4978253" y="2085975"/>
              <a:ext cx="6714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1" name="Line 110"/>
            <p:cNvSpPr>
              <a:spLocks noChangeShapeType="1"/>
            </p:cNvSpPr>
            <p:nvPr/>
          </p:nvSpPr>
          <p:spPr bwMode="blackWhite">
            <a:xfrm>
              <a:off x="5285537" y="2085975"/>
              <a:ext cx="0" cy="15335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2" name="Oval 111"/>
            <p:cNvSpPr>
              <a:spLocks noChangeArrowheads="1"/>
            </p:cNvSpPr>
            <p:nvPr/>
          </p:nvSpPr>
          <p:spPr bwMode="blackWhite">
            <a:xfrm>
              <a:off x="5219998" y="2019300"/>
              <a:ext cx="130175" cy="133350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Text Box 112"/>
            <p:cNvSpPr txBox="1">
              <a:spLocks noChangeArrowheads="1"/>
            </p:cNvSpPr>
            <p:nvPr/>
          </p:nvSpPr>
          <p:spPr bwMode="blackWhite">
            <a:xfrm>
              <a:off x="5197335" y="1695450"/>
              <a:ext cx="18446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6414" name="Freeform 113"/>
            <p:cNvSpPr>
              <a:spLocks/>
            </p:cNvSpPr>
            <p:nvPr/>
          </p:nvSpPr>
          <p:spPr bwMode="blackWhite">
            <a:xfrm>
              <a:off x="4975408" y="2257425"/>
              <a:ext cx="290212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5" name="Freeform 115"/>
            <p:cNvSpPr>
              <a:spLocks/>
            </p:cNvSpPr>
            <p:nvPr/>
          </p:nvSpPr>
          <p:spPr bwMode="blackWhite">
            <a:xfrm flipH="1">
              <a:off x="6628553" y="2241551"/>
              <a:ext cx="290213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6" name="Freeform 116"/>
            <p:cNvSpPr>
              <a:spLocks/>
            </p:cNvSpPr>
            <p:nvPr/>
          </p:nvSpPr>
          <p:spPr bwMode="blackWhite">
            <a:xfrm>
              <a:off x="6939631" y="2254251"/>
              <a:ext cx="290213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Line 119"/>
            <p:cNvSpPr>
              <a:spLocks noChangeShapeType="1"/>
            </p:cNvSpPr>
            <p:nvPr/>
          </p:nvSpPr>
          <p:spPr bwMode="blackWhite">
            <a:xfrm>
              <a:off x="6940105" y="2084388"/>
              <a:ext cx="6714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Line 120"/>
            <p:cNvSpPr>
              <a:spLocks noChangeShapeType="1"/>
            </p:cNvSpPr>
            <p:nvPr/>
          </p:nvSpPr>
          <p:spPr bwMode="blackWhite">
            <a:xfrm>
              <a:off x="7247389" y="2084388"/>
              <a:ext cx="0" cy="15335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9" name="Oval 121"/>
            <p:cNvSpPr>
              <a:spLocks noChangeArrowheads="1"/>
            </p:cNvSpPr>
            <p:nvPr/>
          </p:nvSpPr>
          <p:spPr bwMode="blackWhite">
            <a:xfrm>
              <a:off x="7181850" y="2017713"/>
              <a:ext cx="130175" cy="133350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0" name="Text Box 122"/>
            <p:cNvSpPr txBox="1">
              <a:spLocks noChangeArrowheads="1"/>
            </p:cNvSpPr>
            <p:nvPr/>
          </p:nvSpPr>
          <p:spPr bwMode="blackWhite">
            <a:xfrm>
              <a:off x="7158713" y="1693863"/>
              <a:ext cx="18399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6421" name="Freeform 123"/>
            <p:cNvSpPr>
              <a:spLocks/>
            </p:cNvSpPr>
            <p:nvPr/>
          </p:nvSpPr>
          <p:spPr bwMode="blackWhite">
            <a:xfrm flipH="1">
              <a:off x="7270151" y="2265363"/>
              <a:ext cx="290212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Text Box 124"/>
            <p:cNvSpPr txBox="1">
              <a:spLocks noChangeArrowheads="1"/>
            </p:cNvSpPr>
            <p:nvPr/>
          </p:nvSpPr>
          <p:spPr bwMode="blackWhite">
            <a:xfrm>
              <a:off x="7597351" y="1865313"/>
              <a:ext cx="9104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6423" name="Line 126"/>
            <p:cNvSpPr>
              <a:spLocks noChangeShapeType="1"/>
            </p:cNvSpPr>
            <p:nvPr/>
          </p:nvSpPr>
          <p:spPr bwMode="blackWhite">
            <a:xfrm>
              <a:off x="6293291" y="2084388"/>
              <a:ext cx="6714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4" name="Line 127"/>
            <p:cNvSpPr>
              <a:spLocks noChangeShapeType="1"/>
            </p:cNvSpPr>
            <p:nvPr/>
          </p:nvSpPr>
          <p:spPr bwMode="blackWhite">
            <a:xfrm>
              <a:off x="6600575" y="2084388"/>
              <a:ext cx="0" cy="15335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5" name="Oval 128"/>
            <p:cNvSpPr>
              <a:spLocks noChangeArrowheads="1"/>
            </p:cNvSpPr>
            <p:nvPr/>
          </p:nvSpPr>
          <p:spPr bwMode="blackWhite">
            <a:xfrm>
              <a:off x="6535036" y="2017713"/>
              <a:ext cx="130175" cy="133350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6" name="Text Box 129"/>
            <p:cNvSpPr txBox="1">
              <a:spLocks noChangeArrowheads="1"/>
            </p:cNvSpPr>
            <p:nvPr/>
          </p:nvSpPr>
          <p:spPr bwMode="blackWhite">
            <a:xfrm>
              <a:off x="6512373" y="1693863"/>
              <a:ext cx="18446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6427" name="Freeform 130"/>
            <p:cNvSpPr>
              <a:spLocks/>
            </p:cNvSpPr>
            <p:nvPr/>
          </p:nvSpPr>
          <p:spPr bwMode="blackWhite">
            <a:xfrm>
              <a:off x="6290446" y="2255838"/>
              <a:ext cx="290212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Freeform 132"/>
            <p:cNvSpPr>
              <a:spLocks/>
            </p:cNvSpPr>
            <p:nvPr/>
          </p:nvSpPr>
          <p:spPr bwMode="blackWhite">
            <a:xfrm flipH="1">
              <a:off x="7945373" y="2241551"/>
              <a:ext cx="290213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9" name="Freeform 133"/>
            <p:cNvSpPr>
              <a:spLocks/>
            </p:cNvSpPr>
            <p:nvPr/>
          </p:nvSpPr>
          <p:spPr bwMode="blackWhite">
            <a:xfrm>
              <a:off x="8256451" y="2254251"/>
              <a:ext cx="290213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0" name="Line 136"/>
            <p:cNvSpPr>
              <a:spLocks noChangeShapeType="1"/>
            </p:cNvSpPr>
            <p:nvPr/>
          </p:nvSpPr>
          <p:spPr bwMode="blackWhite">
            <a:xfrm>
              <a:off x="8256925" y="2084388"/>
              <a:ext cx="6714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Line 137"/>
            <p:cNvSpPr>
              <a:spLocks noChangeShapeType="1"/>
            </p:cNvSpPr>
            <p:nvPr/>
          </p:nvSpPr>
          <p:spPr bwMode="blackWhite">
            <a:xfrm>
              <a:off x="8564209" y="2084388"/>
              <a:ext cx="0" cy="15335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2" name="Oval 138"/>
            <p:cNvSpPr>
              <a:spLocks noChangeArrowheads="1"/>
            </p:cNvSpPr>
            <p:nvPr/>
          </p:nvSpPr>
          <p:spPr bwMode="blackWhite">
            <a:xfrm>
              <a:off x="8498670" y="2017713"/>
              <a:ext cx="130175" cy="133350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3" name="Text Box 139"/>
            <p:cNvSpPr txBox="1">
              <a:spLocks noChangeArrowheads="1"/>
            </p:cNvSpPr>
            <p:nvPr/>
          </p:nvSpPr>
          <p:spPr bwMode="blackWhite">
            <a:xfrm>
              <a:off x="8475533" y="1693863"/>
              <a:ext cx="18399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6434" name="Freeform 140"/>
            <p:cNvSpPr>
              <a:spLocks/>
            </p:cNvSpPr>
            <p:nvPr/>
          </p:nvSpPr>
          <p:spPr bwMode="blackWhite">
            <a:xfrm flipH="1">
              <a:off x="8586971" y="2265363"/>
              <a:ext cx="290212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5" name="Text Box 141"/>
            <p:cNvSpPr txBox="1">
              <a:spLocks noChangeArrowheads="1"/>
            </p:cNvSpPr>
            <p:nvPr/>
          </p:nvSpPr>
          <p:spPr bwMode="blackWhite">
            <a:xfrm>
              <a:off x="8914171" y="1865313"/>
              <a:ext cx="9104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6436" name="Line 143"/>
            <p:cNvSpPr>
              <a:spLocks noChangeShapeType="1"/>
            </p:cNvSpPr>
            <p:nvPr/>
          </p:nvSpPr>
          <p:spPr bwMode="blackWhite">
            <a:xfrm>
              <a:off x="7610111" y="2084388"/>
              <a:ext cx="6714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7" name="Line 144"/>
            <p:cNvSpPr>
              <a:spLocks noChangeShapeType="1"/>
            </p:cNvSpPr>
            <p:nvPr/>
          </p:nvSpPr>
          <p:spPr bwMode="blackWhite">
            <a:xfrm>
              <a:off x="7917395" y="2084388"/>
              <a:ext cx="0" cy="15335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8" name="Oval 145"/>
            <p:cNvSpPr>
              <a:spLocks noChangeArrowheads="1"/>
            </p:cNvSpPr>
            <p:nvPr/>
          </p:nvSpPr>
          <p:spPr bwMode="blackWhite">
            <a:xfrm>
              <a:off x="7851856" y="2017713"/>
              <a:ext cx="130175" cy="133350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9" name="Text Box 146"/>
            <p:cNvSpPr txBox="1">
              <a:spLocks noChangeArrowheads="1"/>
            </p:cNvSpPr>
            <p:nvPr/>
          </p:nvSpPr>
          <p:spPr bwMode="blackWhite">
            <a:xfrm>
              <a:off x="7829193" y="1693863"/>
              <a:ext cx="18446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6440" name="Freeform 147"/>
            <p:cNvSpPr>
              <a:spLocks/>
            </p:cNvSpPr>
            <p:nvPr/>
          </p:nvSpPr>
          <p:spPr bwMode="blackWhite">
            <a:xfrm>
              <a:off x="7607266" y="2255838"/>
              <a:ext cx="290212" cy="10668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1" name="Freeform 148"/>
            <p:cNvSpPr>
              <a:spLocks/>
            </p:cNvSpPr>
            <p:nvPr/>
          </p:nvSpPr>
          <p:spPr bwMode="blackWhite">
            <a:xfrm>
              <a:off x="8909823" y="2185988"/>
              <a:ext cx="173852" cy="63500"/>
            </a:xfrm>
            <a:custGeom>
              <a:avLst/>
              <a:gdLst>
                <a:gd name="T0" fmla="*/ 0 w 397"/>
                <a:gd name="T1" fmla="*/ 2147483647 h 73"/>
                <a:gd name="T2" fmla="*/ 2147483647 w 397"/>
                <a:gd name="T3" fmla="*/ 0 h 73"/>
                <a:gd name="T4" fmla="*/ 0 60000 65536"/>
                <a:gd name="T5" fmla="*/ 0 60000 65536"/>
                <a:gd name="T6" fmla="*/ 0 w 397"/>
                <a:gd name="T7" fmla="*/ 0 h 73"/>
                <a:gd name="T8" fmla="*/ 397 w 397"/>
                <a:gd name="T9" fmla="*/ 73 h 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7" h="73">
                  <a:moveTo>
                    <a:pt x="0" y="73"/>
                  </a:moveTo>
                  <a:cubicBezTo>
                    <a:pt x="0" y="73"/>
                    <a:pt x="198" y="36"/>
                    <a:pt x="397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2" name="Freeform 149"/>
            <p:cNvSpPr>
              <a:spLocks/>
            </p:cNvSpPr>
            <p:nvPr/>
          </p:nvSpPr>
          <p:spPr bwMode="blackWhite">
            <a:xfrm flipH="1">
              <a:off x="4778375" y="2182813"/>
              <a:ext cx="173852" cy="63500"/>
            </a:xfrm>
            <a:custGeom>
              <a:avLst/>
              <a:gdLst>
                <a:gd name="T0" fmla="*/ 0 w 397"/>
                <a:gd name="T1" fmla="*/ 2147483647 h 73"/>
                <a:gd name="T2" fmla="*/ 2147483647 w 397"/>
                <a:gd name="T3" fmla="*/ 0 h 73"/>
                <a:gd name="T4" fmla="*/ 0 60000 65536"/>
                <a:gd name="T5" fmla="*/ 0 60000 65536"/>
                <a:gd name="T6" fmla="*/ 0 w 397"/>
                <a:gd name="T7" fmla="*/ 0 h 73"/>
                <a:gd name="T8" fmla="*/ 397 w 397"/>
                <a:gd name="T9" fmla="*/ 73 h 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7" h="73">
                  <a:moveTo>
                    <a:pt x="0" y="73"/>
                  </a:moveTo>
                  <a:cubicBezTo>
                    <a:pt x="0" y="73"/>
                    <a:pt x="198" y="36"/>
                    <a:pt x="397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3" name="Line 152"/>
            <p:cNvSpPr>
              <a:spLocks noChangeShapeType="1"/>
            </p:cNvSpPr>
            <p:nvPr/>
          </p:nvSpPr>
          <p:spPr bwMode="blackWhite">
            <a:xfrm>
              <a:off x="4873985" y="2976563"/>
              <a:ext cx="41581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Line 153"/>
            <p:cNvSpPr>
              <a:spLocks noChangeShapeType="1"/>
            </p:cNvSpPr>
            <p:nvPr/>
          </p:nvSpPr>
          <p:spPr bwMode="blackWhite">
            <a:xfrm>
              <a:off x="4853756" y="3014663"/>
              <a:ext cx="41581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5" name="Line 155"/>
            <p:cNvSpPr>
              <a:spLocks noChangeShapeType="1"/>
            </p:cNvSpPr>
            <p:nvPr/>
          </p:nvSpPr>
          <p:spPr bwMode="blackWhite">
            <a:xfrm>
              <a:off x="4892115" y="3046413"/>
              <a:ext cx="41581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Line 156"/>
            <p:cNvSpPr>
              <a:spLocks noChangeShapeType="1"/>
            </p:cNvSpPr>
            <p:nvPr/>
          </p:nvSpPr>
          <p:spPr bwMode="blackWhite">
            <a:xfrm>
              <a:off x="4871886" y="3084513"/>
              <a:ext cx="41581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Line 158"/>
            <p:cNvSpPr>
              <a:spLocks noChangeShapeType="1"/>
            </p:cNvSpPr>
            <p:nvPr/>
          </p:nvSpPr>
          <p:spPr bwMode="blackWhite">
            <a:xfrm>
              <a:off x="4892115" y="3122613"/>
              <a:ext cx="41581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159"/>
            <p:cNvSpPr>
              <a:spLocks noChangeShapeType="1"/>
            </p:cNvSpPr>
            <p:nvPr/>
          </p:nvSpPr>
          <p:spPr bwMode="blackWhite">
            <a:xfrm>
              <a:off x="4871886" y="3160713"/>
              <a:ext cx="41581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1" name="Freeform 160"/>
          <p:cNvSpPr>
            <a:spLocks/>
          </p:cNvSpPr>
          <p:nvPr/>
        </p:nvSpPr>
        <p:spPr bwMode="blackWhite">
          <a:xfrm rot="2306184">
            <a:off x="5157788" y="3194050"/>
            <a:ext cx="833437" cy="1196975"/>
          </a:xfrm>
          <a:custGeom>
            <a:avLst/>
            <a:gdLst>
              <a:gd name="T0" fmla="*/ 0 w 525"/>
              <a:gd name="T1" fmla="*/ 0 h 754"/>
              <a:gd name="T2" fmla="*/ 2147483647 w 525"/>
              <a:gd name="T3" fmla="*/ 2147483647 h 754"/>
              <a:gd name="T4" fmla="*/ 2147483647 w 525"/>
              <a:gd name="T5" fmla="*/ 2147483647 h 754"/>
              <a:gd name="T6" fmla="*/ 0 60000 65536"/>
              <a:gd name="T7" fmla="*/ 0 60000 65536"/>
              <a:gd name="T8" fmla="*/ 0 60000 65536"/>
              <a:gd name="T9" fmla="*/ 0 w 525"/>
              <a:gd name="T10" fmla="*/ 0 h 754"/>
              <a:gd name="T11" fmla="*/ 525 w 525"/>
              <a:gd name="T12" fmla="*/ 754 h 7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5" h="754">
                <a:moveTo>
                  <a:pt x="0" y="0"/>
                </a:moveTo>
                <a:cubicBezTo>
                  <a:pt x="58" y="276"/>
                  <a:pt x="116" y="552"/>
                  <a:pt x="203" y="653"/>
                </a:cubicBezTo>
                <a:cubicBezTo>
                  <a:pt x="290" y="754"/>
                  <a:pt x="407" y="681"/>
                  <a:pt x="525" y="608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Text Box 161"/>
          <p:cNvSpPr txBox="1">
            <a:spLocks noChangeArrowheads="1"/>
          </p:cNvSpPr>
          <p:nvPr/>
        </p:nvSpPr>
        <p:spPr bwMode="blackWhite">
          <a:xfrm>
            <a:off x="5673725" y="3862388"/>
            <a:ext cx="3336925" cy="1203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/>
              <a:t>Closely spaced energy levels form a </a:t>
            </a:r>
            <a:r>
              <a:rPr lang="ja-JP" altLang="en-US" sz="1800"/>
              <a:t>“</a:t>
            </a:r>
            <a:r>
              <a:rPr lang="en-US" altLang="ja-JP" sz="1800"/>
              <a:t>band</a:t>
            </a:r>
            <a:r>
              <a:rPr lang="ja-JP" altLang="en-US" sz="1800"/>
              <a:t>”</a:t>
            </a:r>
            <a:r>
              <a:rPr lang="en-US" altLang="ja-JP" sz="1800"/>
              <a:t> of energies between the max and min energies</a:t>
            </a:r>
            <a:endParaRPr lang="en-US" sz="1800"/>
          </a:p>
        </p:txBody>
      </p:sp>
      <p:sp>
        <p:nvSpPr>
          <p:cNvPr id="16393" name="Line 162"/>
          <p:cNvSpPr>
            <a:spLocks noChangeShapeType="1"/>
          </p:cNvSpPr>
          <p:nvPr/>
        </p:nvSpPr>
        <p:spPr bwMode="auto">
          <a:xfrm>
            <a:off x="4343400" y="2057400"/>
            <a:ext cx="5334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4" name="Line 163"/>
          <p:cNvSpPr>
            <a:spLocks noChangeShapeType="1"/>
          </p:cNvSpPr>
          <p:nvPr/>
        </p:nvSpPr>
        <p:spPr bwMode="auto">
          <a:xfrm flipV="1">
            <a:off x="4419600" y="3162300"/>
            <a:ext cx="520700" cy="1028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5" name="Line 164"/>
          <p:cNvSpPr>
            <a:spLocks noChangeShapeType="1"/>
          </p:cNvSpPr>
          <p:nvPr/>
        </p:nvSpPr>
        <p:spPr bwMode="auto">
          <a:xfrm flipV="1">
            <a:off x="4267200" y="3048000"/>
            <a:ext cx="5969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6" name="Rectangle 165"/>
          <p:cNvSpPr>
            <a:spLocks noChangeArrowheads="1"/>
          </p:cNvSpPr>
          <p:nvPr/>
        </p:nvSpPr>
        <p:spPr bwMode="auto">
          <a:xfrm>
            <a:off x="76200" y="1157288"/>
            <a:ext cx="1195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N-1 nodes</a:t>
            </a:r>
          </a:p>
        </p:txBody>
      </p:sp>
      <p:sp>
        <p:nvSpPr>
          <p:cNvPr id="16397" name="Rectangle 166"/>
          <p:cNvSpPr>
            <a:spLocks noChangeArrowheads="1"/>
          </p:cNvSpPr>
          <p:nvPr/>
        </p:nvSpPr>
        <p:spPr bwMode="auto">
          <a:xfrm>
            <a:off x="114300" y="3748088"/>
            <a:ext cx="965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0 nodes</a:t>
            </a:r>
          </a:p>
        </p:txBody>
      </p:sp>
      <p:sp>
        <p:nvSpPr>
          <p:cNvPr id="16398" name="Text Box 167"/>
          <p:cNvSpPr txBox="1">
            <a:spLocks noChangeArrowheads="1"/>
          </p:cNvSpPr>
          <p:nvPr/>
        </p:nvSpPr>
        <p:spPr bwMode="auto">
          <a:xfrm>
            <a:off x="2916238" y="152400"/>
            <a:ext cx="3603625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From Molecules to Solids</a:t>
            </a:r>
          </a:p>
        </p:txBody>
      </p:sp>
      <p:sp>
        <p:nvSpPr>
          <p:cNvPr id="16399" name="Text Box 168"/>
          <p:cNvSpPr txBox="1">
            <a:spLocks noChangeArrowheads="1"/>
          </p:cNvSpPr>
          <p:nvPr/>
        </p:nvSpPr>
        <p:spPr bwMode="auto">
          <a:xfrm>
            <a:off x="5459413" y="129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N atoms 		N states</a:t>
            </a:r>
          </a:p>
        </p:txBody>
      </p:sp>
      <p:sp>
        <p:nvSpPr>
          <p:cNvPr id="16400" name="AutoShape 169"/>
          <p:cNvSpPr>
            <a:spLocks noChangeArrowheads="1"/>
          </p:cNvSpPr>
          <p:nvPr/>
        </p:nvSpPr>
        <p:spPr bwMode="auto">
          <a:xfrm>
            <a:off x="6553200" y="129540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52" name="Text Box 96"/>
          <p:cNvSpPr txBox="1">
            <a:spLocks noChangeArrowheads="1"/>
          </p:cNvSpPr>
          <p:nvPr/>
        </p:nvSpPr>
        <p:spPr bwMode="auto">
          <a:xfrm>
            <a:off x="990600" y="3925888"/>
            <a:ext cx="2133600" cy="463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170000"/>
              </a:spcBef>
              <a:defRPr/>
            </a:pPr>
            <a:r>
              <a:rPr lang="en-US" sz="2400" i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k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= π/</a:t>
            </a:r>
            <a:r>
              <a:rPr lang="en-US" sz="2400" i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</a:t>
            </a:r>
            <a:endParaRPr lang="en-GB" sz="2400" i="1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grpSp>
        <p:nvGrpSpPr>
          <p:cNvPr id="17411" name="Group 2"/>
          <p:cNvGrpSpPr>
            <a:grpSpLocks/>
          </p:cNvGrpSpPr>
          <p:nvPr/>
        </p:nvGrpSpPr>
        <p:grpSpPr bwMode="auto">
          <a:xfrm>
            <a:off x="2489200" y="1295400"/>
            <a:ext cx="4572000" cy="541338"/>
            <a:chOff x="912" y="2064"/>
            <a:chExt cx="2880" cy="341"/>
          </a:xfrm>
        </p:grpSpPr>
        <p:grpSp>
          <p:nvGrpSpPr>
            <p:cNvPr id="17496" name="Group 3"/>
            <p:cNvGrpSpPr>
              <a:grpSpLocks/>
            </p:cNvGrpSpPr>
            <p:nvPr/>
          </p:nvGrpSpPr>
          <p:grpSpPr bwMode="auto">
            <a:xfrm>
              <a:off x="912" y="2309"/>
              <a:ext cx="2832" cy="96"/>
              <a:chOff x="1440" y="1536"/>
              <a:chExt cx="2832" cy="96"/>
            </a:xfrm>
          </p:grpSpPr>
          <p:sp>
            <p:nvSpPr>
              <p:cNvPr id="17510" name="Line 4"/>
              <p:cNvSpPr>
                <a:spLocks noChangeShapeType="1"/>
              </p:cNvSpPr>
              <p:nvPr/>
            </p:nvSpPr>
            <p:spPr bwMode="auto">
              <a:xfrm>
                <a:off x="1440" y="1584"/>
                <a:ext cx="28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" name="Oval 5"/>
              <p:cNvSpPr>
                <a:spLocks noChangeArrowheads="1"/>
              </p:cNvSpPr>
              <p:nvPr/>
            </p:nvSpPr>
            <p:spPr bwMode="auto">
              <a:xfrm>
                <a:off x="158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" name="Oval 6"/>
              <p:cNvSpPr>
                <a:spLocks noChangeArrowheads="1"/>
              </p:cNvSpPr>
              <p:nvPr/>
            </p:nvSpPr>
            <p:spPr bwMode="auto">
              <a:xfrm>
                <a:off x="182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" name="Oval 7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66" name="Oval 8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67" name="Oval 9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68" name="Oval 10"/>
              <p:cNvSpPr>
                <a:spLocks noChangeArrowheads="1"/>
              </p:cNvSpPr>
              <p:nvPr/>
            </p:nvSpPr>
            <p:spPr bwMode="auto">
              <a:xfrm>
                <a:off x="278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69" name="Oval 11"/>
              <p:cNvSpPr>
                <a:spLocks noChangeArrowheads="1"/>
              </p:cNvSpPr>
              <p:nvPr/>
            </p:nvSpPr>
            <p:spPr bwMode="auto">
              <a:xfrm>
                <a:off x="302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70" name="Oval 12"/>
              <p:cNvSpPr>
                <a:spLocks noChangeArrowheads="1"/>
              </p:cNvSpPr>
              <p:nvPr/>
            </p:nvSpPr>
            <p:spPr bwMode="auto">
              <a:xfrm>
                <a:off x="326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71" name="Oval 13"/>
              <p:cNvSpPr>
                <a:spLocks noChangeArrowheads="1"/>
              </p:cNvSpPr>
              <p:nvPr/>
            </p:nvSpPr>
            <p:spPr bwMode="auto">
              <a:xfrm>
                <a:off x="350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72" name="Oval 14"/>
              <p:cNvSpPr>
                <a:spLocks noChangeArrowheads="1"/>
              </p:cNvSpPr>
              <p:nvPr/>
            </p:nvSpPr>
            <p:spPr bwMode="auto">
              <a:xfrm>
                <a:off x="374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73" name="Oval 15"/>
              <p:cNvSpPr>
                <a:spLocks noChangeArrowheads="1"/>
              </p:cNvSpPr>
              <p:nvPr/>
            </p:nvSpPr>
            <p:spPr bwMode="auto">
              <a:xfrm>
                <a:off x="398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7497" name="Group 16"/>
            <p:cNvGrpSpPr>
              <a:grpSpLocks/>
            </p:cNvGrpSpPr>
            <p:nvPr/>
          </p:nvGrpSpPr>
          <p:grpSpPr bwMode="auto">
            <a:xfrm>
              <a:off x="1104" y="2160"/>
              <a:ext cx="2641" cy="144"/>
              <a:chOff x="1632" y="2160"/>
              <a:chExt cx="2641" cy="144"/>
            </a:xfrm>
          </p:grpSpPr>
          <p:sp>
            <p:nvSpPr>
              <p:cNvPr id="17499" name="Freeform 17"/>
              <p:cNvSpPr>
                <a:spLocks/>
              </p:cNvSpPr>
              <p:nvPr/>
            </p:nvSpPr>
            <p:spPr bwMode="auto">
              <a:xfrm>
                <a:off x="2352" y="2161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0" name="Freeform 18"/>
              <p:cNvSpPr>
                <a:spLocks/>
              </p:cNvSpPr>
              <p:nvPr/>
            </p:nvSpPr>
            <p:spPr bwMode="auto">
              <a:xfrm>
                <a:off x="2592" y="2162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1" name="Freeform 19"/>
              <p:cNvSpPr>
                <a:spLocks/>
              </p:cNvSpPr>
              <p:nvPr/>
            </p:nvSpPr>
            <p:spPr bwMode="auto">
              <a:xfrm>
                <a:off x="2833" y="2160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2" name="Freeform 20"/>
              <p:cNvSpPr>
                <a:spLocks/>
              </p:cNvSpPr>
              <p:nvPr/>
            </p:nvSpPr>
            <p:spPr bwMode="auto">
              <a:xfrm>
                <a:off x="1632" y="2165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3" name="Freeform 21"/>
              <p:cNvSpPr>
                <a:spLocks/>
              </p:cNvSpPr>
              <p:nvPr/>
            </p:nvSpPr>
            <p:spPr bwMode="auto">
              <a:xfrm>
                <a:off x="1872" y="2166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4" name="Freeform 22"/>
              <p:cNvSpPr>
                <a:spLocks/>
              </p:cNvSpPr>
              <p:nvPr/>
            </p:nvSpPr>
            <p:spPr bwMode="auto">
              <a:xfrm>
                <a:off x="2113" y="2164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5" name="Freeform 23"/>
              <p:cNvSpPr>
                <a:spLocks/>
              </p:cNvSpPr>
              <p:nvPr/>
            </p:nvSpPr>
            <p:spPr bwMode="auto">
              <a:xfrm>
                <a:off x="3792" y="2161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6" name="Freeform 24"/>
              <p:cNvSpPr>
                <a:spLocks/>
              </p:cNvSpPr>
              <p:nvPr/>
            </p:nvSpPr>
            <p:spPr bwMode="auto">
              <a:xfrm>
                <a:off x="4032" y="2162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7" name="Freeform 25"/>
              <p:cNvSpPr>
                <a:spLocks/>
              </p:cNvSpPr>
              <p:nvPr/>
            </p:nvSpPr>
            <p:spPr bwMode="auto">
              <a:xfrm>
                <a:off x="3072" y="2165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8" name="Freeform 26"/>
              <p:cNvSpPr>
                <a:spLocks/>
              </p:cNvSpPr>
              <p:nvPr/>
            </p:nvSpPr>
            <p:spPr bwMode="auto">
              <a:xfrm>
                <a:off x="3312" y="2166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09" name="Freeform 27"/>
              <p:cNvSpPr>
                <a:spLocks/>
              </p:cNvSpPr>
              <p:nvPr/>
            </p:nvSpPr>
            <p:spPr bwMode="auto">
              <a:xfrm>
                <a:off x="3553" y="2164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7498" name="Rectangle 28"/>
            <p:cNvSpPr>
              <a:spLocks noChangeArrowheads="1"/>
            </p:cNvSpPr>
            <p:nvPr/>
          </p:nvSpPr>
          <p:spPr bwMode="auto">
            <a:xfrm>
              <a:off x="3648" y="2064"/>
              <a:ext cx="144" cy="24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412" name="Group 29"/>
          <p:cNvGrpSpPr>
            <a:grpSpLocks/>
          </p:cNvGrpSpPr>
          <p:nvPr/>
        </p:nvGrpSpPr>
        <p:grpSpPr bwMode="auto">
          <a:xfrm>
            <a:off x="1803400" y="2590800"/>
            <a:ext cx="6096000" cy="762000"/>
            <a:chOff x="1008" y="2688"/>
            <a:chExt cx="3840" cy="480"/>
          </a:xfrm>
        </p:grpSpPr>
        <p:sp>
          <p:nvSpPr>
            <p:cNvPr id="17478" name="Freeform 30"/>
            <p:cNvSpPr>
              <a:spLocks/>
            </p:cNvSpPr>
            <p:nvPr/>
          </p:nvSpPr>
          <p:spPr bwMode="auto">
            <a:xfrm>
              <a:off x="1049" y="2779"/>
              <a:ext cx="3553" cy="389"/>
            </a:xfrm>
            <a:custGeom>
              <a:avLst/>
              <a:gdLst>
                <a:gd name="T0" fmla="*/ 0 w 3553"/>
                <a:gd name="T1" fmla="*/ 178129 h 293"/>
                <a:gd name="T2" fmla="*/ 699 w 3553"/>
                <a:gd name="T3" fmla="*/ 0 h 293"/>
                <a:gd name="T4" fmla="*/ 1418 w 3553"/>
                <a:gd name="T5" fmla="*/ 175937 h 293"/>
                <a:gd name="T6" fmla="*/ 2173 w 3553"/>
                <a:gd name="T7" fmla="*/ 349290 h 293"/>
                <a:gd name="T8" fmla="*/ 2848 w 3553"/>
                <a:gd name="T9" fmla="*/ 173282 h 293"/>
                <a:gd name="T10" fmla="*/ 3553 w 3553"/>
                <a:gd name="T11" fmla="*/ 3412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53"/>
                <a:gd name="T19" fmla="*/ 0 h 293"/>
                <a:gd name="T20" fmla="*/ 3553 w 3553"/>
                <a:gd name="T21" fmla="*/ 293 h 2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53" h="293">
                  <a:moveTo>
                    <a:pt x="0" y="149"/>
                  </a:moveTo>
                  <a:cubicBezTo>
                    <a:pt x="231" y="74"/>
                    <a:pt x="462" y="0"/>
                    <a:pt x="699" y="0"/>
                  </a:cubicBezTo>
                  <a:cubicBezTo>
                    <a:pt x="936" y="0"/>
                    <a:pt x="1173" y="99"/>
                    <a:pt x="1418" y="148"/>
                  </a:cubicBezTo>
                  <a:cubicBezTo>
                    <a:pt x="1663" y="197"/>
                    <a:pt x="1934" y="293"/>
                    <a:pt x="2173" y="293"/>
                  </a:cubicBezTo>
                  <a:cubicBezTo>
                    <a:pt x="2412" y="293"/>
                    <a:pt x="2619" y="193"/>
                    <a:pt x="2848" y="145"/>
                  </a:cubicBezTo>
                  <a:cubicBezTo>
                    <a:pt x="3077" y="97"/>
                    <a:pt x="3436" y="27"/>
                    <a:pt x="3553" y="3"/>
                  </a:cubicBezTo>
                </a:path>
              </a:pathLst>
            </a:cu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7479" name="Rectangle 31"/>
            <p:cNvSpPr>
              <a:spLocks noChangeArrowheads="1"/>
            </p:cNvSpPr>
            <p:nvPr/>
          </p:nvSpPr>
          <p:spPr bwMode="auto">
            <a:xfrm>
              <a:off x="1008" y="2688"/>
              <a:ext cx="528" cy="33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7480" name="Group 32"/>
            <p:cNvGrpSpPr>
              <a:grpSpLocks/>
            </p:cNvGrpSpPr>
            <p:nvPr/>
          </p:nvGrpSpPr>
          <p:grpSpPr bwMode="auto">
            <a:xfrm>
              <a:off x="1440" y="2928"/>
              <a:ext cx="2832" cy="96"/>
              <a:chOff x="1440" y="2976"/>
              <a:chExt cx="2832" cy="96"/>
            </a:xfrm>
          </p:grpSpPr>
          <p:sp>
            <p:nvSpPr>
              <p:cNvPr id="17484" name="Line 33"/>
              <p:cNvSpPr>
                <a:spLocks noChangeShapeType="1"/>
              </p:cNvSpPr>
              <p:nvPr/>
            </p:nvSpPr>
            <p:spPr bwMode="auto">
              <a:xfrm>
                <a:off x="1440" y="3024"/>
                <a:ext cx="283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" name="Oval 34"/>
              <p:cNvSpPr>
                <a:spLocks noChangeArrowheads="1"/>
              </p:cNvSpPr>
              <p:nvPr/>
            </p:nvSpPr>
            <p:spPr bwMode="auto">
              <a:xfrm>
                <a:off x="158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" name="Oval 35"/>
              <p:cNvSpPr>
                <a:spLocks noChangeArrowheads="1"/>
              </p:cNvSpPr>
              <p:nvPr/>
            </p:nvSpPr>
            <p:spPr bwMode="auto">
              <a:xfrm>
                <a:off x="182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" name="Oval 36"/>
              <p:cNvSpPr>
                <a:spLocks noChangeArrowheads="1"/>
              </p:cNvSpPr>
              <p:nvPr/>
            </p:nvSpPr>
            <p:spPr bwMode="auto">
              <a:xfrm>
                <a:off x="206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40" name="Oval 37"/>
              <p:cNvSpPr>
                <a:spLocks noChangeArrowheads="1"/>
              </p:cNvSpPr>
              <p:nvPr/>
            </p:nvSpPr>
            <p:spPr bwMode="auto">
              <a:xfrm>
                <a:off x="230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41" name="Oval 38"/>
              <p:cNvSpPr>
                <a:spLocks noChangeArrowheads="1"/>
              </p:cNvSpPr>
              <p:nvPr/>
            </p:nvSpPr>
            <p:spPr bwMode="auto">
              <a:xfrm>
                <a:off x="254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42" name="Oval 39"/>
              <p:cNvSpPr>
                <a:spLocks noChangeArrowheads="1"/>
              </p:cNvSpPr>
              <p:nvPr/>
            </p:nvSpPr>
            <p:spPr bwMode="auto">
              <a:xfrm>
                <a:off x="278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43" name="Oval 40"/>
              <p:cNvSpPr>
                <a:spLocks noChangeArrowheads="1"/>
              </p:cNvSpPr>
              <p:nvPr/>
            </p:nvSpPr>
            <p:spPr bwMode="auto">
              <a:xfrm>
                <a:off x="302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44" name="Oval 41"/>
              <p:cNvSpPr>
                <a:spLocks noChangeArrowheads="1"/>
              </p:cNvSpPr>
              <p:nvPr/>
            </p:nvSpPr>
            <p:spPr bwMode="auto">
              <a:xfrm>
                <a:off x="326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45" name="Oval 42"/>
              <p:cNvSpPr>
                <a:spLocks noChangeArrowheads="1"/>
              </p:cNvSpPr>
              <p:nvPr/>
            </p:nvSpPr>
            <p:spPr bwMode="auto">
              <a:xfrm>
                <a:off x="350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46" name="Oval 43"/>
              <p:cNvSpPr>
                <a:spLocks noChangeArrowheads="1"/>
              </p:cNvSpPr>
              <p:nvPr/>
            </p:nvSpPr>
            <p:spPr bwMode="auto">
              <a:xfrm>
                <a:off x="374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47" name="Oval 44"/>
              <p:cNvSpPr>
                <a:spLocks noChangeArrowheads="1"/>
              </p:cNvSpPr>
              <p:nvPr/>
            </p:nvSpPr>
            <p:spPr bwMode="auto">
              <a:xfrm>
                <a:off x="3984" y="29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7481" name="Rectangle 45"/>
            <p:cNvSpPr>
              <a:spLocks noChangeArrowheads="1"/>
            </p:cNvSpPr>
            <p:nvPr/>
          </p:nvSpPr>
          <p:spPr bwMode="auto">
            <a:xfrm>
              <a:off x="4320" y="2736"/>
              <a:ext cx="528" cy="33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482" name="Freeform 46"/>
            <p:cNvSpPr>
              <a:spLocks/>
            </p:cNvSpPr>
            <p:nvPr/>
          </p:nvSpPr>
          <p:spPr bwMode="auto">
            <a:xfrm>
              <a:off x="1632" y="2789"/>
              <a:ext cx="241" cy="138"/>
            </a:xfrm>
            <a:custGeom>
              <a:avLst/>
              <a:gdLst>
                <a:gd name="T0" fmla="*/ 0 w 440"/>
                <a:gd name="T1" fmla="*/ 0 h 318"/>
                <a:gd name="T2" fmla="*/ 1 w 440"/>
                <a:gd name="T3" fmla="*/ 0 h 318"/>
                <a:gd name="T4" fmla="*/ 1 w 440"/>
                <a:gd name="T5" fmla="*/ 0 h 318"/>
                <a:gd name="T6" fmla="*/ 1 w 440"/>
                <a:gd name="T7" fmla="*/ 0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0"/>
                <a:gd name="T13" fmla="*/ 0 h 318"/>
                <a:gd name="T14" fmla="*/ 440 w 440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0" h="318">
                  <a:moveTo>
                    <a:pt x="0" y="7"/>
                  </a:moveTo>
                  <a:cubicBezTo>
                    <a:pt x="23" y="51"/>
                    <a:pt x="86" y="229"/>
                    <a:pt x="137" y="273"/>
                  </a:cubicBezTo>
                  <a:cubicBezTo>
                    <a:pt x="188" y="317"/>
                    <a:pt x="257" y="318"/>
                    <a:pt x="307" y="273"/>
                  </a:cubicBezTo>
                  <a:cubicBezTo>
                    <a:pt x="357" y="228"/>
                    <a:pt x="412" y="57"/>
                    <a:pt x="440" y="0"/>
                  </a:cubicBezTo>
                </a:path>
              </a:pathLst>
            </a:custGeom>
            <a:noFill/>
            <a:ln w="19050">
              <a:solidFill>
                <a:srgbClr val="5B98D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7483" name="Freeform 47"/>
            <p:cNvSpPr>
              <a:spLocks/>
            </p:cNvSpPr>
            <p:nvPr/>
          </p:nvSpPr>
          <p:spPr bwMode="auto">
            <a:xfrm>
              <a:off x="1872" y="2784"/>
              <a:ext cx="2322" cy="374"/>
            </a:xfrm>
            <a:custGeom>
              <a:avLst/>
              <a:gdLst>
                <a:gd name="T0" fmla="*/ 0 w 2322"/>
                <a:gd name="T1" fmla="*/ 0 h 374"/>
                <a:gd name="T2" fmla="*/ 39 w 2322"/>
                <a:gd name="T3" fmla="*/ 105 h 374"/>
                <a:gd name="T4" fmla="*/ 144 w 2322"/>
                <a:gd name="T5" fmla="*/ 135 h 374"/>
                <a:gd name="T6" fmla="*/ 234 w 2322"/>
                <a:gd name="T7" fmla="*/ 78 h 374"/>
                <a:gd name="T8" fmla="*/ 291 w 2322"/>
                <a:gd name="T9" fmla="*/ 135 h 374"/>
                <a:gd name="T10" fmla="*/ 360 w 2322"/>
                <a:gd name="T11" fmla="*/ 156 h 374"/>
                <a:gd name="T12" fmla="*/ 438 w 2322"/>
                <a:gd name="T13" fmla="*/ 153 h 374"/>
                <a:gd name="T14" fmla="*/ 486 w 2322"/>
                <a:gd name="T15" fmla="*/ 141 h 374"/>
                <a:gd name="T16" fmla="*/ 543 w 2322"/>
                <a:gd name="T17" fmla="*/ 174 h 374"/>
                <a:gd name="T18" fmla="*/ 612 w 2322"/>
                <a:gd name="T19" fmla="*/ 195 h 374"/>
                <a:gd name="T20" fmla="*/ 663 w 2322"/>
                <a:gd name="T21" fmla="*/ 207 h 374"/>
                <a:gd name="T22" fmla="*/ 723 w 2322"/>
                <a:gd name="T23" fmla="*/ 234 h 374"/>
                <a:gd name="T24" fmla="*/ 798 w 2322"/>
                <a:gd name="T25" fmla="*/ 219 h 374"/>
                <a:gd name="T26" fmla="*/ 894 w 2322"/>
                <a:gd name="T27" fmla="*/ 231 h 374"/>
                <a:gd name="T28" fmla="*/ 963 w 2322"/>
                <a:gd name="T29" fmla="*/ 312 h 374"/>
                <a:gd name="T30" fmla="*/ 1032 w 2322"/>
                <a:gd name="T31" fmla="*/ 246 h 374"/>
                <a:gd name="T32" fmla="*/ 1122 w 2322"/>
                <a:gd name="T33" fmla="*/ 228 h 374"/>
                <a:gd name="T34" fmla="*/ 1161 w 2322"/>
                <a:gd name="T35" fmla="*/ 255 h 374"/>
                <a:gd name="T36" fmla="*/ 1191 w 2322"/>
                <a:gd name="T37" fmla="*/ 354 h 374"/>
                <a:gd name="T38" fmla="*/ 1233 w 2322"/>
                <a:gd name="T39" fmla="*/ 366 h 374"/>
                <a:gd name="T40" fmla="*/ 1284 w 2322"/>
                <a:gd name="T41" fmla="*/ 306 h 374"/>
                <a:gd name="T42" fmla="*/ 1335 w 2322"/>
                <a:gd name="T43" fmla="*/ 243 h 374"/>
                <a:gd name="T44" fmla="*/ 1386 w 2322"/>
                <a:gd name="T45" fmla="*/ 270 h 374"/>
                <a:gd name="T46" fmla="*/ 1455 w 2322"/>
                <a:gd name="T47" fmla="*/ 369 h 374"/>
                <a:gd name="T48" fmla="*/ 1521 w 2322"/>
                <a:gd name="T49" fmla="*/ 264 h 374"/>
                <a:gd name="T50" fmla="*/ 1593 w 2322"/>
                <a:gd name="T51" fmla="*/ 234 h 374"/>
                <a:gd name="T52" fmla="*/ 1668 w 2322"/>
                <a:gd name="T53" fmla="*/ 264 h 374"/>
                <a:gd name="T54" fmla="*/ 1698 w 2322"/>
                <a:gd name="T55" fmla="*/ 303 h 374"/>
                <a:gd name="T56" fmla="*/ 1752 w 2322"/>
                <a:gd name="T57" fmla="*/ 240 h 374"/>
                <a:gd name="T58" fmla="*/ 1818 w 2322"/>
                <a:gd name="T59" fmla="*/ 207 h 374"/>
                <a:gd name="T60" fmla="*/ 1878 w 2322"/>
                <a:gd name="T61" fmla="*/ 210 h 374"/>
                <a:gd name="T62" fmla="*/ 1929 w 2322"/>
                <a:gd name="T63" fmla="*/ 222 h 374"/>
                <a:gd name="T64" fmla="*/ 2022 w 2322"/>
                <a:gd name="T65" fmla="*/ 201 h 374"/>
                <a:gd name="T66" fmla="*/ 2085 w 2322"/>
                <a:gd name="T67" fmla="*/ 180 h 374"/>
                <a:gd name="T68" fmla="*/ 2136 w 2322"/>
                <a:gd name="T69" fmla="*/ 159 h 374"/>
                <a:gd name="T70" fmla="*/ 2163 w 2322"/>
                <a:gd name="T71" fmla="*/ 144 h 374"/>
                <a:gd name="T72" fmla="*/ 2229 w 2322"/>
                <a:gd name="T73" fmla="*/ 159 h 374"/>
                <a:gd name="T74" fmla="*/ 2280 w 2322"/>
                <a:gd name="T75" fmla="*/ 147 h 374"/>
                <a:gd name="T76" fmla="*/ 2322 w 2322"/>
                <a:gd name="T77" fmla="*/ 111 h 37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22"/>
                <a:gd name="T118" fmla="*/ 0 h 374"/>
                <a:gd name="T119" fmla="*/ 2322 w 2322"/>
                <a:gd name="T120" fmla="*/ 374 h 37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22" h="374">
                  <a:moveTo>
                    <a:pt x="0" y="0"/>
                  </a:moveTo>
                  <a:cubicBezTo>
                    <a:pt x="7" y="41"/>
                    <a:pt x="15" y="83"/>
                    <a:pt x="39" y="105"/>
                  </a:cubicBezTo>
                  <a:cubicBezTo>
                    <a:pt x="63" y="127"/>
                    <a:pt x="112" y="140"/>
                    <a:pt x="144" y="135"/>
                  </a:cubicBezTo>
                  <a:cubicBezTo>
                    <a:pt x="176" y="130"/>
                    <a:pt x="210" y="78"/>
                    <a:pt x="234" y="78"/>
                  </a:cubicBezTo>
                  <a:cubicBezTo>
                    <a:pt x="258" y="78"/>
                    <a:pt x="270" y="122"/>
                    <a:pt x="291" y="135"/>
                  </a:cubicBezTo>
                  <a:cubicBezTo>
                    <a:pt x="312" y="148"/>
                    <a:pt x="336" y="153"/>
                    <a:pt x="360" y="156"/>
                  </a:cubicBezTo>
                  <a:cubicBezTo>
                    <a:pt x="384" y="159"/>
                    <a:pt x="417" y="155"/>
                    <a:pt x="438" y="153"/>
                  </a:cubicBezTo>
                  <a:cubicBezTo>
                    <a:pt x="459" y="151"/>
                    <a:pt x="469" y="138"/>
                    <a:pt x="486" y="141"/>
                  </a:cubicBezTo>
                  <a:cubicBezTo>
                    <a:pt x="503" y="144"/>
                    <a:pt x="522" y="165"/>
                    <a:pt x="543" y="174"/>
                  </a:cubicBezTo>
                  <a:cubicBezTo>
                    <a:pt x="564" y="183"/>
                    <a:pt x="592" y="189"/>
                    <a:pt x="612" y="195"/>
                  </a:cubicBezTo>
                  <a:cubicBezTo>
                    <a:pt x="632" y="201"/>
                    <a:pt x="645" y="201"/>
                    <a:pt x="663" y="207"/>
                  </a:cubicBezTo>
                  <a:cubicBezTo>
                    <a:pt x="681" y="213"/>
                    <a:pt x="701" y="232"/>
                    <a:pt x="723" y="234"/>
                  </a:cubicBezTo>
                  <a:cubicBezTo>
                    <a:pt x="745" y="236"/>
                    <a:pt x="770" y="219"/>
                    <a:pt x="798" y="219"/>
                  </a:cubicBezTo>
                  <a:cubicBezTo>
                    <a:pt x="826" y="219"/>
                    <a:pt x="866" y="216"/>
                    <a:pt x="894" y="231"/>
                  </a:cubicBezTo>
                  <a:cubicBezTo>
                    <a:pt x="922" y="246"/>
                    <a:pt x="940" y="310"/>
                    <a:pt x="963" y="312"/>
                  </a:cubicBezTo>
                  <a:cubicBezTo>
                    <a:pt x="986" y="314"/>
                    <a:pt x="1006" y="260"/>
                    <a:pt x="1032" y="246"/>
                  </a:cubicBezTo>
                  <a:cubicBezTo>
                    <a:pt x="1058" y="232"/>
                    <a:pt x="1101" y="227"/>
                    <a:pt x="1122" y="228"/>
                  </a:cubicBezTo>
                  <a:cubicBezTo>
                    <a:pt x="1143" y="229"/>
                    <a:pt x="1150" y="234"/>
                    <a:pt x="1161" y="255"/>
                  </a:cubicBezTo>
                  <a:cubicBezTo>
                    <a:pt x="1172" y="276"/>
                    <a:pt x="1179" y="336"/>
                    <a:pt x="1191" y="354"/>
                  </a:cubicBezTo>
                  <a:cubicBezTo>
                    <a:pt x="1203" y="372"/>
                    <a:pt x="1218" y="374"/>
                    <a:pt x="1233" y="366"/>
                  </a:cubicBezTo>
                  <a:cubicBezTo>
                    <a:pt x="1248" y="358"/>
                    <a:pt x="1267" y="326"/>
                    <a:pt x="1284" y="306"/>
                  </a:cubicBezTo>
                  <a:cubicBezTo>
                    <a:pt x="1301" y="286"/>
                    <a:pt x="1318" y="249"/>
                    <a:pt x="1335" y="243"/>
                  </a:cubicBezTo>
                  <a:cubicBezTo>
                    <a:pt x="1352" y="237"/>
                    <a:pt x="1366" y="249"/>
                    <a:pt x="1386" y="270"/>
                  </a:cubicBezTo>
                  <a:cubicBezTo>
                    <a:pt x="1406" y="291"/>
                    <a:pt x="1433" y="370"/>
                    <a:pt x="1455" y="369"/>
                  </a:cubicBezTo>
                  <a:cubicBezTo>
                    <a:pt x="1477" y="368"/>
                    <a:pt x="1498" y="286"/>
                    <a:pt x="1521" y="264"/>
                  </a:cubicBezTo>
                  <a:cubicBezTo>
                    <a:pt x="1544" y="242"/>
                    <a:pt x="1569" y="234"/>
                    <a:pt x="1593" y="234"/>
                  </a:cubicBezTo>
                  <a:cubicBezTo>
                    <a:pt x="1617" y="234"/>
                    <a:pt x="1650" y="252"/>
                    <a:pt x="1668" y="264"/>
                  </a:cubicBezTo>
                  <a:cubicBezTo>
                    <a:pt x="1686" y="276"/>
                    <a:pt x="1684" y="307"/>
                    <a:pt x="1698" y="303"/>
                  </a:cubicBezTo>
                  <a:cubicBezTo>
                    <a:pt x="1712" y="299"/>
                    <a:pt x="1732" y="256"/>
                    <a:pt x="1752" y="240"/>
                  </a:cubicBezTo>
                  <a:cubicBezTo>
                    <a:pt x="1772" y="224"/>
                    <a:pt x="1797" y="212"/>
                    <a:pt x="1818" y="207"/>
                  </a:cubicBezTo>
                  <a:cubicBezTo>
                    <a:pt x="1839" y="202"/>
                    <a:pt x="1860" y="208"/>
                    <a:pt x="1878" y="210"/>
                  </a:cubicBezTo>
                  <a:cubicBezTo>
                    <a:pt x="1896" y="212"/>
                    <a:pt x="1905" y="224"/>
                    <a:pt x="1929" y="222"/>
                  </a:cubicBezTo>
                  <a:cubicBezTo>
                    <a:pt x="1953" y="220"/>
                    <a:pt x="1996" y="208"/>
                    <a:pt x="2022" y="201"/>
                  </a:cubicBezTo>
                  <a:cubicBezTo>
                    <a:pt x="2048" y="194"/>
                    <a:pt x="2066" y="187"/>
                    <a:pt x="2085" y="180"/>
                  </a:cubicBezTo>
                  <a:cubicBezTo>
                    <a:pt x="2104" y="173"/>
                    <a:pt x="2123" y="165"/>
                    <a:pt x="2136" y="159"/>
                  </a:cubicBezTo>
                  <a:cubicBezTo>
                    <a:pt x="2149" y="153"/>
                    <a:pt x="2148" y="144"/>
                    <a:pt x="2163" y="144"/>
                  </a:cubicBezTo>
                  <a:cubicBezTo>
                    <a:pt x="2178" y="144"/>
                    <a:pt x="2210" y="159"/>
                    <a:pt x="2229" y="159"/>
                  </a:cubicBezTo>
                  <a:cubicBezTo>
                    <a:pt x="2248" y="159"/>
                    <a:pt x="2265" y="155"/>
                    <a:pt x="2280" y="147"/>
                  </a:cubicBezTo>
                  <a:cubicBezTo>
                    <a:pt x="2295" y="139"/>
                    <a:pt x="2313" y="118"/>
                    <a:pt x="2322" y="111"/>
                  </a:cubicBezTo>
                </a:path>
              </a:pathLst>
            </a:custGeom>
            <a:noFill/>
            <a:ln w="19050">
              <a:solidFill>
                <a:srgbClr val="5B98D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413" name="Group 48"/>
          <p:cNvGrpSpPr>
            <a:grpSpLocks/>
          </p:cNvGrpSpPr>
          <p:nvPr/>
        </p:nvGrpSpPr>
        <p:grpSpPr bwMode="auto">
          <a:xfrm>
            <a:off x="2489200" y="3914775"/>
            <a:ext cx="4495800" cy="657225"/>
            <a:chOff x="1440" y="3385"/>
            <a:chExt cx="2832" cy="414"/>
          </a:xfrm>
        </p:grpSpPr>
        <p:grpSp>
          <p:nvGrpSpPr>
            <p:cNvPr id="17431" name="Group 49"/>
            <p:cNvGrpSpPr>
              <a:grpSpLocks/>
            </p:cNvGrpSpPr>
            <p:nvPr/>
          </p:nvGrpSpPr>
          <p:grpSpPr bwMode="auto">
            <a:xfrm>
              <a:off x="1440" y="3552"/>
              <a:ext cx="2832" cy="96"/>
              <a:chOff x="1440" y="3552"/>
              <a:chExt cx="2832" cy="96"/>
            </a:xfrm>
          </p:grpSpPr>
          <p:sp>
            <p:nvSpPr>
              <p:cNvPr id="17466" name="Line 50"/>
              <p:cNvSpPr>
                <a:spLocks noChangeShapeType="1"/>
              </p:cNvSpPr>
              <p:nvPr/>
            </p:nvSpPr>
            <p:spPr bwMode="auto">
              <a:xfrm>
                <a:off x="1440" y="3600"/>
                <a:ext cx="283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" name="Oval 51"/>
              <p:cNvSpPr>
                <a:spLocks noChangeArrowheads="1"/>
              </p:cNvSpPr>
              <p:nvPr/>
            </p:nvSpPr>
            <p:spPr bwMode="auto">
              <a:xfrm>
                <a:off x="158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Oval 52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Oval 53"/>
              <p:cNvSpPr>
                <a:spLocks noChangeArrowheads="1"/>
              </p:cNvSpPr>
              <p:nvPr/>
            </p:nvSpPr>
            <p:spPr bwMode="auto">
              <a:xfrm>
                <a:off x="206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22" name="Oval 54"/>
              <p:cNvSpPr>
                <a:spLocks noChangeArrowheads="1"/>
              </p:cNvSpPr>
              <p:nvPr/>
            </p:nvSpPr>
            <p:spPr bwMode="auto">
              <a:xfrm>
                <a:off x="230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23" name="Oval 55"/>
              <p:cNvSpPr>
                <a:spLocks noChangeArrowheads="1"/>
              </p:cNvSpPr>
              <p:nvPr/>
            </p:nvSpPr>
            <p:spPr bwMode="auto">
              <a:xfrm>
                <a:off x="254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24" name="Oval 56"/>
              <p:cNvSpPr>
                <a:spLocks noChangeArrowheads="1"/>
              </p:cNvSpPr>
              <p:nvPr/>
            </p:nvSpPr>
            <p:spPr bwMode="auto">
              <a:xfrm>
                <a:off x="278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25" name="Oval 57"/>
              <p:cNvSpPr>
                <a:spLocks noChangeArrowheads="1"/>
              </p:cNvSpPr>
              <p:nvPr/>
            </p:nvSpPr>
            <p:spPr bwMode="auto">
              <a:xfrm>
                <a:off x="302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26" name="Oval 58"/>
              <p:cNvSpPr>
                <a:spLocks noChangeArrowheads="1"/>
              </p:cNvSpPr>
              <p:nvPr/>
            </p:nvSpPr>
            <p:spPr bwMode="auto">
              <a:xfrm>
                <a:off x="326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27" name="Oval 59"/>
              <p:cNvSpPr>
                <a:spLocks noChangeArrowheads="1"/>
              </p:cNvSpPr>
              <p:nvPr/>
            </p:nvSpPr>
            <p:spPr bwMode="auto">
              <a:xfrm>
                <a:off x="350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28" name="Oval 60"/>
              <p:cNvSpPr>
                <a:spLocks noChangeArrowheads="1"/>
              </p:cNvSpPr>
              <p:nvPr/>
            </p:nvSpPr>
            <p:spPr bwMode="auto">
              <a:xfrm>
                <a:off x="374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29" name="Oval 61"/>
              <p:cNvSpPr>
                <a:spLocks noChangeArrowheads="1"/>
              </p:cNvSpPr>
              <p:nvPr/>
            </p:nvSpPr>
            <p:spPr bwMode="auto">
              <a:xfrm>
                <a:off x="398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7432" name="Freeform 62"/>
            <p:cNvSpPr>
              <a:spLocks/>
            </p:cNvSpPr>
            <p:nvPr/>
          </p:nvSpPr>
          <p:spPr bwMode="auto">
            <a:xfrm>
              <a:off x="1536" y="3385"/>
              <a:ext cx="2592" cy="414"/>
            </a:xfrm>
            <a:custGeom>
              <a:avLst/>
              <a:gdLst>
                <a:gd name="T0" fmla="*/ 0 w 2592"/>
                <a:gd name="T1" fmla="*/ 71 h 414"/>
                <a:gd name="T2" fmla="*/ 87 w 2592"/>
                <a:gd name="T3" fmla="*/ 24 h 414"/>
                <a:gd name="T4" fmla="*/ 206 w 2592"/>
                <a:gd name="T5" fmla="*/ 217 h 414"/>
                <a:gd name="T6" fmla="*/ 338 w 2592"/>
                <a:gd name="T7" fmla="*/ 413 h 414"/>
                <a:gd name="T8" fmla="*/ 456 w 2592"/>
                <a:gd name="T9" fmla="*/ 210 h 414"/>
                <a:gd name="T10" fmla="*/ 571 w 2592"/>
                <a:gd name="T11" fmla="*/ 17 h 414"/>
                <a:gd name="T12" fmla="*/ 693 w 2592"/>
                <a:gd name="T13" fmla="*/ 217 h 414"/>
                <a:gd name="T14" fmla="*/ 819 w 2592"/>
                <a:gd name="T15" fmla="*/ 406 h 414"/>
                <a:gd name="T16" fmla="*/ 941 w 2592"/>
                <a:gd name="T17" fmla="*/ 207 h 414"/>
                <a:gd name="T18" fmla="*/ 1049 w 2592"/>
                <a:gd name="T19" fmla="*/ 20 h 414"/>
                <a:gd name="T20" fmla="*/ 1181 w 2592"/>
                <a:gd name="T21" fmla="*/ 220 h 414"/>
                <a:gd name="T22" fmla="*/ 1314 w 2592"/>
                <a:gd name="T23" fmla="*/ 410 h 414"/>
                <a:gd name="T24" fmla="*/ 1422 w 2592"/>
                <a:gd name="T25" fmla="*/ 207 h 414"/>
                <a:gd name="T26" fmla="*/ 1534 w 2592"/>
                <a:gd name="T27" fmla="*/ 17 h 414"/>
                <a:gd name="T28" fmla="*/ 1652 w 2592"/>
                <a:gd name="T29" fmla="*/ 213 h 414"/>
                <a:gd name="T30" fmla="*/ 1784 w 2592"/>
                <a:gd name="T31" fmla="*/ 410 h 414"/>
                <a:gd name="T32" fmla="*/ 1896 w 2592"/>
                <a:gd name="T33" fmla="*/ 210 h 414"/>
                <a:gd name="T34" fmla="*/ 2018 w 2592"/>
                <a:gd name="T35" fmla="*/ 17 h 414"/>
                <a:gd name="T36" fmla="*/ 2140 w 2592"/>
                <a:gd name="T37" fmla="*/ 213 h 414"/>
                <a:gd name="T38" fmla="*/ 2272 w 2592"/>
                <a:gd name="T39" fmla="*/ 406 h 414"/>
                <a:gd name="T40" fmla="*/ 2384 w 2592"/>
                <a:gd name="T41" fmla="*/ 207 h 414"/>
                <a:gd name="T42" fmla="*/ 2503 w 2592"/>
                <a:gd name="T43" fmla="*/ 20 h 414"/>
                <a:gd name="T44" fmla="*/ 2592 w 2592"/>
                <a:gd name="T45" fmla="*/ 119 h 4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92"/>
                <a:gd name="T70" fmla="*/ 0 h 414"/>
                <a:gd name="T71" fmla="*/ 2592 w 2592"/>
                <a:gd name="T72" fmla="*/ 414 h 4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92" h="414">
                  <a:moveTo>
                    <a:pt x="0" y="71"/>
                  </a:moveTo>
                  <a:cubicBezTo>
                    <a:pt x="26" y="35"/>
                    <a:pt x="53" y="0"/>
                    <a:pt x="87" y="24"/>
                  </a:cubicBezTo>
                  <a:cubicBezTo>
                    <a:pt x="121" y="48"/>
                    <a:pt x="164" y="152"/>
                    <a:pt x="206" y="217"/>
                  </a:cubicBezTo>
                  <a:cubicBezTo>
                    <a:pt x="248" y="282"/>
                    <a:pt x="296" y="414"/>
                    <a:pt x="338" y="413"/>
                  </a:cubicBezTo>
                  <a:cubicBezTo>
                    <a:pt x="380" y="412"/>
                    <a:pt x="417" y="276"/>
                    <a:pt x="456" y="210"/>
                  </a:cubicBezTo>
                  <a:cubicBezTo>
                    <a:pt x="495" y="144"/>
                    <a:pt x="532" y="16"/>
                    <a:pt x="571" y="17"/>
                  </a:cubicBezTo>
                  <a:cubicBezTo>
                    <a:pt x="610" y="18"/>
                    <a:pt x="652" y="152"/>
                    <a:pt x="693" y="217"/>
                  </a:cubicBezTo>
                  <a:cubicBezTo>
                    <a:pt x="734" y="282"/>
                    <a:pt x="778" y="408"/>
                    <a:pt x="819" y="406"/>
                  </a:cubicBezTo>
                  <a:cubicBezTo>
                    <a:pt x="860" y="404"/>
                    <a:pt x="903" y="271"/>
                    <a:pt x="941" y="207"/>
                  </a:cubicBezTo>
                  <a:cubicBezTo>
                    <a:pt x="979" y="143"/>
                    <a:pt x="1009" y="18"/>
                    <a:pt x="1049" y="20"/>
                  </a:cubicBezTo>
                  <a:cubicBezTo>
                    <a:pt x="1089" y="22"/>
                    <a:pt x="1137" y="155"/>
                    <a:pt x="1181" y="220"/>
                  </a:cubicBezTo>
                  <a:cubicBezTo>
                    <a:pt x="1225" y="285"/>
                    <a:pt x="1274" y="412"/>
                    <a:pt x="1314" y="410"/>
                  </a:cubicBezTo>
                  <a:cubicBezTo>
                    <a:pt x="1354" y="408"/>
                    <a:pt x="1385" y="272"/>
                    <a:pt x="1422" y="207"/>
                  </a:cubicBezTo>
                  <a:cubicBezTo>
                    <a:pt x="1459" y="142"/>
                    <a:pt x="1496" y="16"/>
                    <a:pt x="1534" y="17"/>
                  </a:cubicBezTo>
                  <a:cubicBezTo>
                    <a:pt x="1572" y="18"/>
                    <a:pt x="1610" y="148"/>
                    <a:pt x="1652" y="213"/>
                  </a:cubicBezTo>
                  <a:cubicBezTo>
                    <a:pt x="1694" y="278"/>
                    <a:pt x="1743" y="411"/>
                    <a:pt x="1784" y="410"/>
                  </a:cubicBezTo>
                  <a:cubicBezTo>
                    <a:pt x="1825" y="409"/>
                    <a:pt x="1857" y="275"/>
                    <a:pt x="1896" y="210"/>
                  </a:cubicBezTo>
                  <a:cubicBezTo>
                    <a:pt x="1935" y="145"/>
                    <a:pt x="1977" y="17"/>
                    <a:pt x="2018" y="17"/>
                  </a:cubicBezTo>
                  <a:cubicBezTo>
                    <a:pt x="2059" y="17"/>
                    <a:pt x="2098" y="148"/>
                    <a:pt x="2140" y="213"/>
                  </a:cubicBezTo>
                  <a:cubicBezTo>
                    <a:pt x="2182" y="278"/>
                    <a:pt x="2231" y="407"/>
                    <a:pt x="2272" y="406"/>
                  </a:cubicBezTo>
                  <a:cubicBezTo>
                    <a:pt x="2313" y="405"/>
                    <a:pt x="2346" y="271"/>
                    <a:pt x="2384" y="207"/>
                  </a:cubicBezTo>
                  <a:cubicBezTo>
                    <a:pt x="2422" y="143"/>
                    <a:pt x="2468" y="35"/>
                    <a:pt x="2503" y="20"/>
                  </a:cubicBezTo>
                  <a:cubicBezTo>
                    <a:pt x="2538" y="5"/>
                    <a:pt x="2565" y="62"/>
                    <a:pt x="2592" y="119"/>
                  </a:cubicBezTo>
                </a:path>
              </a:pathLst>
            </a:custGeom>
            <a:noFill/>
            <a:ln w="19050" cap="rnd">
              <a:solidFill>
                <a:srgbClr val="7F7F7F"/>
              </a:solidFill>
              <a:prstDash val="sysDot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grpSp>
          <p:nvGrpSpPr>
            <p:cNvPr id="17433" name="Group 63"/>
            <p:cNvGrpSpPr>
              <a:grpSpLocks/>
            </p:cNvGrpSpPr>
            <p:nvPr/>
          </p:nvGrpSpPr>
          <p:grpSpPr bwMode="auto">
            <a:xfrm>
              <a:off x="1496" y="3406"/>
              <a:ext cx="2681" cy="386"/>
              <a:chOff x="1496" y="3406"/>
              <a:chExt cx="2681" cy="386"/>
            </a:xfrm>
          </p:grpSpPr>
          <p:grpSp>
            <p:nvGrpSpPr>
              <p:cNvPr id="17434" name="Group 64"/>
              <p:cNvGrpSpPr>
                <a:grpSpLocks/>
              </p:cNvGrpSpPr>
              <p:nvPr/>
            </p:nvGrpSpPr>
            <p:grpSpPr bwMode="auto">
              <a:xfrm>
                <a:off x="1628" y="3409"/>
                <a:ext cx="248" cy="374"/>
                <a:chOff x="1611" y="3412"/>
                <a:chExt cx="267" cy="374"/>
              </a:xfrm>
            </p:grpSpPr>
            <p:sp>
              <p:nvSpPr>
                <p:cNvPr id="17464" name="Freeform 65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65" name="Freeform 66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35" name="Group 67"/>
              <p:cNvGrpSpPr>
                <a:grpSpLocks/>
              </p:cNvGrpSpPr>
              <p:nvPr/>
            </p:nvGrpSpPr>
            <p:grpSpPr bwMode="auto">
              <a:xfrm>
                <a:off x="2104" y="3406"/>
                <a:ext cx="256" cy="374"/>
                <a:chOff x="1611" y="3412"/>
                <a:chExt cx="267" cy="374"/>
              </a:xfrm>
            </p:grpSpPr>
            <p:sp>
              <p:nvSpPr>
                <p:cNvPr id="17462" name="Freeform 68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63" name="Freeform 69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36" name="Group 70"/>
              <p:cNvGrpSpPr>
                <a:grpSpLocks/>
              </p:cNvGrpSpPr>
              <p:nvPr/>
            </p:nvGrpSpPr>
            <p:grpSpPr bwMode="auto">
              <a:xfrm>
                <a:off x="2585" y="3408"/>
                <a:ext cx="252" cy="374"/>
                <a:chOff x="1611" y="3412"/>
                <a:chExt cx="267" cy="374"/>
              </a:xfrm>
            </p:grpSpPr>
            <p:sp>
              <p:nvSpPr>
                <p:cNvPr id="17460" name="Freeform 71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61" name="Freeform 72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37" name="Group 73"/>
              <p:cNvGrpSpPr>
                <a:grpSpLocks/>
              </p:cNvGrpSpPr>
              <p:nvPr/>
            </p:nvGrpSpPr>
            <p:grpSpPr bwMode="auto">
              <a:xfrm>
                <a:off x="3072" y="3406"/>
                <a:ext cx="254" cy="374"/>
                <a:chOff x="1611" y="3412"/>
                <a:chExt cx="267" cy="374"/>
              </a:xfrm>
            </p:grpSpPr>
            <p:sp>
              <p:nvSpPr>
                <p:cNvPr id="17458" name="Freeform 74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59" name="Freeform 75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38" name="Group 76"/>
              <p:cNvGrpSpPr>
                <a:grpSpLocks/>
              </p:cNvGrpSpPr>
              <p:nvPr/>
            </p:nvGrpSpPr>
            <p:grpSpPr bwMode="auto">
              <a:xfrm>
                <a:off x="3551" y="3409"/>
                <a:ext cx="250" cy="374"/>
                <a:chOff x="1611" y="3412"/>
                <a:chExt cx="267" cy="374"/>
              </a:xfrm>
            </p:grpSpPr>
            <p:sp>
              <p:nvSpPr>
                <p:cNvPr id="17456" name="Freeform 77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57" name="Freeform 78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7439" name="Freeform 79"/>
              <p:cNvSpPr>
                <a:spLocks/>
              </p:cNvSpPr>
              <p:nvPr/>
            </p:nvSpPr>
            <p:spPr bwMode="auto">
              <a:xfrm>
                <a:off x="4036" y="3408"/>
                <a:ext cx="141" cy="188"/>
              </a:xfrm>
              <a:custGeom>
                <a:avLst/>
                <a:gdLst>
                  <a:gd name="T0" fmla="*/ 0 w 141"/>
                  <a:gd name="T1" fmla="*/ 0 h 188"/>
                  <a:gd name="T2" fmla="*/ 39 w 141"/>
                  <a:gd name="T3" fmla="*/ 104 h 188"/>
                  <a:gd name="T4" fmla="*/ 141 w 141"/>
                  <a:gd name="T5" fmla="*/ 188 h 18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88"/>
                  <a:gd name="T11" fmla="*/ 141 w 141"/>
                  <a:gd name="T12" fmla="*/ 188 h 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88">
                    <a:moveTo>
                      <a:pt x="0" y="0"/>
                    </a:moveTo>
                    <a:cubicBezTo>
                      <a:pt x="6" y="17"/>
                      <a:pt x="16" y="73"/>
                      <a:pt x="39" y="104"/>
                    </a:cubicBezTo>
                    <a:cubicBezTo>
                      <a:pt x="62" y="135"/>
                      <a:pt x="120" y="171"/>
                      <a:pt x="141" y="188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7440" name="Group 80"/>
              <p:cNvGrpSpPr>
                <a:grpSpLocks/>
              </p:cNvGrpSpPr>
              <p:nvPr/>
            </p:nvGrpSpPr>
            <p:grpSpPr bwMode="auto">
              <a:xfrm flipH="1">
                <a:off x="3792" y="3418"/>
                <a:ext cx="240" cy="374"/>
                <a:chOff x="1611" y="3412"/>
                <a:chExt cx="267" cy="374"/>
              </a:xfrm>
            </p:grpSpPr>
            <p:sp>
              <p:nvSpPr>
                <p:cNvPr id="17454" name="Freeform 81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55" name="Freeform 82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41" name="Group 83"/>
              <p:cNvGrpSpPr>
                <a:grpSpLocks/>
              </p:cNvGrpSpPr>
              <p:nvPr/>
            </p:nvGrpSpPr>
            <p:grpSpPr bwMode="auto">
              <a:xfrm flipH="1">
                <a:off x="3312" y="3408"/>
                <a:ext cx="240" cy="374"/>
                <a:chOff x="1611" y="3412"/>
                <a:chExt cx="267" cy="374"/>
              </a:xfrm>
            </p:grpSpPr>
            <p:sp>
              <p:nvSpPr>
                <p:cNvPr id="17452" name="Freeform 84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53" name="Freeform 85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42" name="Group 86"/>
              <p:cNvGrpSpPr>
                <a:grpSpLocks/>
              </p:cNvGrpSpPr>
              <p:nvPr/>
            </p:nvGrpSpPr>
            <p:grpSpPr bwMode="auto">
              <a:xfrm flipH="1">
                <a:off x="2828" y="3408"/>
                <a:ext cx="244" cy="374"/>
                <a:chOff x="1611" y="3412"/>
                <a:chExt cx="267" cy="374"/>
              </a:xfrm>
            </p:grpSpPr>
            <p:sp>
              <p:nvSpPr>
                <p:cNvPr id="17450" name="Freeform 87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51" name="Freeform 88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43" name="Group 89"/>
              <p:cNvGrpSpPr>
                <a:grpSpLocks/>
              </p:cNvGrpSpPr>
              <p:nvPr/>
            </p:nvGrpSpPr>
            <p:grpSpPr bwMode="auto">
              <a:xfrm flipH="1">
                <a:off x="2347" y="3407"/>
                <a:ext cx="242" cy="374"/>
                <a:chOff x="1611" y="3412"/>
                <a:chExt cx="267" cy="374"/>
              </a:xfrm>
            </p:grpSpPr>
            <p:sp>
              <p:nvSpPr>
                <p:cNvPr id="17448" name="Freeform 90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49" name="Freeform 91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44" name="Group 92"/>
              <p:cNvGrpSpPr>
                <a:grpSpLocks/>
              </p:cNvGrpSpPr>
              <p:nvPr/>
            </p:nvGrpSpPr>
            <p:grpSpPr bwMode="auto">
              <a:xfrm flipH="1">
                <a:off x="1863" y="3411"/>
                <a:ext cx="242" cy="374"/>
                <a:chOff x="1611" y="3412"/>
                <a:chExt cx="267" cy="374"/>
              </a:xfrm>
            </p:grpSpPr>
            <p:sp>
              <p:nvSpPr>
                <p:cNvPr id="17446" name="Freeform 93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47" name="Freeform 94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7445" name="Freeform 95"/>
              <p:cNvSpPr>
                <a:spLocks/>
              </p:cNvSpPr>
              <p:nvPr/>
            </p:nvSpPr>
            <p:spPr bwMode="auto">
              <a:xfrm flipH="1">
                <a:off x="1496" y="3411"/>
                <a:ext cx="128" cy="188"/>
              </a:xfrm>
              <a:custGeom>
                <a:avLst/>
                <a:gdLst>
                  <a:gd name="T0" fmla="*/ 0 w 141"/>
                  <a:gd name="T1" fmla="*/ 0 h 188"/>
                  <a:gd name="T2" fmla="*/ 5 w 141"/>
                  <a:gd name="T3" fmla="*/ 104 h 188"/>
                  <a:gd name="T4" fmla="*/ 13 w 141"/>
                  <a:gd name="T5" fmla="*/ 188 h 18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88"/>
                  <a:gd name="T11" fmla="*/ 141 w 141"/>
                  <a:gd name="T12" fmla="*/ 188 h 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88">
                    <a:moveTo>
                      <a:pt x="0" y="0"/>
                    </a:moveTo>
                    <a:cubicBezTo>
                      <a:pt x="6" y="17"/>
                      <a:pt x="16" y="73"/>
                      <a:pt x="39" y="104"/>
                    </a:cubicBezTo>
                    <a:cubicBezTo>
                      <a:pt x="62" y="135"/>
                      <a:pt x="120" y="171"/>
                      <a:pt x="141" y="188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6869" name="Line 97"/>
          <p:cNvSpPr>
            <a:spLocks noChangeShapeType="1"/>
          </p:cNvSpPr>
          <p:nvPr/>
        </p:nvSpPr>
        <p:spPr bwMode="auto">
          <a:xfrm>
            <a:off x="2641600" y="1571625"/>
            <a:ext cx="4267200" cy="0"/>
          </a:xfrm>
          <a:prstGeom prst="line">
            <a:avLst/>
          </a:prstGeom>
          <a:noFill/>
          <a:ln w="1905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x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5" name="Rectangle 98"/>
          <p:cNvSpPr>
            <a:spLocks noChangeArrowheads="1"/>
          </p:cNvSpPr>
          <p:nvPr/>
        </p:nvSpPr>
        <p:spPr bwMode="auto">
          <a:xfrm>
            <a:off x="7077075" y="2209800"/>
            <a:ext cx="898525" cy="417513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416" name="Freeform 99"/>
          <p:cNvSpPr>
            <a:spLocks/>
          </p:cNvSpPr>
          <p:nvPr/>
        </p:nvSpPr>
        <p:spPr bwMode="auto">
          <a:xfrm>
            <a:off x="6867525" y="2265363"/>
            <a:ext cx="193675" cy="584200"/>
          </a:xfrm>
          <a:custGeom>
            <a:avLst/>
            <a:gdLst>
              <a:gd name="T0" fmla="*/ 2147483647 w 122"/>
              <a:gd name="T1" fmla="*/ 2147483647 h 368"/>
              <a:gd name="T2" fmla="*/ 2147483647 w 122"/>
              <a:gd name="T3" fmla="*/ 2147483647 h 368"/>
              <a:gd name="T4" fmla="*/ 2147483647 w 122"/>
              <a:gd name="T5" fmla="*/ 2147483647 h 368"/>
              <a:gd name="T6" fmla="*/ 0 60000 65536"/>
              <a:gd name="T7" fmla="*/ 0 60000 65536"/>
              <a:gd name="T8" fmla="*/ 0 60000 65536"/>
              <a:gd name="T9" fmla="*/ 0 w 122"/>
              <a:gd name="T10" fmla="*/ 0 h 368"/>
              <a:gd name="T11" fmla="*/ 122 w 122"/>
              <a:gd name="T12" fmla="*/ 368 h 3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" h="368">
                <a:moveTo>
                  <a:pt x="122" y="61"/>
                </a:moveTo>
                <a:cubicBezTo>
                  <a:pt x="75" y="30"/>
                  <a:pt x="28" y="0"/>
                  <a:pt x="14" y="51"/>
                </a:cubicBezTo>
                <a:cubicBezTo>
                  <a:pt x="0" y="102"/>
                  <a:pt x="34" y="318"/>
                  <a:pt x="36" y="36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/>
            <a:tailEnd type="arrow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26756" name="Rectangle 100"/>
          <p:cNvSpPr>
            <a:spLocks noChangeArrowheads="1"/>
          </p:cNvSpPr>
          <p:nvPr/>
        </p:nvSpPr>
        <p:spPr bwMode="auto">
          <a:xfrm>
            <a:off x="990600" y="1589088"/>
            <a:ext cx="857250" cy="463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170000"/>
              </a:spcBef>
              <a:defRPr/>
            </a:pPr>
            <a:r>
              <a:rPr lang="en-US" sz="2400" i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k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= 0</a:t>
            </a:r>
          </a:p>
        </p:txBody>
      </p:sp>
      <p:sp>
        <p:nvSpPr>
          <p:cNvPr id="326757" name="Rectangle 101"/>
          <p:cNvSpPr>
            <a:spLocks noChangeArrowheads="1"/>
          </p:cNvSpPr>
          <p:nvPr/>
        </p:nvSpPr>
        <p:spPr bwMode="auto">
          <a:xfrm>
            <a:off x="990600" y="2809875"/>
            <a:ext cx="857250" cy="463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170000"/>
              </a:spcBef>
              <a:defRPr/>
            </a:pPr>
            <a:r>
              <a:rPr lang="en-US" sz="2400" i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k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≠ 0</a:t>
            </a:r>
          </a:p>
        </p:txBody>
      </p:sp>
      <p:sp>
        <p:nvSpPr>
          <p:cNvPr id="326759" name="Rectangle 103"/>
          <p:cNvSpPr>
            <a:spLocks noChangeArrowheads="1"/>
          </p:cNvSpPr>
          <p:nvPr/>
        </p:nvSpPr>
        <p:spPr bwMode="auto">
          <a:xfrm>
            <a:off x="1609725" y="301625"/>
            <a:ext cx="6148388" cy="768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2400" i="1" u="sng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Approximate Wavefunction for 1-D Lattice</a:t>
            </a:r>
          </a:p>
          <a:p>
            <a:pPr algn="ctr"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Single orbital, single atom basis</a:t>
            </a:r>
          </a:p>
        </p:txBody>
      </p:sp>
      <p:sp>
        <p:nvSpPr>
          <p:cNvPr id="17420" name="Rectangle 105"/>
          <p:cNvSpPr>
            <a:spLocks noChangeArrowheads="1"/>
          </p:cNvSpPr>
          <p:nvPr/>
        </p:nvSpPr>
        <p:spPr bwMode="auto">
          <a:xfrm>
            <a:off x="457200" y="4800600"/>
            <a:ext cx="74564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5B98D2"/>
                </a:solidFill>
              </a:rPr>
              <a:t>k</a:t>
            </a:r>
            <a:r>
              <a:rPr lang="en-US" sz="2000">
                <a:solidFill>
                  <a:srgbClr val="5B98D2"/>
                </a:solidFill>
              </a:rPr>
              <a:t> is a convenient way to enumerate the different energy levels </a:t>
            </a:r>
          </a:p>
          <a:p>
            <a:r>
              <a:rPr lang="en-US" sz="2000">
                <a:solidFill>
                  <a:srgbClr val="5B98D2"/>
                </a:solidFill>
              </a:rPr>
              <a:t>	(count the nodes)</a:t>
            </a:r>
          </a:p>
        </p:txBody>
      </p:sp>
      <p:sp>
        <p:nvSpPr>
          <p:cNvPr id="17421" name="Rectangle 106"/>
          <p:cNvSpPr>
            <a:spLocks noChangeArrowheads="1"/>
          </p:cNvSpPr>
          <p:nvPr/>
        </p:nvSpPr>
        <p:spPr bwMode="auto">
          <a:xfrm>
            <a:off x="228600" y="6019800"/>
            <a:ext cx="2062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5B98D2"/>
                </a:solidFill>
              </a:rPr>
              <a:t>Bloch Functions: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3886200" y="1966913"/>
            <a:ext cx="457200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3" name="TextBox 109"/>
          <p:cNvSpPr txBox="1">
            <a:spLocks noChangeArrowheads="1"/>
          </p:cNvSpPr>
          <p:nvPr/>
        </p:nvSpPr>
        <p:spPr bwMode="auto">
          <a:xfrm>
            <a:off x="2938463" y="1933575"/>
            <a:ext cx="2357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1"/>
              <a:t>a</a:t>
            </a:r>
          </a:p>
          <a:p>
            <a:pPr algn="ctr">
              <a:lnSpc>
                <a:spcPct val="80000"/>
              </a:lnSpc>
            </a:pPr>
            <a:r>
              <a:rPr lang="en-US"/>
              <a:t>(crystal lattice spacing)</a:t>
            </a:r>
          </a:p>
        </p:txBody>
      </p:sp>
      <p:sp>
        <p:nvSpPr>
          <p:cNvPr id="17424" name="Picture 1" descr="latex-image-1.pdf"/>
          <p:cNvSpPr>
            <a:spLocks noChangeAspect="1"/>
          </p:cNvSpPr>
          <p:nvPr/>
        </p:nvSpPr>
        <p:spPr bwMode="auto">
          <a:xfrm>
            <a:off x="7219950" y="2295525"/>
            <a:ext cx="60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5" name="TextBox 2"/>
          <p:cNvSpPr txBox="1">
            <a:spLocks noChangeArrowheads="1"/>
          </p:cNvSpPr>
          <p:nvPr/>
        </p:nvSpPr>
        <p:spPr bwMode="auto">
          <a:xfrm>
            <a:off x="8097838" y="18161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26" name="Picture 4" descr="latex-image-1.pdf"/>
          <p:cNvSpPr>
            <a:spLocks noChangeAspect="1"/>
          </p:cNvSpPr>
          <p:nvPr/>
        </p:nvSpPr>
        <p:spPr bwMode="auto">
          <a:xfrm>
            <a:off x="2462213" y="5983288"/>
            <a:ext cx="3213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7" name="Picture 5" descr="latex-image-1.pdf"/>
          <p:cNvSpPr>
            <a:spLocks noChangeAspect="1"/>
          </p:cNvSpPr>
          <p:nvPr/>
        </p:nvSpPr>
        <p:spPr bwMode="auto">
          <a:xfrm>
            <a:off x="6172200" y="6019800"/>
            <a:ext cx="271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28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6138" y="2255838"/>
            <a:ext cx="60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4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5943600"/>
            <a:ext cx="3213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5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8388" y="5980113"/>
            <a:ext cx="271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nergyBand1DLattic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38200"/>
            <a:ext cx="7099300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83" name="Rectangle 3"/>
          <p:cNvSpPr>
            <a:spLocks noChangeArrowheads="1"/>
          </p:cNvSpPr>
          <p:nvPr/>
        </p:nvSpPr>
        <p:spPr bwMode="auto">
          <a:xfrm>
            <a:off x="2701925" y="225425"/>
            <a:ext cx="3989388" cy="768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Energy Band for 1-D Lattice</a:t>
            </a:r>
          </a:p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Single orbital, single atom basis</a:t>
            </a: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3048000" y="4648200"/>
            <a:ext cx="3810000" cy="403225"/>
            <a:chOff x="912" y="2064"/>
            <a:chExt cx="2880" cy="341"/>
          </a:xfrm>
        </p:grpSpPr>
        <p:grpSp>
          <p:nvGrpSpPr>
            <p:cNvPr id="18491" name="Group 5"/>
            <p:cNvGrpSpPr>
              <a:grpSpLocks/>
            </p:cNvGrpSpPr>
            <p:nvPr/>
          </p:nvGrpSpPr>
          <p:grpSpPr bwMode="auto">
            <a:xfrm>
              <a:off x="912" y="2309"/>
              <a:ext cx="2832" cy="96"/>
              <a:chOff x="1440" y="1536"/>
              <a:chExt cx="2832" cy="96"/>
            </a:xfrm>
          </p:grpSpPr>
          <p:sp>
            <p:nvSpPr>
              <p:cNvPr id="18505" name="Line 6"/>
              <p:cNvSpPr>
                <a:spLocks noChangeShapeType="1"/>
              </p:cNvSpPr>
              <p:nvPr/>
            </p:nvSpPr>
            <p:spPr bwMode="auto">
              <a:xfrm>
                <a:off x="1440" y="1584"/>
                <a:ext cx="28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961" name="Oval 7"/>
              <p:cNvSpPr>
                <a:spLocks noChangeArrowheads="1"/>
              </p:cNvSpPr>
              <p:nvPr/>
            </p:nvSpPr>
            <p:spPr bwMode="auto">
              <a:xfrm>
                <a:off x="158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62" name="Oval 8"/>
              <p:cNvSpPr>
                <a:spLocks noChangeArrowheads="1"/>
              </p:cNvSpPr>
              <p:nvPr/>
            </p:nvSpPr>
            <p:spPr bwMode="auto">
              <a:xfrm>
                <a:off x="182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63" name="Oval 9"/>
              <p:cNvSpPr>
                <a:spLocks noChangeArrowheads="1"/>
              </p:cNvSpPr>
              <p:nvPr/>
            </p:nvSpPr>
            <p:spPr bwMode="auto">
              <a:xfrm>
                <a:off x="206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64" name="Oval 10"/>
              <p:cNvSpPr>
                <a:spLocks noChangeArrowheads="1"/>
              </p:cNvSpPr>
              <p:nvPr/>
            </p:nvSpPr>
            <p:spPr bwMode="auto">
              <a:xfrm>
                <a:off x="230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65" name="Oval 11"/>
              <p:cNvSpPr>
                <a:spLocks noChangeArrowheads="1"/>
              </p:cNvSpPr>
              <p:nvPr/>
            </p:nvSpPr>
            <p:spPr bwMode="auto">
              <a:xfrm>
                <a:off x="254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66" name="Oval 12"/>
              <p:cNvSpPr>
                <a:spLocks noChangeArrowheads="1"/>
              </p:cNvSpPr>
              <p:nvPr/>
            </p:nvSpPr>
            <p:spPr bwMode="auto">
              <a:xfrm>
                <a:off x="278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67" name="Oval 13"/>
              <p:cNvSpPr>
                <a:spLocks noChangeArrowheads="1"/>
              </p:cNvSpPr>
              <p:nvPr/>
            </p:nvSpPr>
            <p:spPr bwMode="auto">
              <a:xfrm>
                <a:off x="302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68" name="Oval 14"/>
              <p:cNvSpPr>
                <a:spLocks noChangeArrowheads="1"/>
              </p:cNvSpPr>
              <p:nvPr/>
            </p:nvSpPr>
            <p:spPr bwMode="auto">
              <a:xfrm>
                <a:off x="326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69" name="Oval 15"/>
              <p:cNvSpPr>
                <a:spLocks noChangeArrowheads="1"/>
              </p:cNvSpPr>
              <p:nvPr/>
            </p:nvSpPr>
            <p:spPr bwMode="auto">
              <a:xfrm>
                <a:off x="350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70" name="Oval 16"/>
              <p:cNvSpPr>
                <a:spLocks noChangeArrowheads="1"/>
              </p:cNvSpPr>
              <p:nvPr/>
            </p:nvSpPr>
            <p:spPr bwMode="auto">
              <a:xfrm>
                <a:off x="374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71" name="Oval 17"/>
              <p:cNvSpPr>
                <a:spLocks noChangeArrowheads="1"/>
              </p:cNvSpPr>
              <p:nvPr/>
            </p:nvSpPr>
            <p:spPr bwMode="auto">
              <a:xfrm>
                <a:off x="3984" y="1533"/>
                <a:ext cx="96" cy="9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8492" name="Group 18"/>
            <p:cNvGrpSpPr>
              <a:grpSpLocks/>
            </p:cNvGrpSpPr>
            <p:nvPr/>
          </p:nvGrpSpPr>
          <p:grpSpPr bwMode="auto">
            <a:xfrm>
              <a:off x="1104" y="2160"/>
              <a:ext cx="2641" cy="144"/>
              <a:chOff x="1632" y="2160"/>
              <a:chExt cx="2641" cy="144"/>
            </a:xfrm>
          </p:grpSpPr>
          <p:sp>
            <p:nvSpPr>
              <p:cNvPr id="18494" name="Freeform 19"/>
              <p:cNvSpPr>
                <a:spLocks/>
              </p:cNvSpPr>
              <p:nvPr/>
            </p:nvSpPr>
            <p:spPr bwMode="auto">
              <a:xfrm>
                <a:off x="2352" y="2161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95" name="Freeform 20"/>
              <p:cNvSpPr>
                <a:spLocks/>
              </p:cNvSpPr>
              <p:nvPr/>
            </p:nvSpPr>
            <p:spPr bwMode="auto">
              <a:xfrm>
                <a:off x="2592" y="2162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96" name="Freeform 21"/>
              <p:cNvSpPr>
                <a:spLocks/>
              </p:cNvSpPr>
              <p:nvPr/>
            </p:nvSpPr>
            <p:spPr bwMode="auto">
              <a:xfrm>
                <a:off x="2833" y="2160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97" name="Freeform 22"/>
              <p:cNvSpPr>
                <a:spLocks/>
              </p:cNvSpPr>
              <p:nvPr/>
            </p:nvSpPr>
            <p:spPr bwMode="auto">
              <a:xfrm>
                <a:off x="1632" y="2165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98" name="Freeform 23"/>
              <p:cNvSpPr>
                <a:spLocks/>
              </p:cNvSpPr>
              <p:nvPr/>
            </p:nvSpPr>
            <p:spPr bwMode="auto">
              <a:xfrm>
                <a:off x="1872" y="2166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99" name="Freeform 24"/>
              <p:cNvSpPr>
                <a:spLocks/>
              </p:cNvSpPr>
              <p:nvPr/>
            </p:nvSpPr>
            <p:spPr bwMode="auto">
              <a:xfrm>
                <a:off x="2113" y="2164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500" name="Freeform 25"/>
              <p:cNvSpPr>
                <a:spLocks/>
              </p:cNvSpPr>
              <p:nvPr/>
            </p:nvSpPr>
            <p:spPr bwMode="auto">
              <a:xfrm>
                <a:off x="3792" y="2161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501" name="Freeform 26"/>
              <p:cNvSpPr>
                <a:spLocks/>
              </p:cNvSpPr>
              <p:nvPr/>
            </p:nvSpPr>
            <p:spPr bwMode="auto">
              <a:xfrm>
                <a:off x="4032" y="2162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502" name="Freeform 27"/>
              <p:cNvSpPr>
                <a:spLocks/>
              </p:cNvSpPr>
              <p:nvPr/>
            </p:nvSpPr>
            <p:spPr bwMode="auto">
              <a:xfrm>
                <a:off x="3072" y="2165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503" name="Freeform 28"/>
              <p:cNvSpPr>
                <a:spLocks/>
              </p:cNvSpPr>
              <p:nvPr/>
            </p:nvSpPr>
            <p:spPr bwMode="auto">
              <a:xfrm>
                <a:off x="3312" y="2166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504" name="Freeform 29"/>
              <p:cNvSpPr>
                <a:spLocks/>
              </p:cNvSpPr>
              <p:nvPr/>
            </p:nvSpPr>
            <p:spPr bwMode="auto">
              <a:xfrm>
                <a:off x="3553" y="2164"/>
                <a:ext cx="241" cy="138"/>
              </a:xfrm>
              <a:custGeom>
                <a:avLst/>
                <a:gdLst>
                  <a:gd name="T0" fmla="*/ 0 w 440"/>
                  <a:gd name="T1" fmla="*/ 0 h 318"/>
                  <a:gd name="T2" fmla="*/ 1 w 440"/>
                  <a:gd name="T3" fmla="*/ 0 h 318"/>
                  <a:gd name="T4" fmla="*/ 1 w 440"/>
                  <a:gd name="T5" fmla="*/ 0 h 318"/>
                  <a:gd name="T6" fmla="*/ 1 w 440"/>
                  <a:gd name="T7" fmla="*/ 0 h 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0"/>
                  <a:gd name="T13" fmla="*/ 0 h 318"/>
                  <a:gd name="T14" fmla="*/ 440 w 440"/>
                  <a:gd name="T15" fmla="*/ 318 h 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0" h="318">
                    <a:moveTo>
                      <a:pt x="0" y="7"/>
                    </a:moveTo>
                    <a:cubicBezTo>
                      <a:pt x="23" y="51"/>
                      <a:pt x="86" y="229"/>
                      <a:pt x="137" y="273"/>
                    </a:cubicBezTo>
                    <a:cubicBezTo>
                      <a:pt x="188" y="317"/>
                      <a:pt x="257" y="318"/>
                      <a:pt x="307" y="273"/>
                    </a:cubicBezTo>
                    <a:cubicBezTo>
                      <a:pt x="357" y="228"/>
                      <a:pt x="412" y="57"/>
                      <a:pt x="440" y="0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493" name="Rectangle 30"/>
            <p:cNvSpPr>
              <a:spLocks noChangeArrowheads="1"/>
            </p:cNvSpPr>
            <p:nvPr/>
          </p:nvSpPr>
          <p:spPr bwMode="auto">
            <a:xfrm>
              <a:off x="3648" y="2064"/>
              <a:ext cx="144" cy="24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437" name="Rectangle 31"/>
          <p:cNvSpPr>
            <a:spLocks noChangeArrowheads="1"/>
          </p:cNvSpPr>
          <p:nvPr/>
        </p:nvSpPr>
        <p:spPr bwMode="auto">
          <a:xfrm>
            <a:off x="3352800" y="5029200"/>
            <a:ext cx="2889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5B98D2"/>
                </a:solidFill>
              </a:rPr>
              <a:t>lowest energy (fewest nodes)</a:t>
            </a:r>
          </a:p>
        </p:txBody>
      </p:sp>
      <p:grpSp>
        <p:nvGrpSpPr>
          <p:cNvPr id="18438" name="Group 32"/>
          <p:cNvGrpSpPr>
            <a:grpSpLocks/>
          </p:cNvGrpSpPr>
          <p:nvPr/>
        </p:nvGrpSpPr>
        <p:grpSpPr bwMode="auto">
          <a:xfrm>
            <a:off x="4953000" y="2590800"/>
            <a:ext cx="3657600" cy="504825"/>
            <a:chOff x="1440" y="3385"/>
            <a:chExt cx="2832" cy="414"/>
          </a:xfrm>
        </p:grpSpPr>
        <p:grpSp>
          <p:nvGrpSpPr>
            <p:cNvPr id="18444" name="Group 33"/>
            <p:cNvGrpSpPr>
              <a:grpSpLocks/>
            </p:cNvGrpSpPr>
            <p:nvPr/>
          </p:nvGrpSpPr>
          <p:grpSpPr bwMode="auto">
            <a:xfrm>
              <a:off x="1440" y="3552"/>
              <a:ext cx="2832" cy="96"/>
              <a:chOff x="1440" y="3552"/>
              <a:chExt cx="2832" cy="96"/>
            </a:xfrm>
          </p:grpSpPr>
          <p:sp>
            <p:nvSpPr>
              <p:cNvPr id="18479" name="Line 34"/>
              <p:cNvSpPr>
                <a:spLocks noChangeShapeType="1"/>
              </p:cNvSpPr>
              <p:nvPr/>
            </p:nvSpPr>
            <p:spPr bwMode="auto">
              <a:xfrm>
                <a:off x="1440" y="3600"/>
                <a:ext cx="28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935" name="Oval 35"/>
              <p:cNvSpPr>
                <a:spLocks noChangeArrowheads="1"/>
              </p:cNvSpPr>
              <p:nvPr/>
            </p:nvSpPr>
            <p:spPr bwMode="auto">
              <a:xfrm>
                <a:off x="158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6" name="Oval 36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97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7" name="Oval 37"/>
              <p:cNvSpPr>
                <a:spLocks noChangeArrowheads="1"/>
              </p:cNvSpPr>
              <p:nvPr/>
            </p:nvSpPr>
            <p:spPr bwMode="auto">
              <a:xfrm>
                <a:off x="206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8" name="Oval 38"/>
              <p:cNvSpPr>
                <a:spLocks noChangeArrowheads="1"/>
              </p:cNvSpPr>
              <p:nvPr/>
            </p:nvSpPr>
            <p:spPr bwMode="auto">
              <a:xfrm>
                <a:off x="230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9" name="Oval 39"/>
              <p:cNvSpPr>
                <a:spLocks noChangeArrowheads="1"/>
              </p:cNvSpPr>
              <p:nvPr/>
            </p:nvSpPr>
            <p:spPr bwMode="auto">
              <a:xfrm>
                <a:off x="254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0" name="Oval 40"/>
              <p:cNvSpPr>
                <a:spLocks noChangeArrowheads="1"/>
              </p:cNvSpPr>
              <p:nvPr/>
            </p:nvSpPr>
            <p:spPr bwMode="auto">
              <a:xfrm>
                <a:off x="2783" y="3552"/>
                <a:ext cx="97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1" name="Oval 41"/>
              <p:cNvSpPr>
                <a:spLocks noChangeArrowheads="1"/>
              </p:cNvSpPr>
              <p:nvPr/>
            </p:nvSpPr>
            <p:spPr bwMode="auto">
              <a:xfrm>
                <a:off x="302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2" name="Oval 42"/>
              <p:cNvSpPr>
                <a:spLocks noChangeArrowheads="1"/>
              </p:cNvSpPr>
              <p:nvPr/>
            </p:nvSpPr>
            <p:spPr bwMode="auto">
              <a:xfrm>
                <a:off x="326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3" name="Oval 43"/>
              <p:cNvSpPr>
                <a:spLocks noChangeArrowheads="1"/>
              </p:cNvSpPr>
              <p:nvPr/>
            </p:nvSpPr>
            <p:spPr bwMode="auto">
              <a:xfrm>
                <a:off x="350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4" name="Oval 44"/>
              <p:cNvSpPr>
                <a:spLocks noChangeArrowheads="1"/>
              </p:cNvSpPr>
              <p:nvPr/>
            </p:nvSpPr>
            <p:spPr bwMode="auto">
              <a:xfrm>
                <a:off x="3743" y="3552"/>
                <a:ext cx="97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5" name="Oval 45"/>
              <p:cNvSpPr>
                <a:spLocks noChangeArrowheads="1"/>
              </p:cNvSpPr>
              <p:nvPr/>
            </p:nvSpPr>
            <p:spPr bwMode="auto">
              <a:xfrm>
                <a:off x="3984" y="355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r="100000" b="100000"/>
                </a:path>
              </a:gradFill>
              <a:ln w="31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8445" name="Freeform 46"/>
            <p:cNvSpPr>
              <a:spLocks/>
            </p:cNvSpPr>
            <p:nvPr/>
          </p:nvSpPr>
          <p:spPr bwMode="auto">
            <a:xfrm>
              <a:off x="1536" y="3385"/>
              <a:ext cx="2592" cy="414"/>
            </a:xfrm>
            <a:custGeom>
              <a:avLst/>
              <a:gdLst>
                <a:gd name="T0" fmla="*/ 0 w 2592"/>
                <a:gd name="T1" fmla="*/ 71 h 414"/>
                <a:gd name="T2" fmla="*/ 87 w 2592"/>
                <a:gd name="T3" fmla="*/ 24 h 414"/>
                <a:gd name="T4" fmla="*/ 206 w 2592"/>
                <a:gd name="T5" fmla="*/ 217 h 414"/>
                <a:gd name="T6" fmla="*/ 338 w 2592"/>
                <a:gd name="T7" fmla="*/ 413 h 414"/>
                <a:gd name="T8" fmla="*/ 456 w 2592"/>
                <a:gd name="T9" fmla="*/ 210 h 414"/>
                <a:gd name="T10" fmla="*/ 571 w 2592"/>
                <a:gd name="T11" fmla="*/ 17 h 414"/>
                <a:gd name="T12" fmla="*/ 693 w 2592"/>
                <a:gd name="T13" fmla="*/ 217 h 414"/>
                <a:gd name="T14" fmla="*/ 819 w 2592"/>
                <a:gd name="T15" fmla="*/ 406 h 414"/>
                <a:gd name="T16" fmla="*/ 941 w 2592"/>
                <a:gd name="T17" fmla="*/ 207 h 414"/>
                <a:gd name="T18" fmla="*/ 1049 w 2592"/>
                <a:gd name="T19" fmla="*/ 20 h 414"/>
                <a:gd name="T20" fmla="*/ 1181 w 2592"/>
                <a:gd name="T21" fmla="*/ 220 h 414"/>
                <a:gd name="T22" fmla="*/ 1314 w 2592"/>
                <a:gd name="T23" fmla="*/ 410 h 414"/>
                <a:gd name="T24" fmla="*/ 1422 w 2592"/>
                <a:gd name="T25" fmla="*/ 207 h 414"/>
                <a:gd name="T26" fmla="*/ 1534 w 2592"/>
                <a:gd name="T27" fmla="*/ 17 h 414"/>
                <a:gd name="T28" fmla="*/ 1652 w 2592"/>
                <a:gd name="T29" fmla="*/ 213 h 414"/>
                <a:gd name="T30" fmla="*/ 1784 w 2592"/>
                <a:gd name="T31" fmla="*/ 410 h 414"/>
                <a:gd name="T32" fmla="*/ 1896 w 2592"/>
                <a:gd name="T33" fmla="*/ 210 h 414"/>
                <a:gd name="T34" fmla="*/ 2018 w 2592"/>
                <a:gd name="T35" fmla="*/ 17 h 414"/>
                <a:gd name="T36" fmla="*/ 2140 w 2592"/>
                <a:gd name="T37" fmla="*/ 213 h 414"/>
                <a:gd name="T38" fmla="*/ 2272 w 2592"/>
                <a:gd name="T39" fmla="*/ 406 h 414"/>
                <a:gd name="T40" fmla="*/ 2384 w 2592"/>
                <a:gd name="T41" fmla="*/ 207 h 414"/>
                <a:gd name="T42" fmla="*/ 2503 w 2592"/>
                <a:gd name="T43" fmla="*/ 20 h 414"/>
                <a:gd name="T44" fmla="*/ 2592 w 2592"/>
                <a:gd name="T45" fmla="*/ 119 h 4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92"/>
                <a:gd name="T70" fmla="*/ 0 h 414"/>
                <a:gd name="T71" fmla="*/ 2592 w 2592"/>
                <a:gd name="T72" fmla="*/ 414 h 4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92" h="414">
                  <a:moveTo>
                    <a:pt x="0" y="71"/>
                  </a:moveTo>
                  <a:cubicBezTo>
                    <a:pt x="26" y="35"/>
                    <a:pt x="53" y="0"/>
                    <a:pt x="87" y="24"/>
                  </a:cubicBezTo>
                  <a:cubicBezTo>
                    <a:pt x="121" y="48"/>
                    <a:pt x="164" y="152"/>
                    <a:pt x="206" y="217"/>
                  </a:cubicBezTo>
                  <a:cubicBezTo>
                    <a:pt x="248" y="282"/>
                    <a:pt x="296" y="414"/>
                    <a:pt x="338" y="413"/>
                  </a:cubicBezTo>
                  <a:cubicBezTo>
                    <a:pt x="380" y="412"/>
                    <a:pt x="417" y="276"/>
                    <a:pt x="456" y="210"/>
                  </a:cubicBezTo>
                  <a:cubicBezTo>
                    <a:pt x="495" y="144"/>
                    <a:pt x="532" y="16"/>
                    <a:pt x="571" y="17"/>
                  </a:cubicBezTo>
                  <a:cubicBezTo>
                    <a:pt x="610" y="18"/>
                    <a:pt x="652" y="152"/>
                    <a:pt x="693" y="217"/>
                  </a:cubicBezTo>
                  <a:cubicBezTo>
                    <a:pt x="734" y="282"/>
                    <a:pt x="778" y="408"/>
                    <a:pt x="819" y="406"/>
                  </a:cubicBezTo>
                  <a:cubicBezTo>
                    <a:pt x="860" y="404"/>
                    <a:pt x="903" y="271"/>
                    <a:pt x="941" y="207"/>
                  </a:cubicBezTo>
                  <a:cubicBezTo>
                    <a:pt x="979" y="143"/>
                    <a:pt x="1009" y="18"/>
                    <a:pt x="1049" y="20"/>
                  </a:cubicBezTo>
                  <a:cubicBezTo>
                    <a:pt x="1089" y="22"/>
                    <a:pt x="1137" y="155"/>
                    <a:pt x="1181" y="220"/>
                  </a:cubicBezTo>
                  <a:cubicBezTo>
                    <a:pt x="1225" y="285"/>
                    <a:pt x="1274" y="412"/>
                    <a:pt x="1314" y="410"/>
                  </a:cubicBezTo>
                  <a:cubicBezTo>
                    <a:pt x="1354" y="408"/>
                    <a:pt x="1385" y="272"/>
                    <a:pt x="1422" y="207"/>
                  </a:cubicBezTo>
                  <a:cubicBezTo>
                    <a:pt x="1459" y="142"/>
                    <a:pt x="1496" y="16"/>
                    <a:pt x="1534" y="17"/>
                  </a:cubicBezTo>
                  <a:cubicBezTo>
                    <a:pt x="1572" y="18"/>
                    <a:pt x="1610" y="148"/>
                    <a:pt x="1652" y="213"/>
                  </a:cubicBezTo>
                  <a:cubicBezTo>
                    <a:pt x="1694" y="278"/>
                    <a:pt x="1743" y="411"/>
                    <a:pt x="1784" y="410"/>
                  </a:cubicBezTo>
                  <a:cubicBezTo>
                    <a:pt x="1825" y="409"/>
                    <a:pt x="1857" y="275"/>
                    <a:pt x="1896" y="210"/>
                  </a:cubicBezTo>
                  <a:cubicBezTo>
                    <a:pt x="1935" y="145"/>
                    <a:pt x="1977" y="17"/>
                    <a:pt x="2018" y="17"/>
                  </a:cubicBezTo>
                  <a:cubicBezTo>
                    <a:pt x="2059" y="17"/>
                    <a:pt x="2098" y="148"/>
                    <a:pt x="2140" y="213"/>
                  </a:cubicBezTo>
                  <a:cubicBezTo>
                    <a:pt x="2182" y="278"/>
                    <a:pt x="2231" y="407"/>
                    <a:pt x="2272" y="406"/>
                  </a:cubicBezTo>
                  <a:cubicBezTo>
                    <a:pt x="2313" y="405"/>
                    <a:pt x="2346" y="271"/>
                    <a:pt x="2384" y="207"/>
                  </a:cubicBezTo>
                  <a:cubicBezTo>
                    <a:pt x="2422" y="143"/>
                    <a:pt x="2468" y="35"/>
                    <a:pt x="2503" y="20"/>
                  </a:cubicBezTo>
                  <a:cubicBezTo>
                    <a:pt x="2538" y="5"/>
                    <a:pt x="2565" y="62"/>
                    <a:pt x="2592" y="119"/>
                  </a:cubicBezTo>
                </a:path>
              </a:pathLst>
            </a:cu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grpSp>
          <p:nvGrpSpPr>
            <p:cNvPr id="18446" name="Group 47"/>
            <p:cNvGrpSpPr>
              <a:grpSpLocks/>
            </p:cNvGrpSpPr>
            <p:nvPr/>
          </p:nvGrpSpPr>
          <p:grpSpPr bwMode="auto">
            <a:xfrm>
              <a:off x="1496" y="3406"/>
              <a:ext cx="2681" cy="386"/>
              <a:chOff x="1496" y="3406"/>
              <a:chExt cx="2681" cy="386"/>
            </a:xfrm>
          </p:grpSpPr>
          <p:grpSp>
            <p:nvGrpSpPr>
              <p:cNvPr id="18447" name="Group 48"/>
              <p:cNvGrpSpPr>
                <a:grpSpLocks/>
              </p:cNvGrpSpPr>
              <p:nvPr/>
            </p:nvGrpSpPr>
            <p:grpSpPr bwMode="auto">
              <a:xfrm>
                <a:off x="1628" y="3409"/>
                <a:ext cx="248" cy="374"/>
                <a:chOff x="1611" y="3412"/>
                <a:chExt cx="267" cy="374"/>
              </a:xfrm>
            </p:grpSpPr>
            <p:sp>
              <p:nvSpPr>
                <p:cNvPr id="18477" name="Freeform 49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78" name="Freeform 50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448" name="Group 51"/>
              <p:cNvGrpSpPr>
                <a:grpSpLocks/>
              </p:cNvGrpSpPr>
              <p:nvPr/>
            </p:nvGrpSpPr>
            <p:grpSpPr bwMode="auto">
              <a:xfrm>
                <a:off x="2104" y="3406"/>
                <a:ext cx="256" cy="374"/>
                <a:chOff x="1611" y="3412"/>
                <a:chExt cx="267" cy="374"/>
              </a:xfrm>
            </p:grpSpPr>
            <p:sp>
              <p:nvSpPr>
                <p:cNvPr id="18475" name="Freeform 52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76" name="Freeform 53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449" name="Group 54"/>
              <p:cNvGrpSpPr>
                <a:grpSpLocks/>
              </p:cNvGrpSpPr>
              <p:nvPr/>
            </p:nvGrpSpPr>
            <p:grpSpPr bwMode="auto">
              <a:xfrm>
                <a:off x="2585" y="3408"/>
                <a:ext cx="252" cy="374"/>
                <a:chOff x="1611" y="3412"/>
                <a:chExt cx="267" cy="374"/>
              </a:xfrm>
            </p:grpSpPr>
            <p:sp>
              <p:nvSpPr>
                <p:cNvPr id="18473" name="Freeform 55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74" name="Freeform 56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450" name="Group 57"/>
              <p:cNvGrpSpPr>
                <a:grpSpLocks/>
              </p:cNvGrpSpPr>
              <p:nvPr/>
            </p:nvGrpSpPr>
            <p:grpSpPr bwMode="auto">
              <a:xfrm>
                <a:off x="3072" y="3406"/>
                <a:ext cx="254" cy="374"/>
                <a:chOff x="1611" y="3412"/>
                <a:chExt cx="267" cy="374"/>
              </a:xfrm>
            </p:grpSpPr>
            <p:sp>
              <p:nvSpPr>
                <p:cNvPr id="18471" name="Freeform 58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72" name="Freeform 59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451" name="Group 60"/>
              <p:cNvGrpSpPr>
                <a:grpSpLocks/>
              </p:cNvGrpSpPr>
              <p:nvPr/>
            </p:nvGrpSpPr>
            <p:grpSpPr bwMode="auto">
              <a:xfrm>
                <a:off x="3551" y="3409"/>
                <a:ext cx="250" cy="374"/>
                <a:chOff x="1611" y="3412"/>
                <a:chExt cx="267" cy="374"/>
              </a:xfrm>
            </p:grpSpPr>
            <p:sp>
              <p:nvSpPr>
                <p:cNvPr id="18469" name="Freeform 61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70" name="Freeform 62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452" name="Freeform 63"/>
              <p:cNvSpPr>
                <a:spLocks/>
              </p:cNvSpPr>
              <p:nvPr/>
            </p:nvSpPr>
            <p:spPr bwMode="auto">
              <a:xfrm>
                <a:off x="4036" y="3408"/>
                <a:ext cx="141" cy="188"/>
              </a:xfrm>
              <a:custGeom>
                <a:avLst/>
                <a:gdLst>
                  <a:gd name="T0" fmla="*/ 0 w 141"/>
                  <a:gd name="T1" fmla="*/ 0 h 188"/>
                  <a:gd name="T2" fmla="*/ 39 w 141"/>
                  <a:gd name="T3" fmla="*/ 104 h 188"/>
                  <a:gd name="T4" fmla="*/ 141 w 141"/>
                  <a:gd name="T5" fmla="*/ 188 h 18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88"/>
                  <a:gd name="T11" fmla="*/ 141 w 141"/>
                  <a:gd name="T12" fmla="*/ 188 h 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88">
                    <a:moveTo>
                      <a:pt x="0" y="0"/>
                    </a:moveTo>
                    <a:cubicBezTo>
                      <a:pt x="6" y="17"/>
                      <a:pt x="16" y="73"/>
                      <a:pt x="39" y="104"/>
                    </a:cubicBezTo>
                    <a:cubicBezTo>
                      <a:pt x="62" y="135"/>
                      <a:pt x="120" y="171"/>
                      <a:pt x="141" y="188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8453" name="Group 64"/>
              <p:cNvGrpSpPr>
                <a:grpSpLocks/>
              </p:cNvGrpSpPr>
              <p:nvPr/>
            </p:nvGrpSpPr>
            <p:grpSpPr bwMode="auto">
              <a:xfrm flipH="1">
                <a:off x="3792" y="3418"/>
                <a:ext cx="240" cy="374"/>
                <a:chOff x="1611" y="3412"/>
                <a:chExt cx="267" cy="374"/>
              </a:xfrm>
            </p:grpSpPr>
            <p:sp>
              <p:nvSpPr>
                <p:cNvPr id="18467" name="Freeform 65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68" name="Freeform 66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454" name="Group 67"/>
              <p:cNvGrpSpPr>
                <a:grpSpLocks/>
              </p:cNvGrpSpPr>
              <p:nvPr/>
            </p:nvGrpSpPr>
            <p:grpSpPr bwMode="auto">
              <a:xfrm flipH="1">
                <a:off x="3312" y="3408"/>
                <a:ext cx="240" cy="374"/>
                <a:chOff x="1611" y="3412"/>
                <a:chExt cx="267" cy="374"/>
              </a:xfrm>
            </p:grpSpPr>
            <p:sp>
              <p:nvSpPr>
                <p:cNvPr id="18465" name="Freeform 68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66" name="Freeform 69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455" name="Group 70"/>
              <p:cNvGrpSpPr>
                <a:grpSpLocks/>
              </p:cNvGrpSpPr>
              <p:nvPr/>
            </p:nvGrpSpPr>
            <p:grpSpPr bwMode="auto">
              <a:xfrm flipH="1">
                <a:off x="2828" y="3408"/>
                <a:ext cx="244" cy="374"/>
                <a:chOff x="1611" y="3412"/>
                <a:chExt cx="267" cy="374"/>
              </a:xfrm>
            </p:grpSpPr>
            <p:sp>
              <p:nvSpPr>
                <p:cNvPr id="18463" name="Freeform 71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64" name="Freeform 72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456" name="Group 73"/>
              <p:cNvGrpSpPr>
                <a:grpSpLocks/>
              </p:cNvGrpSpPr>
              <p:nvPr/>
            </p:nvGrpSpPr>
            <p:grpSpPr bwMode="auto">
              <a:xfrm flipH="1">
                <a:off x="2347" y="3407"/>
                <a:ext cx="242" cy="374"/>
                <a:chOff x="1611" y="3412"/>
                <a:chExt cx="267" cy="374"/>
              </a:xfrm>
            </p:grpSpPr>
            <p:sp>
              <p:nvSpPr>
                <p:cNvPr id="18461" name="Freeform 74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62" name="Freeform 75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457" name="Group 76"/>
              <p:cNvGrpSpPr>
                <a:grpSpLocks/>
              </p:cNvGrpSpPr>
              <p:nvPr/>
            </p:nvGrpSpPr>
            <p:grpSpPr bwMode="auto">
              <a:xfrm flipH="1">
                <a:off x="1863" y="3411"/>
                <a:ext cx="242" cy="374"/>
                <a:chOff x="1611" y="3412"/>
                <a:chExt cx="267" cy="374"/>
              </a:xfrm>
            </p:grpSpPr>
            <p:sp>
              <p:nvSpPr>
                <p:cNvPr id="18459" name="Freeform 77"/>
                <p:cNvSpPr>
                  <a:spLocks/>
                </p:cNvSpPr>
                <p:nvPr/>
              </p:nvSpPr>
              <p:spPr bwMode="auto">
                <a:xfrm>
                  <a:off x="1611" y="3412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60" name="Freeform 78"/>
                <p:cNvSpPr>
                  <a:spLocks/>
                </p:cNvSpPr>
                <p:nvPr/>
              </p:nvSpPr>
              <p:spPr bwMode="auto">
                <a:xfrm rot="-10573303">
                  <a:off x="1737" y="3598"/>
                  <a:ext cx="141" cy="188"/>
                </a:xfrm>
                <a:custGeom>
                  <a:avLst/>
                  <a:gdLst>
                    <a:gd name="T0" fmla="*/ 0 w 141"/>
                    <a:gd name="T1" fmla="*/ 0 h 188"/>
                    <a:gd name="T2" fmla="*/ 39 w 141"/>
                    <a:gd name="T3" fmla="*/ 104 h 188"/>
                    <a:gd name="T4" fmla="*/ 141 w 141"/>
                    <a:gd name="T5" fmla="*/ 188 h 188"/>
                    <a:gd name="T6" fmla="*/ 0 60000 65536"/>
                    <a:gd name="T7" fmla="*/ 0 60000 65536"/>
                    <a:gd name="T8" fmla="*/ 0 60000 65536"/>
                    <a:gd name="T9" fmla="*/ 0 w 141"/>
                    <a:gd name="T10" fmla="*/ 0 h 188"/>
                    <a:gd name="T11" fmla="*/ 141 w 141"/>
                    <a:gd name="T12" fmla="*/ 188 h 1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" h="188">
                      <a:moveTo>
                        <a:pt x="0" y="0"/>
                      </a:moveTo>
                      <a:cubicBezTo>
                        <a:pt x="6" y="17"/>
                        <a:pt x="16" y="73"/>
                        <a:pt x="39" y="104"/>
                      </a:cubicBezTo>
                      <a:cubicBezTo>
                        <a:pt x="62" y="135"/>
                        <a:pt x="120" y="171"/>
                        <a:pt x="141" y="188"/>
                      </a:cubicBezTo>
                    </a:path>
                  </a:pathLst>
                </a:custGeom>
                <a:noFill/>
                <a:ln w="19050">
                  <a:solidFill>
                    <a:srgbClr val="5B98D2"/>
                  </a:solidFill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458" name="Freeform 79"/>
              <p:cNvSpPr>
                <a:spLocks/>
              </p:cNvSpPr>
              <p:nvPr/>
            </p:nvSpPr>
            <p:spPr bwMode="auto">
              <a:xfrm flipH="1">
                <a:off x="1496" y="3411"/>
                <a:ext cx="128" cy="188"/>
              </a:xfrm>
              <a:custGeom>
                <a:avLst/>
                <a:gdLst>
                  <a:gd name="T0" fmla="*/ 0 w 141"/>
                  <a:gd name="T1" fmla="*/ 0 h 188"/>
                  <a:gd name="T2" fmla="*/ 5 w 141"/>
                  <a:gd name="T3" fmla="*/ 104 h 188"/>
                  <a:gd name="T4" fmla="*/ 13 w 141"/>
                  <a:gd name="T5" fmla="*/ 188 h 18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88"/>
                  <a:gd name="T11" fmla="*/ 141 w 141"/>
                  <a:gd name="T12" fmla="*/ 188 h 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88">
                    <a:moveTo>
                      <a:pt x="0" y="0"/>
                    </a:moveTo>
                    <a:cubicBezTo>
                      <a:pt x="6" y="17"/>
                      <a:pt x="16" y="73"/>
                      <a:pt x="39" y="104"/>
                    </a:cubicBezTo>
                    <a:cubicBezTo>
                      <a:pt x="62" y="135"/>
                      <a:pt x="120" y="171"/>
                      <a:pt x="141" y="188"/>
                    </a:cubicBezTo>
                  </a:path>
                </a:pathLst>
              </a:custGeom>
              <a:noFill/>
              <a:ln w="19050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8439" name="Rectangle 80"/>
          <p:cNvSpPr>
            <a:spLocks noChangeArrowheads="1"/>
          </p:cNvSpPr>
          <p:nvPr/>
        </p:nvSpPr>
        <p:spPr bwMode="auto">
          <a:xfrm>
            <a:off x="5486400" y="3048000"/>
            <a:ext cx="2779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5B98D2"/>
                </a:solidFill>
              </a:rPr>
              <a:t>highest energy (most nodes)</a:t>
            </a:r>
          </a:p>
        </p:txBody>
      </p:sp>
      <p:sp>
        <p:nvSpPr>
          <p:cNvPr id="18440" name="Oval 81"/>
          <p:cNvSpPr>
            <a:spLocks noChangeArrowheads="1"/>
          </p:cNvSpPr>
          <p:nvPr/>
        </p:nvSpPr>
        <p:spPr bwMode="auto">
          <a:xfrm>
            <a:off x="4800600" y="4452938"/>
            <a:ext cx="82550" cy="82550"/>
          </a:xfrm>
          <a:prstGeom prst="ellipse">
            <a:avLst/>
          </a:prstGeom>
          <a:solidFill>
            <a:srgbClr val="5B98D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Oval 82"/>
          <p:cNvSpPr>
            <a:spLocks noChangeArrowheads="1"/>
          </p:cNvSpPr>
          <p:nvPr/>
        </p:nvSpPr>
        <p:spPr bwMode="auto">
          <a:xfrm>
            <a:off x="7537450" y="2260600"/>
            <a:ext cx="82550" cy="82550"/>
          </a:xfrm>
          <a:prstGeom prst="ellipse">
            <a:avLst/>
          </a:prstGeom>
          <a:solidFill>
            <a:srgbClr val="5B98D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Rectangle 83"/>
          <p:cNvSpPr>
            <a:spLocks noChangeArrowheads="1"/>
          </p:cNvSpPr>
          <p:nvPr/>
        </p:nvSpPr>
        <p:spPr bwMode="auto">
          <a:xfrm>
            <a:off x="304800" y="6096000"/>
            <a:ext cx="5519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rgbClr val="5B98D2"/>
                </a:solidFill>
              </a:rPr>
              <a:t> Number of states in band = number of atoms</a:t>
            </a:r>
          </a:p>
        </p:txBody>
      </p:sp>
      <p:sp>
        <p:nvSpPr>
          <p:cNvPr id="18443" name="Rectangle 84"/>
          <p:cNvSpPr>
            <a:spLocks noChangeArrowheads="1"/>
          </p:cNvSpPr>
          <p:nvPr/>
        </p:nvSpPr>
        <p:spPr bwMode="auto">
          <a:xfrm>
            <a:off x="279400" y="6461125"/>
            <a:ext cx="7469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rgbClr val="5B98D2"/>
                </a:solidFill>
              </a:rPr>
              <a:t> Number of electrons to </a:t>
            </a:r>
            <a:r>
              <a:rPr lang="en-US" sz="2000" u="sng">
                <a:solidFill>
                  <a:srgbClr val="5B98D2"/>
                </a:solidFill>
              </a:rPr>
              <a:t>fill</a:t>
            </a:r>
            <a:r>
              <a:rPr lang="en-US" sz="2000">
                <a:solidFill>
                  <a:srgbClr val="5B98D2"/>
                </a:solidFill>
              </a:rPr>
              <a:t> band = number of atoms x 2 (spin)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2632075" y="2897188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19459" name="Text Box 16"/>
          <p:cNvSpPr txBox="1">
            <a:spLocks noChangeArrowheads="1"/>
          </p:cNvSpPr>
          <p:nvPr/>
        </p:nvSpPr>
        <p:spPr bwMode="auto">
          <a:xfrm>
            <a:off x="1555750" y="2897188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19460" name="Text Box 25"/>
          <p:cNvSpPr txBox="1">
            <a:spLocks noChangeArrowheads="1"/>
          </p:cNvSpPr>
          <p:nvPr/>
        </p:nvSpPr>
        <p:spPr bwMode="auto">
          <a:xfrm>
            <a:off x="4819650" y="2895600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19461" name="Text Box 32"/>
          <p:cNvSpPr txBox="1">
            <a:spLocks noChangeArrowheads="1"/>
          </p:cNvSpPr>
          <p:nvPr/>
        </p:nvSpPr>
        <p:spPr bwMode="auto">
          <a:xfrm>
            <a:off x="3744913" y="2895600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19462" name="Text Box 41"/>
          <p:cNvSpPr txBox="1">
            <a:spLocks noChangeArrowheads="1"/>
          </p:cNvSpPr>
          <p:nvPr/>
        </p:nvSpPr>
        <p:spPr bwMode="auto">
          <a:xfrm>
            <a:off x="7010400" y="2895600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19463" name="Text Box 48"/>
          <p:cNvSpPr txBox="1">
            <a:spLocks noChangeArrowheads="1"/>
          </p:cNvSpPr>
          <p:nvPr/>
        </p:nvSpPr>
        <p:spPr bwMode="auto">
          <a:xfrm>
            <a:off x="5935663" y="2895600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19464" name="Text Box 72"/>
          <p:cNvSpPr txBox="1">
            <a:spLocks noChangeArrowheads="1"/>
          </p:cNvSpPr>
          <p:nvPr/>
        </p:nvSpPr>
        <p:spPr bwMode="auto">
          <a:xfrm>
            <a:off x="76200" y="5410200"/>
            <a:ext cx="3103563" cy="6524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/>
              <a:t>Bands of </a:t>
            </a:r>
            <a:r>
              <a:rPr lang="ja-JP" altLang="en-US" sz="1800"/>
              <a:t>“</a:t>
            </a:r>
            <a:r>
              <a:rPr lang="en-US" altLang="ja-JP" sz="1800"/>
              <a:t>allowed</a:t>
            </a:r>
            <a:r>
              <a:rPr lang="ja-JP" altLang="en-US" sz="1800"/>
              <a:t>”</a:t>
            </a:r>
            <a:r>
              <a:rPr lang="en-US" altLang="ja-JP" sz="1800"/>
              <a:t> energies</a:t>
            </a:r>
            <a:br>
              <a:rPr lang="en-US" altLang="ja-JP" sz="1800"/>
            </a:br>
            <a:r>
              <a:rPr lang="en-US" altLang="ja-JP" sz="1800"/>
              <a:t>for electrons</a:t>
            </a:r>
            <a:endParaRPr lang="en-US" sz="1800"/>
          </a:p>
        </p:txBody>
      </p:sp>
      <p:sp>
        <p:nvSpPr>
          <p:cNvPr id="19465" name="Text Box 73"/>
          <p:cNvSpPr txBox="1">
            <a:spLocks noChangeArrowheads="1"/>
          </p:cNvSpPr>
          <p:nvPr/>
        </p:nvSpPr>
        <p:spPr bwMode="auto">
          <a:xfrm>
            <a:off x="4572000" y="5410200"/>
            <a:ext cx="4378325" cy="6524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/>
              <a:t>Bands Gap – range of energy where there are no </a:t>
            </a:r>
            <a:r>
              <a:rPr lang="ja-JP" altLang="en-US" sz="1800"/>
              <a:t>“</a:t>
            </a:r>
            <a:r>
              <a:rPr lang="en-US" altLang="ja-JP" sz="1800"/>
              <a:t>allowed states</a:t>
            </a:r>
            <a:r>
              <a:rPr lang="ja-JP" altLang="en-US" sz="1800"/>
              <a:t>”</a:t>
            </a:r>
            <a:endParaRPr lang="en-US" sz="1800"/>
          </a:p>
        </p:txBody>
      </p:sp>
      <p:sp>
        <p:nvSpPr>
          <p:cNvPr id="19466" name="Line 74"/>
          <p:cNvSpPr>
            <a:spLocks noChangeShapeType="1"/>
          </p:cNvSpPr>
          <p:nvPr/>
        </p:nvSpPr>
        <p:spPr bwMode="auto">
          <a:xfrm flipV="1">
            <a:off x="304800" y="4543425"/>
            <a:ext cx="466725" cy="8667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Line 75"/>
          <p:cNvSpPr>
            <a:spLocks noChangeShapeType="1"/>
          </p:cNvSpPr>
          <p:nvPr/>
        </p:nvSpPr>
        <p:spPr bwMode="auto">
          <a:xfrm flipV="1">
            <a:off x="304800" y="4057650"/>
            <a:ext cx="465138" cy="13525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Line 76"/>
          <p:cNvSpPr>
            <a:spLocks noChangeShapeType="1"/>
          </p:cNvSpPr>
          <p:nvPr/>
        </p:nvSpPr>
        <p:spPr bwMode="auto">
          <a:xfrm flipH="1" flipV="1">
            <a:off x="8277225" y="4289425"/>
            <a:ext cx="409575" cy="11207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AutoShape 77"/>
          <p:cNvSpPr>
            <a:spLocks/>
          </p:cNvSpPr>
          <p:nvPr/>
        </p:nvSpPr>
        <p:spPr bwMode="auto">
          <a:xfrm>
            <a:off x="8037513" y="4122738"/>
            <a:ext cx="177800" cy="280987"/>
          </a:xfrm>
          <a:prstGeom prst="rightBrace">
            <a:avLst>
              <a:gd name="adj1" fmla="val 1317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AutoShape 78"/>
          <p:cNvSpPr>
            <a:spLocks/>
          </p:cNvSpPr>
          <p:nvPr/>
        </p:nvSpPr>
        <p:spPr bwMode="auto">
          <a:xfrm flipH="1">
            <a:off x="771525" y="4419600"/>
            <a:ext cx="177800" cy="280988"/>
          </a:xfrm>
          <a:prstGeom prst="rightBrace">
            <a:avLst>
              <a:gd name="adj1" fmla="val 1317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AutoShape 79"/>
          <p:cNvSpPr>
            <a:spLocks/>
          </p:cNvSpPr>
          <p:nvPr/>
        </p:nvSpPr>
        <p:spPr bwMode="auto">
          <a:xfrm flipH="1">
            <a:off x="755650" y="3886200"/>
            <a:ext cx="177800" cy="280988"/>
          </a:xfrm>
          <a:prstGeom prst="rightBrace">
            <a:avLst>
              <a:gd name="adj1" fmla="val 1317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Text Box 80"/>
          <p:cNvSpPr txBox="1">
            <a:spLocks noChangeArrowheads="1"/>
          </p:cNvSpPr>
          <p:nvPr/>
        </p:nvSpPr>
        <p:spPr bwMode="auto">
          <a:xfrm>
            <a:off x="2895600" y="228600"/>
            <a:ext cx="3603625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From Molecules to Solids</a:t>
            </a:r>
          </a:p>
        </p:txBody>
      </p:sp>
      <p:sp>
        <p:nvSpPr>
          <p:cNvPr id="19473" name="Line 81"/>
          <p:cNvSpPr>
            <a:spLocks noChangeShapeType="1"/>
          </p:cNvSpPr>
          <p:nvPr/>
        </p:nvSpPr>
        <p:spPr bwMode="blackWhite">
          <a:xfrm>
            <a:off x="3433763" y="1457325"/>
            <a:ext cx="224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Line 82"/>
          <p:cNvSpPr>
            <a:spLocks noChangeShapeType="1"/>
          </p:cNvSpPr>
          <p:nvPr/>
        </p:nvSpPr>
        <p:spPr bwMode="blackWhite">
          <a:xfrm>
            <a:off x="4462463" y="1457325"/>
            <a:ext cx="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Oval 83"/>
          <p:cNvSpPr>
            <a:spLocks noChangeArrowheads="1"/>
          </p:cNvSpPr>
          <p:nvPr/>
        </p:nvSpPr>
        <p:spPr bwMode="blackWhite">
          <a:xfrm>
            <a:off x="4386263" y="1390650"/>
            <a:ext cx="161925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Text Box 84"/>
          <p:cNvSpPr txBox="1">
            <a:spLocks noChangeArrowheads="1"/>
          </p:cNvSpPr>
          <p:nvPr/>
        </p:nvSpPr>
        <p:spPr bwMode="blackWhite">
          <a:xfrm>
            <a:off x="4214813" y="1066800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19477" name="Freeform 85"/>
          <p:cNvSpPr>
            <a:spLocks/>
          </p:cNvSpPr>
          <p:nvPr/>
        </p:nvSpPr>
        <p:spPr bwMode="blackWhite">
          <a:xfrm>
            <a:off x="3424238" y="1628775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Freeform 86"/>
          <p:cNvSpPr>
            <a:spLocks/>
          </p:cNvSpPr>
          <p:nvPr/>
        </p:nvSpPr>
        <p:spPr bwMode="blackWhite">
          <a:xfrm flipH="1">
            <a:off x="4538663" y="1638300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Text Box 87"/>
          <p:cNvSpPr txBox="1">
            <a:spLocks noChangeArrowheads="1"/>
          </p:cNvSpPr>
          <p:nvPr/>
        </p:nvSpPr>
        <p:spPr bwMode="blackWhite">
          <a:xfrm>
            <a:off x="5634038" y="123825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sp>
        <p:nvSpPr>
          <p:cNvPr id="19480" name="Line 88"/>
          <p:cNvSpPr>
            <a:spLocks noChangeShapeType="1"/>
          </p:cNvSpPr>
          <p:nvPr/>
        </p:nvSpPr>
        <p:spPr bwMode="blackWhite">
          <a:xfrm>
            <a:off x="3662363" y="2462213"/>
            <a:ext cx="1614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Text Box 89"/>
          <p:cNvSpPr txBox="1">
            <a:spLocks noChangeArrowheads="1"/>
          </p:cNvSpPr>
          <p:nvPr/>
        </p:nvSpPr>
        <p:spPr bwMode="blackWhite">
          <a:xfrm>
            <a:off x="5237163" y="2278063"/>
            <a:ext cx="752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n = 1</a:t>
            </a:r>
          </a:p>
        </p:txBody>
      </p:sp>
      <p:grpSp>
        <p:nvGrpSpPr>
          <p:cNvPr id="19482" name="Group 90"/>
          <p:cNvGrpSpPr>
            <a:grpSpLocks/>
          </p:cNvGrpSpPr>
          <p:nvPr/>
        </p:nvGrpSpPr>
        <p:grpSpPr bwMode="auto">
          <a:xfrm>
            <a:off x="3759200" y="2132013"/>
            <a:ext cx="1414463" cy="273050"/>
            <a:chOff x="2560" y="1560"/>
            <a:chExt cx="891" cy="276"/>
          </a:xfrm>
        </p:grpSpPr>
        <p:sp>
          <p:nvSpPr>
            <p:cNvPr id="19771" name="Freeform 91"/>
            <p:cNvSpPr>
              <a:spLocks/>
            </p:cNvSpPr>
            <p:nvPr/>
          </p:nvSpPr>
          <p:spPr bwMode="blackWhite">
            <a:xfrm>
              <a:off x="2560" y="1561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92"/>
            <p:cNvSpPr>
              <a:spLocks/>
            </p:cNvSpPr>
            <p:nvPr/>
          </p:nvSpPr>
          <p:spPr bwMode="blackWhite">
            <a:xfrm flipH="1">
              <a:off x="3005" y="1560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3" name="Text Box 93"/>
          <p:cNvSpPr txBox="1">
            <a:spLocks noChangeArrowheads="1"/>
          </p:cNvSpPr>
          <p:nvPr/>
        </p:nvSpPr>
        <p:spPr bwMode="auto">
          <a:xfrm>
            <a:off x="2659063" y="2360613"/>
            <a:ext cx="1173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5B98D2"/>
                </a:solidFill>
              </a:rPr>
              <a:t>1s energy</a:t>
            </a:r>
          </a:p>
        </p:txBody>
      </p:sp>
      <p:sp>
        <p:nvSpPr>
          <p:cNvPr id="19484" name="Line 94"/>
          <p:cNvSpPr>
            <a:spLocks noChangeShapeType="1"/>
          </p:cNvSpPr>
          <p:nvPr/>
        </p:nvSpPr>
        <p:spPr bwMode="blackWhite">
          <a:xfrm>
            <a:off x="3657600" y="1852613"/>
            <a:ext cx="1614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85" name="Group 95"/>
          <p:cNvGrpSpPr>
            <a:grpSpLocks/>
          </p:cNvGrpSpPr>
          <p:nvPr/>
        </p:nvGrpSpPr>
        <p:grpSpPr bwMode="auto">
          <a:xfrm>
            <a:off x="3810000" y="1751013"/>
            <a:ext cx="1274763" cy="304800"/>
            <a:chOff x="3805" y="1392"/>
            <a:chExt cx="1331" cy="192"/>
          </a:xfrm>
        </p:grpSpPr>
        <p:grpSp>
          <p:nvGrpSpPr>
            <p:cNvPr id="19547" name="Group 96"/>
            <p:cNvGrpSpPr>
              <a:grpSpLocks/>
            </p:cNvGrpSpPr>
            <p:nvPr/>
          </p:nvGrpSpPr>
          <p:grpSpPr bwMode="auto">
            <a:xfrm>
              <a:off x="4469" y="1399"/>
              <a:ext cx="667" cy="185"/>
              <a:chOff x="4469" y="1399"/>
              <a:chExt cx="667" cy="185"/>
            </a:xfrm>
          </p:grpSpPr>
          <p:sp>
            <p:nvSpPr>
              <p:cNvPr id="19660" name="Line 97"/>
              <p:cNvSpPr>
                <a:spLocks noChangeShapeType="1"/>
              </p:cNvSpPr>
              <p:nvPr/>
            </p:nvSpPr>
            <p:spPr bwMode="auto">
              <a:xfrm>
                <a:off x="4469" y="1399"/>
                <a:ext cx="9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1" name="Line 98"/>
              <p:cNvSpPr>
                <a:spLocks noChangeShapeType="1"/>
              </p:cNvSpPr>
              <p:nvPr/>
            </p:nvSpPr>
            <p:spPr bwMode="auto">
              <a:xfrm>
                <a:off x="4478" y="1404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2" name="Line 99"/>
              <p:cNvSpPr>
                <a:spLocks noChangeShapeType="1"/>
              </p:cNvSpPr>
              <p:nvPr/>
            </p:nvSpPr>
            <p:spPr bwMode="auto">
              <a:xfrm>
                <a:off x="4482" y="1410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3" name="Line 100"/>
              <p:cNvSpPr>
                <a:spLocks noChangeShapeType="1"/>
              </p:cNvSpPr>
              <p:nvPr/>
            </p:nvSpPr>
            <p:spPr bwMode="auto">
              <a:xfrm>
                <a:off x="4486" y="1416"/>
                <a:ext cx="9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4" name="Line 101"/>
              <p:cNvSpPr>
                <a:spLocks noChangeShapeType="1"/>
              </p:cNvSpPr>
              <p:nvPr/>
            </p:nvSpPr>
            <p:spPr bwMode="auto">
              <a:xfrm>
                <a:off x="4495" y="1421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5" name="Line 102"/>
              <p:cNvSpPr>
                <a:spLocks noChangeShapeType="1"/>
              </p:cNvSpPr>
              <p:nvPr/>
            </p:nvSpPr>
            <p:spPr bwMode="auto">
              <a:xfrm>
                <a:off x="4499" y="1427"/>
                <a:ext cx="8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6" name="Line 103"/>
              <p:cNvSpPr>
                <a:spLocks noChangeShapeType="1"/>
              </p:cNvSpPr>
              <p:nvPr/>
            </p:nvSpPr>
            <p:spPr bwMode="auto">
              <a:xfrm>
                <a:off x="4507" y="1433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7" name="Line 104"/>
              <p:cNvSpPr>
                <a:spLocks noChangeShapeType="1"/>
              </p:cNvSpPr>
              <p:nvPr/>
            </p:nvSpPr>
            <p:spPr bwMode="auto">
              <a:xfrm>
                <a:off x="4511" y="1439"/>
                <a:ext cx="8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8" name="Line 105"/>
              <p:cNvSpPr>
                <a:spLocks noChangeShapeType="1"/>
              </p:cNvSpPr>
              <p:nvPr/>
            </p:nvSpPr>
            <p:spPr bwMode="auto">
              <a:xfrm>
                <a:off x="4519" y="1445"/>
                <a:ext cx="5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9" name="Line 106"/>
              <p:cNvSpPr>
                <a:spLocks noChangeShapeType="1"/>
              </p:cNvSpPr>
              <p:nvPr/>
            </p:nvSpPr>
            <p:spPr bwMode="auto">
              <a:xfrm>
                <a:off x="4524" y="1451"/>
                <a:ext cx="8" cy="7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0" name="Line 107"/>
              <p:cNvSpPr>
                <a:spLocks noChangeShapeType="1"/>
              </p:cNvSpPr>
              <p:nvPr/>
            </p:nvSpPr>
            <p:spPr bwMode="auto">
              <a:xfrm>
                <a:off x="4532" y="1458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1" name="Line 108"/>
              <p:cNvSpPr>
                <a:spLocks noChangeShapeType="1"/>
              </p:cNvSpPr>
              <p:nvPr/>
            </p:nvSpPr>
            <p:spPr bwMode="auto">
              <a:xfrm>
                <a:off x="4536" y="1464"/>
                <a:ext cx="4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2" name="Line 109"/>
              <p:cNvSpPr>
                <a:spLocks noChangeShapeType="1"/>
              </p:cNvSpPr>
              <p:nvPr/>
            </p:nvSpPr>
            <p:spPr bwMode="auto">
              <a:xfrm>
                <a:off x="4540" y="1469"/>
                <a:ext cx="8" cy="8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3" name="Line 110"/>
              <p:cNvSpPr>
                <a:spLocks noChangeShapeType="1"/>
              </p:cNvSpPr>
              <p:nvPr/>
            </p:nvSpPr>
            <p:spPr bwMode="auto">
              <a:xfrm>
                <a:off x="4548" y="1477"/>
                <a:ext cx="5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4" name="Line 111"/>
              <p:cNvSpPr>
                <a:spLocks noChangeShapeType="1"/>
              </p:cNvSpPr>
              <p:nvPr/>
            </p:nvSpPr>
            <p:spPr bwMode="auto">
              <a:xfrm>
                <a:off x="4553" y="1482"/>
                <a:ext cx="8" cy="7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5" name="Line 112"/>
              <p:cNvSpPr>
                <a:spLocks noChangeShapeType="1"/>
              </p:cNvSpPr>
              <p:nvPr/>
            </p:nvSpPr>
            <p:spPr bwMode="auto">
              <a:xfrm>
                <a:off x="4561" y="1489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6" name="Line 113"/>
              <p:cNvSpPr>
                <a:spLocks noChangeShapeType="1"/>
              </p:cNvSpPr>
              <p:nvPr/>
            </p:nvSpPr>
            <p:spPr bwMode="auto">
              <a:xfrm>
                <a:off x="4565" y="1495"/>
                <a:ext cx="8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7" name="Line 114"/>
              <p:cNvSpPr>
                <a:spLocks noChangeShapeType="1"/>
              </p:cNvSpPr>
              <p:nvPr/>
            </p:nvSpPr>
            <p:spPr bwMode="auto">
              <a:xfrm>
                <a:off x="4573" y="1500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8" name="Line 115"/>
              <p:cNvSpPr>
                <a:spLocks noChangeShapeType="1"/>
              </p:cNvSpPr>
              <p:nvPr/>
            </p:nvSpPr>
            <p:spPr bwMode="auto">
              <a:xfrm>
                <a:off x="4577" y="1506"/>
                <a:ext cx="9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9" name="Line 116"/>
              <p:cNvSpPr>
                <a:spLocks noChangeShapeType="1"/>
              </p:cNvSpPr>
              <p:nvPr/>
            </p:nvSpPr>
            <p:spPr bwMode="auto">
              <a:xfrm>
                <a:off x="4586" y="1512"/>
                <a:ext cx="4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0" name="Line 117"/>
              <p:cNvSpPr>
                <a:spLocks noChangeShapeType="1"/>
              </p:cNvSpPr>
              <p:nvPr/>
            </p:nvSpPr>
            <p:spPr bwMode="auto">
              <a:xfrm>
                <a:off x="4590" y="1517"/>
                <a:ext cx="5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1" name="Line 118"/>
              <p:cNvSpPr>
                <a:spLocks noChangeShapeType="1"/>
              </p:cNvSpPr>
              <p:nvPr/>
            </p:nvSpPr>
            <p:spPr bwMode="auto">
              <a:xfrm>
                <a:off x="4595" y="1523"/>
                <a:ext cx="8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2" name="Line 119"/>
              <p:cNvSpPr>
                <a:spLocks noChangeShapeType="1"/>
              </p:cNvSpPr>
              <p:nvPr/>
            </p:nvSpPr>
            <p:spPr bwMode="auto">
              <a:xfrm>
                <a:off x="4603" y="1528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3" name="Line 120"/>
              <p:cNvSpPr>
                <a:spLocks noChangeShapeType="1"/>
              </p:cNvSpPr>
              <p:nvPr/>
            </p:nvSpPr>
            <p:spPr bwMode="auto">
              <a:xfrm>
                <a:off x="4607" y="1534"/>
                <a:ext cx="8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4" name="Line 121"/>
              <p:cNvSpPr>
                <a:spLocks noChangeShapeType="1"/>
              </p:cNvSpPr>
              <p:nvPr/>
            </p:nvSpPr>
            <p:spPr bwMode="auto">
              <a:xfrm>
                <a:off x="4615" y="1539"/>
                <a:ext cx="5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5" name="Freeform 122"/>
              <p:cNvSpPr>
                <a:spLocks/>
              </p:cNvSpPr>
              <p:nvPr/>
            </p:nvSpPr>
            <p:spPr bwMode="auto">
              <a:xfrm>
                <a:off x="4620" y="1543"/>
                <a:ext cx="8" cy="6"/>
              </a:xfrm>
              <a:custGeom>
                <a:avLst/>
                <a:gdLst>
                  <a:gd name="T0" fmla="*/ 0 w 14"/>
                  <a:gd name="T1" fmla="*/ 0 h 11"/>
                  <a:gd name="T2" fmla="*/ 1 w 14"/>
                  <a:gd name="T3" fmla="*/ 1 h 11"/>
                  <a:gd name="T4" fmla="*/ 1 w 14"/>
                  <a:gd name="T5" fmla="*/ 1 h 1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1"/>
                  <a:gd name="T11" fmla="*/ 14 w 14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1">
                    <a:moveTo>
                      <a:pt x="0" y="0"/>
                    </a:moveTo>
                    <a:lnTo>
                      <a:pt x="7" y="5"/>
                    </a:lnTo>
                    <a:lnTo>
                      <a:pt x="14" y="11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6" name="Line 123"/>
              <p:cNvSpPr>
                <a:spLocks noChangeShapeType="1"/>
              </p:cNvSpPr>
              <p:nvPr/>
            </p:nvSpPr>
            <p:spPr bwMode="auto">
              <a:xfrm>
                <a:off x="4628" y="1549"/>
                <a:ext cx="4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7" name="Line 124"/>
              <p:cNvSpPr>
                <a:spLocks noChangeShapeType="1"/>
              </p:cNvSpPr>
              <p:nvPr/>
            </p:nvSpPr>
            <p:spPr bwMode="auto">
              <a:xfrm>
                <a:off x="4632" y="1553"/>
                <a:ext cx="4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8" name="Line 125"/>
              <p:cNvSpPr>
                <a:spLocks noChangeShapeType="1"/>
              </p:cNvSpPr>
              <p:nvPr/>
            </p:nvSpPr>
            <p:spPr bwMode="auto">
              <a:xfrm>
                <a:off x="4636" y="1557"/>
                <a:ext cx="8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9" name="Freeform 126"/>
              <p:cNvSpPr>
                <a:spLocks/>
              </p:cNvSpPr>
              <p:nvPr/>
            </p:nvSpPr>
            <p:spPr bwMode="auto">
              <a:xfrm>
                <a:off x="4644" y="1560"/>
                <a:ext cx="5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1 h 8"/>
                  <a:gd name="T4" fmla="*/ 1 w 7"/>
                  <a:gd name="T5" fmla="*/ 1 h 8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8"/>
                  <a:gd name="T11" fmla="*/ 7 w 7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8">
                    <a:moveTo>
                      <a:pt x="0" y="0"/>
                    </a:moveTo>
                    <a:lnTo>
                      <a:pt x="0" y="3"/>
                    </a:lnTo>
                    <a:lnTo>
                      <a:pt x="7" y="8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0" name="Line 127"/>
              <p:cNvSpPr>
                <a:spLocks noChangeShapeType="1"/>
              </p:cNvSpPr>
              <p:nvPr/>
            </p:nvSpPr>
            <p:spPr bwMode="auto">
              <a:xfrm>
                <a:off x="4649" y="1564"/>
                <a:ext cx="8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1" name="Line 128"/>
              <p:cNvSpPr>
                <a:spLocks noChangeShapeType="1"/>
              </p:cNvSpPr>
              <p:nvPr/>
            </p:nvSpPr>
            <p:spPr bwMode="auto">
              <a:xfrm>
                <a:off x="4657" y="1567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2" name="Line 129"/>
              <p:cNvSpPr>
                <a:spLocks noChangeShapeType="1"/>
              </p:cNvSpPr>
              <p:nvPr/>
            </p:nvSpPr>
            <p:spPr bwMode="auto">
              <a:xfrm>
                <a:off x="4661" y="1570"/>
                <a:ext cx="8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3" name="Line 130"/>
              <p:cNvSpPr>
                <a:spLocks noChangeShapeType="1"/>
              </p:cNvSpPr>
              <p:nvPr/>
            </p:nvSpPr>
            <p:spPr bwMode="auto">
              <a:xfrm>
                <a:off x="4669" y="1572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4" name="Line 131"/>
              <p:cNvSpPr>
                <a:spLocks noChangeShapeType="1"/>
              </p:cNvSpPr>
              <p:nvPr/>
            </p:nvSpPr>
            <p:spPr bwMode="auto">
              <a:xfrm>
                <a:off x="4673" y="1575"/>
                <a:ext cx="9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5" name="Line 132"/>
              <p:cNvSpPr>
                <a:spLocks noChangeShapeType="1"/>
              </p:cNvSpPr>
              <p:nvPr/>
            </p:nvSpPr>
            <p:spPr bwMode="auto">
              <a:xfrm>
                <a:off x="4682" y="1577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6" name="Line 133"/>
              <p:cNvSpPr>
                <a:spLocks noChangeShapeType="1"/>
              </p:cNvSpPr>
              <p:nvPr/>
            </p:nvSpPr>
            <p:spPr bwMode="auto">
              <a:xfrm>
                <a:off x="4686" y="1579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7" name="Line 134"/>
              <p:cNvSpPr>
                <a:spLocks noChangeShapeType="1"/>
              </p:cNvSpPr>
              <p:nvPr/>
            </p:nvSpPr>
            <p:spPr bwMode="auto">
              <a:xfrm>
                <a:off x="4690" y="1581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8" name="Line 135"/>
              <p:cNvSpPr>
                <a:spLocks noChangeShapeType="1"/>
              </p:cNvSpPr>
              <p:nvPr/>
            </p:nvSpPr>
            <p:spPr bwMode="auto">
              <a:xfrm>
                <a:off x="4698" y="1582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9" name="Freeform 136"/>
              <p:cNvSpPr>
                <a:spLocks/>
              </p:cNvSpPr>
              <p:nvPr/>
            </p:nvSpPr>
            <p:spPr bwMode="auto">
              <a:xfrm>
                <a:off x="4702" y="1582"/>
                <a:ext cx="9" cy="1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0 h 2"/>
                  <a:gd name="T4" fmla="*/ 1 w 14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2"/>
                  <a:gd name="T11" fmla="*/ 14 w 1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2">
                    <a:moveTo>
                      <a:pt x="0" y="0"/>
                    </a:moveTo>
                    <a:lnTo>
                      <a:pt x="7" y="0"/>
                    </a:lnTo>
                    <a:lnTo>
                      <a:pt x="14" y="2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0" name="Line 137"/>
              <p:cNvSpPr>
                <a:spLocks noChangeShapeType="1"/>
              </p:cNvSpPr>
              <p:nvPr/>
            </p:nvSpPr>
            <p:spPr bwMode="auto">
              <a:xfrm>
                <a:off x="4711" y="1583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1" name="Line 138"/>
              <p:cNvSpPr>
                <a:spLocks noChangeShapeType="1"/>
              </p:cNvSpPr>
              <p:nvPr/>
            </p:nvSpPr>
            <p:spPr bwMode="auto">
              <a:xfrm>
                <a:off x="4715" y="1583"/>
                <a:ext cx="9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2" name="Line 139"/>
              <p:cNvSpPr>
                <a:spLocks noChangeShapeType="1"/>
              </p:cNvSpPr>
              <p:nvPr/>
            </p:nvSpPr>
            <p:spPr bwMode="auto">
              <a:xfrm>
                <a:off x="4724" y="1583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3" name="Line 140"/>
              <p:cNvSpPr>
                <a:spLocks noChangeShapeType="1"/>
              </p:cNvSpPr>
              <p:nvPr/>
            </p:nvSpPr>
            <p:spPr bwMode="auto">
              <a:xfrm flipV="1">
                <a:off x="4728" y="1582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4" name="Line 141"/>
              <p:cNvSpPr>
                <a:spLocks noChangeShapeType="1"/>
              </p:cNvSpPr>
              <p:nvPr/>
            </p:nvSpPr>
            <p:spPr bwMode="auto">
              <a:xfrm flipV="1">
                <a:off x="4736" y="1581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5" name="Line 142"/>
              <p:cNvSpPr>
                <a:spLocks noChangeShapeType="1"/>
              </p:cNvSpPr>
              <p:nvPr/>
            </p:nvSpPr>
            <p:spPr bwMode="auto">
              <a:xfrm flipV="1">
                <a:off x="4740" y="1579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6" name="Line 143"/>
              <p:cNvSpPr>
                <a:spLocks noChangeShapeType="1"/>
              </p:cNvSpPr>
              <p:nvPr/>
            </p:nvSpPr>
            <p:spPr bwMode="auto">
              <a:xfrm flipV="1">
                <a:off x="4744" y="1578"/>
                <a:ext cx="9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7" name="Line 144"/>
              <p:cNvSpPr>
                <a:spLocks noChangeShapeType="1"/>
              </p:cNvSpPr>
              <p:nvPr/>
            </p:nvSpPr>
            <p:spPr bwMode="auto">
              <a:xfrm flipV="1">
                <a:off x="4753" y="1577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8" name="Line 145"/>
              <p:cNvSpPr>
                <a:spLocks noChangeShapeType="1"/>
              </p:cNvSpPr>
              <p:nvPr/>
            </p:nvSpPr>
            <p:spPr bwMode="auto">
              <a:xfrm flipV="1">
                <a:off x="4757" y="1574"/>
                <a:ext cx="8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9" name="Line 146"/>
              <p:cNvSpPr>
                <a:spLocks noChangeShapeType="1"/>
              </p:cNvSpPr>
              <p:nvPr/>
            </p:nvSpPr>
            <p:spPr bwMode="auto">
              <a:xfrm flipV="1">
                <a:off x="4765" y="1571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0" name="Line 147"/>
              <p:cNvSpPr>
                <a:spLocks noChangeShapeType="1"/>
              </p:cNvSpPr>
              <p:nvPr/>
            </p:nvSpPr>
            <p:spPr bwMode="auto">
              <a:xfrm flipV="1">
                <a:off x="4769" y="1568"/>
                <a:ext cx="9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1" name="Line 148"/>
              <p:cNvSpPr>
                <a:spLocks noChangeShapeType="1"/>
              </p:cNvSpPr>
              <p:nvPr/>
            </p:nvSpPr>
            <p:spPr bwMode="auto">
              <a:xfrm flipV="1">
                <a:off x="4778" y="1565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2" name="Line 149"/>
              <p:cNvSpPr>
                <a:spLocks noChangeShapeType="1"/>
              </p:cNvSpPr>
              <p:nvPr/>
            </p:nvSpPr>
            <p:spPr bwMode="auto">
              <a:xfrm flipV="1">
                <a:off x="4782" y="1562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3" name="Line 150"/>
              <p:cNvSpPr>
                <a:spLocks noChangeShapeType="1"/>
              </p:cNvSpPr>
              <p:nvPr/>
            </p:nvSpPr>
            <p:spPr bwMode="auto">
              <a:xfrm flipV="1">
                <a:off x="4786" y="1558"/>
                <a:ext cx="8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4" name="Line 151"/>
              <p:cNvSpPr>
                <a:spLocks noChangeShapeType="1"/>
              </p:cNvSpPr>
              <p:nvPr/>
            </p:nvSpPr>
            <p:spPr bwMode="auto">
              <a:xfrm flipV="1">
                <a:off x="4794" y="1554"/>
                <a:ext cx="4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5" name="Line 152"/>
              <p:cNvSpPr>
                <a:spLocks noChangeShapeType="1"/>
              </p:cNvSpPr>
              <p:nvPr/>
            </p:nvSpPr>
            <p:spPr bwMode="auto">
              <a:xfrm flipV="1">
                <a:off x="4798" y="1550"/>
                <a:ext cx="9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6" name="Line 153"/>
              <p:cNvSpPr>
                <a:spLocks noChangeShapeType="1"/>
              </p:cNvSpPr>
              <p:nvPr/>
            </p:nvSpPr>
            <p:spPr bwMode="auto">
              <a:xfrm flipV="1">
                <a:off x="4807" y="1545"/>
                <a:ext cx="4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7" name="Line 154"/>
              <p:cNvSpPr>
                <a:spLocks noChangeShapeType="1"/>
              </p:cNvSpPr>
              <p:nvPr/>
            </p:nvSpPr>
            <p:spPr bwMode="auto">
              <a:xfrm flipV="1">
                <a:off x="4811" y="1541"/>
                <a:ext cx="8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8" name="Freeform 155"/>
              <p:cNvSpPr>
                <a:spLocks/>
              </p:cNvSpPr>
              <p:nvPr/>
            </p:nvSpPr>
            <p:spPr bwMode="auto">
              <a:xfrm>
                <a:off x="4819" y="1536"/>
                <a:ext cx="4" cy="5"/>
              </a:xfrm>
              <a:custGeom>
                <a:avLst/>
                <a:gdLst>
                  <a:gd name="T0" fmla="*/ 0 w 7"/>
                  <a:gd name="T1" fmla="*/ 1 h 10"/>
                  <a:gd name="T2" fmla="*/ 0 w 7"/>
                  <a:gd name="T3" fmla="*/ 1 h 10"/>
                  <a:gd name="T4" fmla="*/ 1 w 7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0"/>
                  <a:gd name="T11" fmla="*/ 7 w 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0">
                    <a:moveTo>
                      <a:pt x="0" y="10"/>
                    </a:moveTo>
                    <a:lnTo>
                      <a:pt x="0" y="5"/>
                    </a:ln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9" name="Line 156"/>
              <p:cNvSpPr>
                <a:spLocks noChangeShapeType="1"/>
              </p:cNvSpPr>
              <p:nvPr/>
            </p:nvSpPr>
            <p:spPr bwMode="auto">
              <a:xfrm flipV="1">
                <a:off x="4823" y="1532"/>
                <a:ext cx="9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0" name="Line 157"/>
              <p:cNvSpPr>
                <a:spLocks noChangeShapeType="1"/>
              </p:cNvSpPr>
              <p:nvPr/>
            </p:nvSpPr>
            <p:spPr bwMode="auto">
              <a:xfrm flipV="1">
                <a:off x="4832" y="1526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1" name="Line 158"/>
              <p:cNvSpPr>
                <a:spLocks noChangeShapeType="1"/>
              </p:cNvSpPr>
              <p:nvPr/>
            </p:nvSpPr>
            <p:spPr bwMode="auto">
              <a:xfrm flipV="1">
                <a:off x="4836" y="1520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2" name="Line 159"/>
              <p:cNvSpPr>
                <a:spLocks noChangeShapeType="1"/>
              </p:cNvSpPr>
              <p:nvPr/>
            </p:nvSpPr>
            <p:spPr bwMode="auto">
              <a:xfrm flipV="1">
                <a:off x="4840" y="1516"/>
                <a:ext cx="9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3" name="Line 160"/>
              <p:cNvSpPr>
                <a:spLocks noChangeShapeType="1"/>
              </p:cNvSpPr>
              <p:nvPr/>
            </p:nvSpPr>
            <p:spPr bwMode="auto">
              <a:xfrm flipV="1">
                <a:off x="4849" y="1512"/>
                <a:ext cx="4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4" name="Line 161"/>
              <p:cNvSpPr>
                <a:spLocks noChangeShapeType="1"/>
              </p:cNvSpPr>
              <p:nvPr/>
            </p:nvSpPr>
            <p:spPr bwMode="auto">
              <a:xfrm flipV="1">
                <a:off x="4853" y="1507"/>
                <a:ext cx="8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5" name="Line 162"/>
              <p:cNvSpPr>
                <a:spLocks noChangeShapeType="1"/>
              </p:cNvSpPr>
              <p:nvPr/>
            </p:nvSpPr>
            <p:spPr bwMode="auto">
              <a:xfrm flipV="1">
                <a:off x="4861" y="1505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6" name="Freeform 163"/>
              <p:cNvSpPr>
                <a:spLocks/>
              </p:cNvSpPr>
              <p:nvPr/>
            </p:nvSpPr>
            <p:spPr bwMode="auto">
              <a:xfrm>
                <a:off x="4865" y="1500"/>
                <a:ext cx="9" cy="5"/>
              </a:xfrm>
              <a:custGeom>
                <a:avLst/>
                <a:gdLst>
                  <a:gd name="T0" fmla="*/ 0 w 14"/>
                  <a:gd name="T1" fmla="*/ 1 h 8"/>
                  <a:gd name="T2" fmla="*/ 1 w 14"/>
                  <a:gd name="T3" fmla="*/ 1 h 8"/>
                  <a:gd name="T4" fmla="*/ 1 w 14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8"/>
                  <a:gd name="T11" fmla="*/ 14 w 1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8">
                    <a:moveTo>
                      <a:pt x="0" y="8"/>
                    </a:moveTo>
                    <a:lnTo>
                      <a:pt x="7" y="3"/>
                    </a:lnTo>
                    <a:lnTo>
                      <a:pt x="14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7" name="Line 164"/>
              <p:cNvSpPr>
                <a:spLocks noChangeShapeType="1"/>
              </p:cNvSpPr>
              <p:nvPr/>
            </p:nvSpPr>
            <p:spPr bwMode="auto">
              <a:xfrm flipV="1">
                <a:off x="4874" y="1498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8" name="Line 165"/>
              <p:cNvSpPr>
                <a:spLocks noChangeShapeType="1"/>
              </p:cNvSpPr>
              <p:nvPr/>
            </p:nvSpPr>
            <p:spPr bwMode="auto">
              <a:xfrm flipV="1">
                <a:off x="4878" y="1495"/>
                <a:ext cx="8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9" name="Line 166"/>
              <p:cNvSpPr>
                <a:spLocks noChangeShapeType="1"/>
              </p:cNvSpPr>
              <p:nvPr/>
            </p:nvSpPr>
            <p:spPr bwMode="auto">
              <a:xfrm flipV="1">
                <a:off x="4886" y="1492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0" name="Line 167"/>
              <p:cNvSpPr>
                <a:spLocks noChangeShapeType="1"/>
              </p:cNvSpPr>
              <p:nvPr/>
            </p:nvSpPr>
            <p:spPr bwMode="auto">
              <a:xfrm flipV="1">
                <a:off x="4890" y="1490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1" name="Line 168"/>
              <p:cNvSpPr>
                <a:spLocks noChangeShapeType="1"/>
              </p:cNvSpPr>
              <p:nvPr/>
            </p:nvSpPr>
            <p:spPr bwMode="auto">
              <a:xfrm flipV="1">
                <a:off x="4894" y="1488"/>
                <a:ext cx="9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2" name="Line 169"/>
              <p:cNvSpPr>
                <a:spLocks noChangeShapeType="1"/>
              </p:cNvSpPr>
              <p:nvPr/>
            </p:nvSpPr>
            <p:spPr bwMode="auto">
              <a:xfrm flipV="1">
                <a:off x="4903" y="1486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3" name="Line 170"/>
              <p:cNvSpPr>
                <a:spLocks noChangeShapeType="1"/>
              </p:cNvSpPr>
              <p:nvPr/>
            </p:nvSpPr>
            <p:spPr bwMode="auto">
              <a:xfrm flipV="1">
                <a:off x="4907" y="1485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4" name="Line 171"/>
              <p:cNvSpPr>
                <a:spLocks noChangeShapeType="1"/>
              </p:cNvSpPr>
              <p:nvPr/>
            </p:nvSpPr>
            <p:spPr bwMode="auto">
              <a:xfrm flipV="1">
                <a:off x="4915" y="1482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5" name="Line 172"/>
              <p:cNvSpPr>
                <a:spLocks noChangeShapeType="1"/>
              </p:cNvSpPr>
              <p:nvPr/>
            </p:nvSpPr>
            <p:spPr bwMode="auto">
              <a:xfrm flipV="1">
                <a:off x="4919" y="1481"/>
                <a:ext cx="9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6" name="Line 173"/>
              <p:cNvSpPr>
                <a:spLocks noChangeShapeType="1"/>
              </p:cNvSpPr>
              <p:nvPr/>
            </p:nvSpPr>
            <p:spPr bwMode="auto">
              <a:xfrm flipV="1">
                <a:off x="4928" y="1479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7" name="Line 174"/>
              <p:cNvSpPr>
                <a:spLocks noChangeShapeType="1"/>
              </p:cNvSpPr>
              <p:nvPr/>
            </p:nvSpPr>
            <p:spPr bwMode="auto">
              <a:xfrm flipV="1">
                <a:off x="4932" y="1478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8" name="Line 175"/>
              <p:cNvSpPr>
                <a:spLocks noChangeShapeType="1"/>
              </p:cNvSpPr>
              <p:nvPr/>
            </p:nvSpPr>
            <p:spPr bwMode="auto">
              <a:xfrm flipV="1">
                <a:off x="4936" y="1477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9" name="Line 176"/>
              <p:cNvSpPr>
                <a:spLocks noChangeShapeType="1"/>
              </p:cNvSpPr>
              <p:nvPr/>
            </p:nvSpPr>
            <p:spPr bwMode="auto">
              <a:xfrm>
                <a:off x="4944" y="1477"/>
                <a:ext cx="4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0" name="Line 177"/>
              <p:cNvSpPr>
                <a:spLocks noChangeShapeType="1"/>
              </p:cNvSpPr>
              <p:nvPr/>
            </p:nvSpPr>
            <p:spPr bwMode="auto">
              <a:xfrm flipV="1">
                <a:off x="4948" y="1475"/>
                <a:ext cx="9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1" name="Line 178"/>
              <p:cNvSpPr>
                <a:spLocks noChangeShapeType="1"/>
              </p:cNvSpPr>
              <p:nvPr/>
            </p:nvSpPr>
            <p:spPr bwMode="auto">
              <a:xfrm flipV="1">
                <a:off x="4957" y="1474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2" name="Line 179"/>
              <p:cNvSpPr>
                <a:spLocks noChangeShapeType="1"/>
              </p:cNvSpPr>
              <p:nvPr/>
            </p:nvSpPr>
            <p:spPr bwMode="auto">
              <a:xfrm>
                <a:off x="4961" y="1474"/>
                <a:ext cx="9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3" name="Freeform 180"/>
              <p:cNvSpPr>
                <a:spLocks/>
              </p:cNvSpPr>
              <p:nvPr/>
            </p:nvSpPr>
            <p:spPr bwMode="auto">
              <a:xfrm>
                <a:off x="4970" y="1472"/>
                <a:ext cx="4" cy="2"/>
              </a:xfrm>
              <a:custGeom>
                <a:avLst/>
                <a:gdLst>
                  <a:gd name="T0" fmla="*/ 0 w 7"/>
                  <a:gd name="T1" fmla="*/ 2 h 2"/>
                  <a:gd name="T2" fmla="*/ 0 w 7"/>
                  <a:gd name="T3" fmla="*/ 0 h 2"/>
                  <a:gd name="T4" fmla="*/ 1 w 7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4" name="Line 181"/>
              <p:cNvSpPr>
                <a:spLocks noChangeShapeType="1"/>
              </p:cNvSpPr>
              <p:nvPr/>
            </p:nvSpPr>
            <p:spPr bwMode="auto">
              <a:xfrm>
                <a:off x="4974" y="1472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5" name="Freeform 182"/>
              <p:cNvSpPr>
                <a:spLocks/>
              </p:cNvSpPr>
              <p:nvPr/>
            </p:nvSpPr>
            <p:spPr bwMode="auto">
              <a:xfrm>
                <a:off x="4982" y="1471"/>
                <a:ext cx="4" cy="1"/>
              </a:xfrm>
              <a:custGeom>
                <a:avLst/>
                <a:gdLst>
                  <a:gd name="T0" fmla="*/ 0 w 7"/>
                  <a:gd name="T1" fmla="*/ 0 h 3"/>
                  <a:gd name="T2" fmla="*/ 1 w 7"/>
                  <a:gd name="T3" fmla="*/ 0 h 3"/>
                  <a:gd name="T4" fmla="*/ 1 w 7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6" name="Line 183"/>
              <p:cNvSpPr>
                <a:spLocks noChangeShapeType="1"/>
              </p:cNvSpPr>
              <p:nvPr/>
            </p:nvSpPr>
            <p:spPr bwMode="auto">
              <a:xfrm>
                <a:off x="4986" y="1471"/>
                <a:ext cx="4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7" name="Freeform 184"/>
              <p:cNvSpPr>
                <a:spLocks/>
              </p:cNvSpPr>
              <p:nvPr/>
            </p:nvSpPr>
            <p:spPr bwMode="auto">
              <a:xfrm>
                <a:off x="4990" y="1469"/>
                <a:ext cx="9" cy="2"/>
              </a:xfrm>
              <a:custGeom>
                <a:avLst/>
                <a:gdLst>
                  <a:gd name="T0" fmla="*/ 0 w 14"/>
                  <a:gd name="T1" fmla="*/ 1 h 3"/>
                  <a:gd name="T2" fmla="*/ 1 w 14"/>
                  <a:gd name="T3" fmla="*/ 0 h 3"/>
                  <a:gd name="T4" fmla="*/ 1 w 14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3"/>
                  <a:gd name="T11" fmla="*/ 14 w 14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3">
                    <a:moveTo>
                      <a:pt x="0" y="3"/>
                    </a:moveTo>
                    <a:lnTo>
                      <a:pt x="7" y="0"/>
                    </a:lnTo>
                    <a:lnTo>
                      <a:pt x="14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8" name="Line 185"/>
              <p:cNvSpPr>
                <a:spLocks noChangeShapeType="1"/>
              </p:cNvSpPr>
              <p:nvPr/>
            </p:nvSpPr>
            <p:spPr bwMode="auto">
              <a:xfrm>
                <a:off x="4999" y="1469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9" name="Line 186"/>
              <p:cNvSpPr>
                <a:spLocks noChangeShapeType="1"/>
              </p:cNvSpPr>
              <p:nvPr/>
            </p:nvSpPr>
            <p:spPr bwMode="auto">
              <a:xfrm>
                <a:off x="5003" y="1469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0" name="Freeform 187"/>
              <p:cNvSpPr>
                <a:spLocks/>
              </p:cNvSpPr>
              <p:nvPr/>
            </p:nvSpPr>
            <p:spPr bwMode="auto">
              <a:xfrm>
                <a:off x="5011" y="1468"/>
                <a:ext cx="4" cy="1"/>
              </a:xfrm>
              <a:custGeom>
                <a:avLst/>
                <a:gdLst>
                  <a:gd name="T0" fmla="*/ 0 w 7"/>
                  <a:gd name="T1" fmla="*/ 1 h 2"/>
                  <a:gd name="T2" fmla="*/ 0 w 7"/>
                  <a:gd name="T3" fmla="*/ 0 h 2"/>
                  <a:gd name="T4" fmla="*/ 1 w 7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1" name="Line 188"/>
              <p:cNvSpPr>
                <a:spLocks noChangeShapeType="1"/>
              </p:cNvSpPr>
              <p:nvPr/>
            </p:nvSpPr>
            <p:spPr bwMode="auto">
              <a:xfrm>
                <a:off x="5015" y="1468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2" name="Line 189"/>
              <p:cNvSpPr>
                <a:spLocks noChangeShapeType="1"/>
              </p:cNvSpPr>
              <p:nvPr/>
            </p:nvSpPr>
            <p:spPr bwMode="auto">
              <a:xfrm>
                <a:off x="5023" y="1468"/>
                <a:ext cx="5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3" name="Line 190"/>
              <p:cNvSpPr>
                <a:spLocks noChangeShapeType="1"/>
              </p:cNvSpPr>
              <p:nvPr/>
            </p:nvSpPr>
            <p:spPr bwMode="auto">
              <a:xfrm>
                <a:off x="5028" y="1468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4" name="Freeform 191"/>
              <p:cNvSpPr>
                <a:spLocks/>
              </p:cNvSpPr>
              <p:nvPr/>
            </p:nvSpPr>
            <p:spPr bwMode="auto">
              <a:xfrm>
                <a:off x="5036" y="1467"/>
                <a:ext cx="4" cy="1"/>
              </a:xfrm>
              <a:custGeom>
                <a:avLst/>
                <a:gdLst>
                  <a:gd name="T0" fmla="*/ 0 w 7"/>
                  <a:gd name="T1" fmla="*/ 0 h 3"/>
                  <a:gd name="T2" fmla="*/ 1 w 7"/>
                  <a:gd name="T3" fmla="*/ 0 h 3"/>
                  <a:gd name="T4" fmla="*/ 1 w 7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5" name="Line 192"/>
              <p:cNvSpPr>
                <a:spLocks noChangeShapeType="1"/>
              </p:cNvSpPr>
              <p:nvPr/>
            </p:nvSpPr>
            <p:spPr bwMode="auto">
              <a:xfrm>
                <a:off x="5040" y="1467"/>
                <a:ext cx="4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6" name="Line 193"/>
              <p:cNvSpPr>
                <a:spLocks noChangeShapeType="1"/>
              </p:cNvSpPr>
              <p:nvPr/>
            </p:nvSpPr>
            <p:spPr bwMode="auto">
              <a:xfrm>
                <a:off x="5044" y="1467"/>
                <a:ext cx="8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7" name="Line 194"/>
              <p:cNvSpPr>
                <a:spLocks noChangeShapeType="1"/>
              </p:cNvSpPr>
              <p:nvPr/>
            </p:nvSpPr>
            <p:spPr bwMode="auto">
              <a:xfrm>
                <a:off x="5052" y="1467"/>
                <a:ext cx="5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8" name="Line 195"/>
              <p:cNvSpPr>
                <a:spLocks noChangeShapeType="1"/>
              </p:cNvSpPr>
              <p:nvPr/>
            </p:nvSpPr>
            <p:spPr bwMode="auto">
              <a:xfrm>
                <a:off x="5057" y="1467"/>
                <a:ext cx="8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9" name="Line 196"/>
              <p:cNvSpPr>
                <a:spLocks noChangeShapeType="1"/>
              </p:cNvSpPr>
              <p:nvPr/>
            </p:nvSpPr>
            <p:spPr bwMode="auto">
              <a:xfrm>
                <a:off x="5065" y="1467"/>
                <a:ext cx="4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0" name="Freeform 197"/>
              <p:cNvSpPr>
                <a:spLocks/>
              </p:cNvSpPr>
              <p:nvPr/>
            </p:nvSpPr>
            <p:spPr bwMode="auto">
              <a:xfrm>
                <a:off x="5069" y="1465"/>
                <a:ext cx="9" cy="2"/>
              </a:xfrm>
              <a:custGeom>
                <a:avLst/>
                <a:gdLst>
                  <a:gd name="T0" fmla="*/ 0 w 15"/>
                  <a:gd name="T1" fmla="*/ 1 h 3"/>
                  <a:gd name="T2" fmla="*/ 1 w 15"/>
                  <a:gd name="T3" fmla="*/ 0 h 3"/>
                  <a:gd name="T4" fmla="*/ 1 w 15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3"/>
                  <a:gd name="T11" fmla="*/ 15 w 1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3">
                    <a:moveTo>
                      <a:pt x="0" y="3"/>
                    </a:moveTo>
                    <a:lnTo>
                      <a:pt x="7" y="0"/>
                    </a:lnTo>
                    <a:lnTo>
                      <a:pt x="15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1" name="Line 198"/>
              <p:cNvSpPr>
                <a:spLocks noChangeShapeType="1"/>
              </p:cNvSpPr>
              <p:nvPr/>
            </p:nvSpPr>
            <p:spPr bwMode="auto">
              <a:xfrm>
                <a:off x="5078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2" name="Line 199"/>
              <p:cNvSpPr>
                <a:spLocks noChangeShapeType="1"/>
              </p:cNvSpPr>
              <p:nvPr/>
            </p:nvSpPr>
            <p:spPr bwMode="auto">
              <a:xfrm>
                <a:off x="5082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3" name="Line 200"/>
              <p:cNvSpPr>
                <a:spLocks noChangeShapeType="1"/>
              </p:cNvSpPr>
              <p:nvPr/>
            </p:nvSpPr>
            <p:spPr bwMode="auto">
              <a:xfrm>
                <a:off x="5086" y="1465"/>
                <a:ext cx="9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" name="Line 201"/>
              <p:cNvSpPr>
                <a:spLocks noChangeShapeType="1"/>
              </p:cNvSpPr>
              <p:nvPr/>
            </p:nvSpPr>
            <p:spPr bwMode="auto">
              <a:xfrm>
                <a:off x="5095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" name="Line 202"/>
              <p:cNvSpPr>
                <a:spLocks noChangeShapeType="1"/>
              </p:cNvSpPr>
              <p:nvPr/>
            </p:nvSpPr>
            <p:spPr bwMode="auto">
              <a:xfrm>
                <a:off x="5099" y="1465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" name="Line 203"/>
              <p:cNvSpPr>
                <a:spLocks noChangeShapeType="1"/>
              </p:cNvSpPr>
              <p:nvPr/>
            </p:nvSpPr>
            <p:spPr bwMode="auto">
              <a:xfrm>
                <a:off x="5107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7" name="Line 204"/>
              <p:cNvSpPr>
                <a:spLocks noChangeShapeType="1"/>
              </p:cNvSpPr>
              <p:nvPr/>
            </p:nvSpPr>
            <p:spPr bwMode="auto">
              <a:xfrm>
                <a:off x="5111" y="1465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8" name="Line 205"/>
              <p:cNvSpPr>
                <a:spLocks noChangeShapeType="1"/>
              </p:cNvSpPr>
              <p:nvPr/>
            </p:nvSpPr>
            <p:spPr bwMode="auto">
              <a:xfrm>
                <a:off x="5119" y="1465"/>
                <a:ext cx="5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9" name="Line 206"/>
              <p:cNvSpPr>
                <a:spLocks noChangeShapeType="1"/>
              </p:cNvSpPr>
              <p:nvPr/>
            </p:nvSpPr>
            <p:spPr bwMode="auto">
              <a:xfrm>
                <a:off x="5124" y="1465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70" name="Line 207"/>
              <p:cNvSpPr>
                <a:spLocks noChangeShapeType="1"/>
              </p:cNvSpPr>
              <p:nvPr/>
            </p:nvSpPr>
            <p:spPr bwMode="auto">
              <a:xfrm>
                <a:off x="5132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48" name="Group 208"/>
            <p:cNvGrpSpPr>
              <a:grpSpLocks/>
            </p:cNvGrpSpPr>
            <p:nvPr/>
          </p:nvGrpSpPr>
          <p:grpSpPr bwMode="auto">
            <a:xfrm flipH="1">
              <a:off x="3805" y="1392"/>
              <a:ext cx="667" cy="185"/>
              <a:chOff x="4469" y="1399"/>
              <a:chExt cx="667" cy="185"/>
            </a:xfrm>
          </p:grpSpPr>
          <p:sp>
            <p:nvSpPr>
              <p:cNvPr id="19549" name="Line 209"/>
              <p:cNvSpPr>
                <a:spLocks noChangeShapeType="1"/>
              </p:cNvSpPr>
              <p:nvPr/>
            </p:nvSpPr>
            <p:spPr bwMode="auto">
              <a:xfrm>
                <a:off x="4469" y="1399"/>
                <a:ext cx="9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0" name="Line 210"/>
              <p:cNvSpPr>
                <a:spLocks noChangeShapeType="1"/>
              </p:cNvSpPr>
              <p:nvPr/>
            </p:nvSpPr>
            <p:spPr bwMode="auto">
              <a:xfrm>
                <a:off x="4478" y="1404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1" name="Line 211"/>
              <p:cNvSpPr>
                <a:spLocks noChangeShapeType="1"/>
              </p:cNvSpPr>
              <p:nvPr/>
            </p:nvSpPr>
            <p:spPr bwMode="auto">
              <a:xfrm>
                <a:off x="4482" y="1410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2" name="Line 212"/>
              <p:cNvSpPr>
                <a:spLocks noChangeShapeType="1"/>
              </p:cNvSpPr>
              <p:nvPr/>
            </p:nvSpPr>
            <p:spPr bwMode="auto">
              <a:xfrm>
                <a:off x="4486" y="1416"/>
                <a:ext cx="9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3" name="Line 213"/>
              <p:cNvSpPr>
                <a:spLocks noChangeShapeType="1"/>
              </p:cNvSpPr>
              <p:nvPr/>
            </p:nvSpPr>
            <p:spPr bwMode="auto">
              <a:xfrm>
                <a:off x="4495" y="1421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4" name="Line 214"/>
              <p:cNvSpPr>
                <a:spLocks noChangeShapeType="1"/>
              </p:cNvSpPr>
              <p:nvPr/>
            </p:nvSpPr>
            <p:spPr bwMode="auto">
              <a:xfrm>
                <a:off x="4499" y="1427"/>
                <a:ext cx="8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5" name="Line 215"/>
              <p:cNvSpPr>
                <a:spLocks noChangeShapeType="1"/>
              </p:cNvSpPr>
              <p:nvPr/>
            </p:nvSpPr>
            <p:spPr bwMode="auto">
              <a:xfrm>
                <a:off x="4507" y="1433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6" name="Line 216"/>
              <p:cNvSpPr>
                <a:spLocks noChangeShapeType="1"/>
              </p:cNvSpPr>
              <p:nvPr/>
            </p:nvSpPr>
            <p:spPr bwMode="auto">
              <a:xfrm>
                <a:off x="4511" y="1439"/>
                <a:ext cx="8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7" name="Line 217"/>
              <p:cNvSpPr>
                <a:spLocks noChangeShapeType="1"/>
              </p:cNvSpPr>
              <p:nvPr/>
            </p:nvSpPr>
            <p:spPr bwMode="auto">
              <a:xfrm>
                <a:off x="4519" y="1445"/>
                <a:ext cx="5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8" name="Line 218"/>
              <p:cNvSpPr>
                <a:spLocks noChangeShapeType="1"/>
              </p:cNvSpPr>
              <p:nvPr/>
            </p:nvSpPr>
            <p:spPr bwMode="auto">
              <a:xfrm>
                <a:off x="4524" y="1451"/>
                <a:ext cx="8" cy="7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9" name="Line 219"/>
              <p:cNvSpPr>
                <a:spLocks noChangeShapeType="1"/>
              </p:cNvSpPr>
              <p:nvPr/>
            </p:nvSpPr>
            <p:spPr bwMode="auto">
              <a:xfrm>
                <a:off x="4532" y="1458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" name="Line 220"/>
              <p:cNvSpPr>
                <a:spLocks noChangeShapeType="1"/>
              </p:cNvSpPr>
              <p:nvPr/>
            </p:nvSpPr>
            <p:spPr bwMode="auto">
              <a:xfrm>
                <a:off x="4536" y="1464"/>
                <a:ext cx="4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" name="Line 221"/>
              <p:cNvSpPr>
                <a:spLocks noChangeShapeType="1"/>
              </p:cNvSpPr>
              <p:nvPr/>
            </p:nvSpPr>
            <p:spPr bwMode="auto">
              <a:xfrm>
                <a:off x="4540" y="1469"/>
                <a:ext cx="8" cy="8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" name="Line 222"/>
              <p:cNvSpPr>
                <a:spLocks noChangeShapeType="1"/>
              </p:cNvSpPr>
              <p:nvPr/>
            </p:nvSpPr>
            <p:spPr bwMode="auto">
              <a:xfrm>
                <a:off x="4548" y="1477"/>
                <a:ext cx="5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3" name="Line 223"/>
              <p:cNvSpPr>
                <a:spLocks noChangeShapeType="1"/>
              </p:cNvSpPr>
              <p:nvPr/>
            </p:nvSpPr>
            <p:spPr bwMode="auto">
              <a:xfrm>
                <a:off x="4553" y="1482"/>
                <a:ext cx="8" cy="7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4" name="Line 224"/>
              <p:cNvSpPr>
                <a:spLocks noChangeShapeType="1"/>
              </p:cNvSpPr>
              <p:nvPr/>
            </p:nvSpPr>
            <p:spPr bwMode="auto">
              <a:xfrm>
                <a:off x="4561" y="1489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5" name="Line 225"/>
              <p:cNvSpPr>
                <a:spLocks noChangeShapeType="1"/>
              </p:cNvSpPr>
              <p:nvPr/>
            </p:nvSpPr>
            <p:spPr bwMode="auto">
              <a:xfrm>
                <a:off x="4565" y="1495"/>
                <a:ext cx="8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6" name="Line 226"/>
              <p:cNvSpPr>
                <a:spLocks noChangeShapeType="1"/>
              </p:cNvSpPr>
              <p:nvPr/>
            </p:nvSpPr>
            <p:spPr bwMode="auto">
              <a:xfrm>
                <a:off x="4573" y="1500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7" name="Line 227"/>
              <p:cNvSpPr>
                <a:spLocks noChangeShapeType="1"/>
              </p:cNvSpPr>
              <p:nvPr/>
            </p:nvSpPr>
            <p:spPr bwMode="auto">
              <a:xfrm>
                <a:off x="4577" y="1506"/>
                <a:ext cx="9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8" name="Line 228"/>
              <p:cNvSpPr>
                <a:spLocks noChangeShapeType="1"/>
              </p:cNvSpPr>
              <p:nvPr/>
            </p:nvSpPr>
            <p:spPr bwMode="auto">
              <a:xfrm>
                <a:off x="4586" y="1512"/>
                <a:ext cx="4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9" name="Line 229"/>
              <p:cNvSpPr>
                <a:spLocks noChangeShapeType="1"/>
              </p:cNvSpPr>
              <p:nvPr/>
            </p:nvSpPr>
            <p:spPr bwMode="auto">
              <a:xfrm>
                <a:off x="4590" y="1517"/>
                <a:ext cx="5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0" name="Line 230"/>
              <p:cNvSpPr>
                <a:spLocks noChangeShapeType="1"/>
              </p:cNvSpPr>
              <p:nvPr/>
            </p:nvSpPr>
            <p:spPr bwMode="auto">
              <a:xfrm>
                <a:off x="4595" y="1523"/>
                <a:ext cx="8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1" name="Line 231"/>
              <p:cNvSpPr>
                <a:spLocks noChangeShapeType="1"/>
              </p:cNvSpPr>
              <p:nvPr/>
            </p:nvSpPr>
            <p:spPr bwMode="auto">
              <a:xfrm>
                <a:off x="4603" y="1528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2" name="Line 232"/>
              <p:cNvSpPr>
                <a:spLocks noChangeShapeType="1"/>
              </p:cNvSpPr>
              <p:nvPr/>
            </p:nvSpPr>
            <p:spPr bwMode="auto">
              <a:xfrm>
                <a:off x="4607" y="1534"/>
                <a:ext cx="8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3" name="Line 233"/>
              <p:cNvSpPr>
                <a:spLocks noChangeShapeType="1"/>
              </p:cNvSpPr>
              <p:nvPr/>
            </p:nvSpPr>
            <p:spPr bwMode="auto">
              <a:xfrm>
                <a:off x="4615" y="1539"/>
                <a:ext cx="5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4" name="Freeform 234"/>
              <p:cNvSpPr>
                <a:spLocks/>
              </p:cNvSpPr>
              <p:nvPr/>
            </p:nvSpPr>
            <p:spPr bwMode="auto">
              <a:xfrm>
                <a:off x="4620" y="1543"/>
                <a:ext cx="8" cy="6"/>
              </a:xfrm>
              <a:custGeom>
                <a:avLst/>
                <a:gdLst>
                  <a:gd name="T0" fmla="*/ 0 w 14"/>
                  <a:gd name="T1" fmla="*/ 0 h 11"/>
                  <a:gd name="T2" fmla="*/ 1 w 14"/>
                  <a:gd name="T3" fmla="*/ 1 h 11"/>
                  <a:gd name="T4" fmla="*/ 1 w 14"/>
                  <a:gd name="T5" fmla="*/ 1 h 1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1"/>
                  <a:gd name="T11" fmla="*/ 14 w 14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1">
                    <a:moveTo>
                      <a:pt x="0" y="0"/>
                    </a:moveTo>
                    <a:lnTo>
                      <a:pt x="7" y="5"/>
                    </a:lnTo>
                    <a:lnTo>
                      <a:pt x="14" y="11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5" name="Line 235"/>
              <p:cNvSpPr>
                <a:spLocks noChangeShapeType="1"/>
              </p:cNvSpPr>
              <p:nvPr/>
            </p:nvSpPr>
            <p:spPr bwMode="auto">
              <a:xfrm>
                <a:off x="4628" y="1549"/>
                <a:ext cx="4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6" name="Line 236"/>
              <p:cNvSpPr>
                <a:spLocks noChangeShapeType="1"/>
              </p:cNvSpPr>
              <p:nvPr/>
            </p:nvSpPr>
            <p:spPr bwMode="auto">
              <a:xfrm>
                <a:off x="4632" y="1553"/>
                <a:ext cx="4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7" name="Line 237"/>
              <p:cNvSpPr>
                <a:spLocks noChangeShapeType="1"/>
              </p:cNvSpPr>
              <p:nvPr/>
            </p:nvSpPr>
            <p:spPr bwMode="auto">
              <a:xfrm>
                <a:off x="4636" y="1557"/>
                <a:ext cx="8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8" name="Freeform 238"/>
              <p:cNvSpPr>
                <a:spLocks/>
              </p:cNvSpPr>
              <p:nvPr/>
            </p:nvSpPr>
            <p:spPr bwMode="auto">
              <a:xfrm>
                <a:off x="4644" y="1560"/>
                <a:ext cx="5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1 h 8"/>
                  <a:gd name="T4" fmla="*/ 1 w 7"/>
                  <a:gd name="T5" fmla="*/ 1 h 8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8"/>
                  <a:gd name="T11" fmla="*/ 7 w 7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8">
                    <a:moveTo>
                      <a:pt x="0" y="0"/>
                    </a:moveTo>
                    <a:lnTo>
                      <a:pt x="0" y="3"/>
                    </a:lnTo>
                    <a:lnTo>
                      <a:pt x="7" y="8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9" name="Line 239"/>
              <p:cNvSpPr>
                <a:spLocks noChangeShapeType="1"/>
              </p:cNvSpPr>
              <p:nvPr/>
            </p:nvSpPr>
            <p:spPr bwMode="auto">
              <a:xfrm>
                <a:off x="4649" y="1564"/>
                <a:ext cx="8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0" name="Line 240"/>
              <p:cNvSpPr>
                <a:spLocks noChangeShapeType="1"/>
              </p:cNvSpPr>
              <p:nvPr/>
            </p:nvSpPr>
            <p:spPr bwMode="auto">
              <a:xfrm>
                <a:off x="4657" y="1567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1" name="Line 241"/>
              <p:cNvSpPr>
                <a:spLocks noChangeShapeType="1"/>
              </p:cNvSpPr>
              <p:nvPr/>
            </p:nvSpPr>
            <p:spPr bwMode="auto">
              <a:xfrm>
                <a:off x="4661" y="1570"/>
                <a:ext cx="8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2" name="Line 242"/>
              <p:cNvSpPr>
                <a:spLocks noChangeShapeType="1"/>
              </p:cNvSpPr>
              <p:nvPr/>
            </p:nvSpPr>
            <p:spPr bwMode="auto">
              <a:xfrm>
                <a:off x="4669" y="1572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3" name="Line 243"/>
              <p:cNvSpPr>
                <a:spLocks noChangeShapeType="1"/>
              </p:cNvSpPr>
              <p:nvPr/>
            </p:nvSpPr>
            <p:spPr bwMode="auto">
              <a:xfrm>
                <a:off x="4673" y="1575"/>
                <a:ext cx="9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4" name="Line 244"/>
              <p:cNvSpPr>
                <a:spLocks noChangeShapeType="1"/>
              </p:cNvSpPr>
              <p:nvPr/>
            </p:nvSpPr>
            <p:spPr bwMode="auto">
              <a:xfrm>
                <a:off x="4682" y="1577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5" name="Line 245"/>
              <p:cNvSpPr>
                <a:spLocks noChangeShapeType="1"/>
              </p:cNvSpPr>
              <p:nvPr/>
            </p:nvSpPr>
            <p:spPr bwMode="auto">
              <a:xfrm>
                <a:off x="4686" y="1579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6" name="Line 246"/>
              <p:cNvSpPr>
                <a:spLocks noChangeShapeType="1"/>
              </p:cNvSpPr>
              <p:nvPr/>
            </p:nvSpPr>
            <p:spPr bwMode="auto">
              <a:xfrm>
                <a:off x="4690" y="1581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7" name="Line 247"/>
              <p:cNvSpPr>
                <a:spLocks noChangeShapeType="1"/>
              </p:cNvSpPr>
              <p:nvPr/>
            </p:nvSpPr>
            <p:spPr bwMode="auto">
              <a:xfrm>
                <a:off x="4698" y="1582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8" name="Freeform 248"/>
              <p:cNvSpPr>
                <a:spLocks/>
              </p:cNvSpPr>
              <p:nvPr/>
            </p:nvSpPr>
            <p:spPr bwMode="auto">
              <a:xfrm>
                <a:off x="4702" y="1582"/>
                <a:ext cx="9" cy="1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0 h 2"/>
                  <a:gd name="T4" fmla="*/ 1 w 14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2"/>
                  <a:gd name="T11" fmla="*/ 14 w 1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2">
                    <a:moveTo>
                      <a:pt x="0" y="0"/>
                    </a:moveTo>
                    <a:lnTo>
                      <a:pt x="7" y="0"/>
                    </a:lnTo>
                    <a:lnTo>
                      <a:pt x="14" y="2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9" name="Line 249"/>
              <p:cNvSpPr>
                <a:spLocks noChangeShapeType="1"/>
              </p:cNvSpPr>
              <p:nvPr/>
            </p:nvSpPr>
            <p:spPr bwMode="auto">
              <a:xfrm>
                <a:off x="4711" y="1583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0" name="Line 250"/>
              <p:cNvSpPr>
                <a:spLocks noChangeShapeType="1"/>
              </p:cNvSpPr>
              <p:nvPr/>
            </p:nvSpPr>
            <p:spPr bwMode="auto">
              <a:xfrm>
                <a:off x="4715" y="1583"/>
                <a:ext cx="9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1" name="Line 251"/>
              <p:cNvSpPr>
                <a:spLocks noChangeShapeType="1"/>
              </p:cNvSpPr>
              <p:nvPr/>
            </p:nvSpPr>
            <p:spPr bwMode="auto">
              <a:xfrm>
                <a:off x="4724" y="1583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2" name="Line 252"/>
              <p:cNvSpPr>
                <a:spLocks noChangeShapeType="1"/>
              </p:cNvSpPr>
              <p:nvPr/>
            </p:nvSpPr>
            <p:spPr bwMode="auto">
              <a:xfrm flipV="1">
                <a:off x="4728" y="1582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3" name="Line 253"/>
              <p:cNvSpPr>
                <a:spLocks noChangeShapeType="1"/>
              </p:cNvSpPr>
              <p:nvPr/>
            </p:nvSpPr>
            <p:spPr bwMode="auto">
              <a:xfrm flipV="1">
                <a:off x="4736" y="1581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4" name="Line 254"/>
              <p:cNvSpPr>
                <a:spLocks noChangeShapeType="1"/>
              </p:cNvSpPr>
              <p:nvPr/>
            </p:nvSpPr>
            <p:spPr bwMode="auto">
              <a:xfrm flipV="1">
                <a:off x="4740" y="1579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5" name="Line 255"/>
              <p:cNvSpPr>
                <a:spLocks noChangeShapeType="1"/>
              </p:cNvSpPr>
              <p:nvPr/>
            </p:nvSpPr>
            <p:spPr bwMode="auto">
              <a:xfrm flipV="1">
                <a:off x="4744" y="1578"/>
                <a:ext cx="9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6" name="Line 256"/>
              <p:cNvSpPr>
                <a:spLocks noChangeShapeType="1"/>
              </p:cNvSpPr>
              <p:nvPr/>
            </p:nvSpPr>
            <p:spPr bwMode="auto">
              <a:xfrm flipV="1">
                <a:off x="4753" y="1577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7" name="Line 257"/>
              <p:cNvSpPr>
                <a:spLocks noChangeShapeType="1"/>
              </p:cNvSpPr>
              <p:nvPr/>
            </p:nvSpPr>
            <p:spPr bwMode="auto">
              <a:xfrm flipV="1">
                <a:off x="4757" y="1574"/>
                <a:ext cx="8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8" name="Line 258"/>
              <p:cNvSpPr>
                <a:spLocks noChangeShapeType="1"/>
              </p:cNvSpPr>
              <p:nvPr/>
            </p:nvSpPr>
            <p:spPr bwMode="auto">
              <a:xfrm flipV="1">
                <a:off x="4765" y="1571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9" name="Line 259"/>
              <p:cNvSpPr>
                <a:spLocks noChangeShapeType="1"/>
              </p:cNvSpPr>
              <p:nvPr/>
            </p:nvSpPr>
            <p:spPr bwMode="auto">
              <a:xfrm flipV="1">
                <a:off x="4769" y="1568"/>
                <a:ext cx="9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0" name="Line 260"/>
              <p:cNvSpPr>
                <a:spLocks noChangeShapeType="1"/>
              </p:cNvSpPr>
              <p:nvPr/>
            </p:nvSpPr>
            <p:spPr bwMode="auto">
              <a:xfrm flipV="1">
                <a:off x="4778" y="1565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1" name="Line 261"/>
              <p:cNvSpPr>
                <a:spLocks noChangeShapeType="1"/>
              </p:cNvSpPr>
              <p:nvPr/>
            </p:nvSpPr>
            <p:spPr bwMode="auto">
              <a:xfrm flipV="1">
                <a:off x="4782" y="1562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2" name="Line 262"/>
              <p:cNvSpPr>
                <a:spLocks noChangeShapeType="1"/>
              </p:cNvSpPr>
              <p:nvPr/>
            </p:nvSpPr>
            <p:spPr bwMode="auto">
              <a:xfrm flipV="1">
                <a:off x="4786" y="1558"/>
                <a:ext cx="8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3" name="Line 263"/>
              <p:cNvSpPr>
                <a:spLocks noChangeShapeType="1"/>
              </p:cNvSpPr>
              <p:nvPr/>
            </p:nvSpPr>
            <p:spPr bwMode="auto">
              <a:xfrm flipV="1">
                <a:off x="4794" y="1554"/>
                <a:ext cx="4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4" name="Line 264"/>
              <p:cNvSpPr>
                <a:spLocks noChangeShapeType="1"/>
              </p:cNvSpPr>
              <p:nvPr/>
            </p:nvSpPr>
            <p:spPr bwMode="auto">
              <a:xfrm flipV="1">
                <a:off x="4798" y="1550"/>
                <a:ext cx="9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5" name="Line 265"/>
              <p:cNvSpPr>
                <a:spLocks noChangeShapeType="1"/>
              </p:cNvSpPr>
              <p:nvPr/>
            </p:nvSpPr>
            <p:spPr bwMode="auto">
              <a:xfrm flipV="1">
                <a:off x="4807" y="1545"/>
                <a:ext cx="4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6" name="Line 266"/>
              <p:cNvSpPr>
                <a:spLocks noChangeShapeType="1"/>
              </p:cNvSpPr>
              <p:nvPr/>
            </p:nvSpPr>
            <p:spPr bwMode="auto">
              <a:xfrm flipV="1">
                <a:off x="4811" y="1541"/>
                <a:ext cx="8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7" name="Freeform 267"/>
              <p:cNvSpPr>
                <a:spLocks/>
              </p:cNvSpPr>
              <p:nvPr/>
            </p:nvSpPr>
            <p:spPr bwMode="auto">
              <a:xfrm>
                <a:off x="4819" y="1536"/>
                <a:ext cx="4" cy="5"/>
              </a:xfrm>
              <a:custGeom>
                <a:avLst/>
                <a:gdLst>
                  <a:gd name="T0" fmla="*/ 0 w 7"/>
                  <a:gd name="T1" fmla="*/ 1 h 10"/>
                  <a:gd name="T2" fmla="*/ 0 w 7"/>
                  <a:gd name="T3" fmla="*/ 1 h 10"/>
                  <a:gd name="T4" fmla="*/ 1 w 7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0"/>
                  <a:gd name="T11" fmla="*/ 7 w 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0">
                    <a:moveTo>
                      <a:pt x="0" y="10"/>
                    </a:moveTo>
                    <a:lnTo>
                      <a:pt x="0" y="5"/>
                    </a:ln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8" name="Line 268"/>
              <p:cNvSpPr>
                <a:spLocks noChangeShapeType="1"/>
              </p:cNvSpPr>
              <p:nvPr/>
            </p:nvSpPr>
            <p:spPr bwMode="auto">
              <a:xfrm flipV="1">
                <a:off x="4823" y="1532"/>
                <a:ext cx="9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9" name="Line 269"/>
              <p:cNvSpPr>
                <a:spLocks noChangeShapeType="1"/>
              </p:cNvSpPr>
              <p:nvPr/>
            </p:nvSpPr>
            <p:spPr bwMode="auto">
              <a:xfrm flipV="1">
                <a:off x="4832" y="1526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0" name="Line 270"/>
              <p:cNvSpPr>
                <a:spLocks noChangeShapeType="1"/>
              </p:cNvSpPr>
              <p:nvPr/>
            </p:nvSpPr>
            <p:spPr bwMode="auto">
              <a:xfrm flipV="1">
                <a:off x="4836" y="1520"/>
                <a:ext cx="4" cy="6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1" name="Line 271"/>
              <p:cNvSpPr>
                <a:spLocks noChangeShapeType="1"/>
              </p:cNvSpPr>
              <p:nvPr/>
            </p:nvSpPr>
            <p:spPr bwMode="auto">
              <a:xfrm flipV="1">
                <a:off x="4840" y="1516"/>
                <a:ext cx="9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2" name="Line 272"/>
              <p:cNvSpPr>
                <a:spLocks noChangeShapeType="1"/>
              </p:cNvSpPr>
              <p:nvPr/>
            </p:nvSpPr>
            <p:spPr bwMode="auto">
              <a:xfrm flipV="1">
                <a:off x="4849" y="1512"/>
                <a:ext cx="4" cy="4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3" name="Line 273"/>
              <p:cNvSpPr>
                <a:spLocks noChangeShapeType="1"/>
              </p:cNvSpPr>
              <p:nvPr/>
            </p:nvSpPr>
            <p:spPr bwMode="auto">
              <a:xfrm flipV="1">
                <a:off x="4853" y="1507"/>
                <a:ext cx="8" cy="5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4" name="Line 274"/>
              <p:cNvSpPr>
                <a:spLocks noChangeShapeType="1"/>
              </p:cNvSpPr>
              <p:nvPr/>
            </p:nvSpPr>
            <p:spPr bwMode="auto">
              <a:xfrm flipV="1">
                <a:off x="4861" y="1505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5" name="Freeform 275"/>
              <p:cNvSpPr>
                <a:spLocks/>
              </p:cNvSpPr>
              <p:nvPr/>
            </p:nvSpPr>
            <p:spPr bwMode="auto">
              <a:xfrm>
                <a:off x="4865" y="1500"/>
                <a:ext cx="9" cy="5"/>
              </a:xfrm>
              <a:custGeom>
                <a:avLst/>
                <a:gdLst>
                  <a:gd name="T0" fmla="*/ 0 w 14"/>
                  <a:gd name="T1" fmla="*/ 1 h 8"/>
                  <a:gd name="T2" fmla="*/ 1 w 14"/>
                  <a:gd name="T3" fmla="*/ 1 h 8"/>
                  <a:gd name="T4" fmla="*/ 1 w 14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8"/>
                  <a:gd name="T11" fmla="*/ 14 w 1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8">
                    <a:moveTo>
                      <a:pt x="0" y="8"/>
                    </a:moveTo>
                    <a:lnTo>
                      <a:pt x="7" y="3"/>
                    </a:lnTo>
                    <a:lnTo>
                      <a:pt x="14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6" name="Line 276"/>
              <p:cNvSpPr>
                <a:spLocks noChangeShapeType="1"/>
              </p:cNvSpPr>
              <p:nvPr/>
            </p:nvSpPr>
            <p:spPr bwMode="auto">
              <a:xfrm flipV="1">
                <a:off x="4874" y="1498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7" name="Line 277"/>
              <p:cNvSpPr>
                <a:spLocks noChangeShapeType="1"/>
              </p:cNvSpPr>
              <p:nvPr/>
            </p:nvSpPr>
            <p:spPr bwMode="auto">
              <a:xfrm flipV="1">
                <a:off x="4878" y="1495"/>
                <a:ext cx="8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8" name="Line 278"/>
              <p:cNvSpPr>
                <a:spLocks noChangeShapeType="1"/>
              </p:cNvSpPr>
              <p:nvPr/>
            </p:nvSpPr>
            <p:spPr bwMode="auto">
              <a:xfrm flipV="1">
                <a:off x="4886" y="1492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9" name="Line 279"/>
              <p:cNvSpPr>
                <a:spLocks noChangeShapeType="1"/>
              </p:cNvSpPr>
              <p:nvPr/>
            </p:nvSpPr>
            <p:spPr bwMode="auto">
              <a:xfrm flipV="1">
                <a:off x="4890" y="1490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0" name="Line 280"/>
              <p:cNvSpPr>
                <a:spLocks noChangeShapeType="1"/>
              </p:cNvSpPr>
              <p:nvPr/>
            </p:nvSpPr>
            <p:spPr bwMode="auto">
              <a:xfrm flipV="1">
                <a:off x="4894" y="1488"/>
                <a:ext cx="9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1" name="Line 281"/>
              <p:cNvSpPr>
                <a:spLocks noChangeShapeType="1"/>
              </p:cNvSpPr>
              <p:nvPr/>
            </p:nvSpPr>
            <p:spPr bwMode="auto">
              <a:xfrm flipV="1">
                <a:off x="4903" y="1486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2" name="Line 282"/>
              <p:cNvSpPr>
                <a:spLocks noChangeShapeType="1"/>
              </p:cNvSpPr>
              <p:nvPr/>
            </p:nvSpPr>
            <p:spPr bwMode="auto">
              <a:xfrm flipV="1">
                <a:off x="4907" y="1485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3" name="Line 283"/>
              <p:cNvSpPr>
                <a:spLocks noChangeShapeType="1"/>
              </p:cNvSpPr>
              <p:nvPr/>
            </p:nvSpPr>
            <p:spPr bwMode="auto">
              <a:xfrm flipV="1">
                <a:off x="4915" y="1482"/>
                <a:ext cx="4" cy="3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4" name="Line 284"/>
              <p:cNvSpPr>
                <a:spLocks noChangeShapeType="1"/>
              </p:cNvSpPr>
              <p:nvPr/>
            </p:nvSpPr>
            <p:spPr bwMode="auto">
              <a:xfrm flipV="1">
                <a:off x="4919" y="1481"/>
                <a:ext cx="9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5" name="Line 285"/>
              <p:cNvSpPr>
                <a:spLocks noChangeShapeType="1"/>
              </p:cNvSpPr>
              <p:nvPr/>
            </p:nvSpPr>
            <p:spPr bwMode="auto">
              <a:xfrm flipV="1">
                <a:off x="4928" y="1479"/>
                <a:ext cx="4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6" name="Line 286"/>
              <p:cNvSpPr>
                <a:spLocks noChangeShapeType="1"/>
              </p:cNvSpPr>
              <p:nvPr/>
            </p:nvSpPr>
            <p:spPr bwMode="auto">
              <a:xfrm flipV="1">
                <a:off x="4932" y="1478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7" name="Line 287"/>
              <p:cNvSpPr>
                <a:spLocks noChangeShapeType="1"/>
              </p:cNvSpPr>
              <p:nvPr/>
            </p:nvSpPr>
            <p:spPr bwMode="auto">
              <a:xfrm flipV="1">
                <a:off x="4936" y="1477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8" name="Line 288"/>
              <p:cNvSpPr>
                <a:spLocks noChangeShapeType="1"/>
              </p:cNvSpPr>
              <p:nvPr/>
            </p:nvSpPr>
            <p:spPr bwMode="auto">
              <a:xfrm>
                <a:off x="4944" y="1477"/>
                <a:ext cx="4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9" name="Line 289"/>
              <p:cNvSpPr>
                <a:spLocks noChangeShapeType="1"/>
              </p:cNvSpPr>
              <p:nvPr/>
            </p:nvSpPr>
            <p:spPr bwMode="auto">
              <a:xfrm flipV="1">
                <a:off x="4948" y="1475"/>
                <a:ext cx="9" cy="2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0" name="Line 290"/>
              <p:cNvSpPr>
                <a:spLocks noChangeShapeType="1"/>
              </p:cNvSpPr>
              <p:nvPr/>
            </p:nvSpPr>
            <p:spPr bwMode="auto">
              <a:xfrm flipV="1">
                <a:off x="4957" y="1474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1" name="Line 291"/>
              <p:cNvSpPr>
                <a:spLocks noChangeShapeType="1"/>
              </p:cNvSpPr>
              <p:nvPr/>
            </p:nvSpPr>
            <p:spPr bwMode="auto">
              <a:xfrm>
                <a:off x="4961" y="1474"/>
                <a:ext cx="9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2" name="Freeform 292"/>
              <p:cNvSpPr>
                <a:spLocks/>
              </p:cNvSpPr>
              <p:nvPr/>
            </p:nvSpPr>
            <p:spPr bwMode="auto">
              <a:xfrm>
                <a:off x="4970" y="1472"/>
                <a:ext cx="4" cy="2"/>
              </a:xfrm>
              <a:custGeom>
                <a:avLst/>
                <a:gdLst>
                  <a:gd name="T0" fmla="*/ 0 w 7"/>
                  <a:gd name="T1" fmla="*/ 2 h 2"/>
                  <a:gd name="T2" fmla="*/ 0 w 7"/>
                  <a:gd name="T3" fmla="*/ 0 h 2"/>
                  <a:gd name="T4" fmla="*/ 1 w 7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3" name="Line 293"/>
              <p:cNvSpPr>
                <a:spLocks noChangeShapeType="1"/>
              </p:cNvSpPr>
              <p:nvPr/>
            </p:nvSpPr>
            <p:spPr bwMode="auto">
              <a:xfrm>
                <a:off x="4974" y="1472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4" name="Freeform 294"/>
              <p:cNvSpPr>
                <a:spLocks/>
              </p:cNvSpPr>
              <p:nvPr/>
            </p:nvSpPr>
            <p:spPr bwMode="auto">
              <a:xfrm>
                <a:off x="4982" y="1471"/>
                <a:ext cx="4" cy="1"/>
              </a:xfrm>
              <a:custGeom>
                <a:avLst/>
                <a:gdLst>
                  <a:gd name="T0" fmla="*/ 0 w 7"/>
                  <a:gd name="T1" fmla="*/ 0 h 3"/>
                  <a:gd name="T2" fmla="*/ 1 w 7"/>
                  <a:gd name="T3" fmla="*/ 0 h 3"/>
                  <a:gd name="T4" fmla="*/ 1 w 7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5" name="Line 295"/>
              <p:cNvSpPr>
                <a:spLocks noChangeShapeType="1"/>
              </p:cNvSpPr>
              <p:nvPr/>
            </p:nvSpPr>
            <p:spPr bwMode="auto">
              <a:xfrm>
                <a:off x="4986" y="1471"/>
                <a:ext cx="4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6" name="Freeform 296"/>
              <p:cNvSpPr>
                <a:spLocks/>
              </p:cNvSpPr>
              <p:nvPr/>
            </p:nvSpPr>
            <p:spPr bwMode="auto">
              <a:xfrm>
                <a:off x="4990" y="1469"/>
                <a:ext cx="9" cy="2"/>
              </a:xfrm>
              <a:custGeom>
                <a:avLst/>
                <a:gdLst>
                  <a:gd name="T0" fmla="*/ 0 w 14"/>
                  <a:gd name="T1" fmla="*/ 1 h 3"/>
                  <a:gd name="T2" fmla="*/ 1 w 14"/>
                  <a:gd name="T3" fmla="*/ 0 h 3"/>
                  <a:gd name="T4" fmla="*/ 1 w 14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3"/>
                  <a:gd name="T11" fmla="*/ 14 w 14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3">
                    <a:moveTo>
                      <a:pt x="0" y="3"/>
                    </a:moveTo>
                    <a:lnTo>
                      <a:pt x="7" y="0"/>
                    </a:lnTo>
                    <a:lnTo>
                      <a:pt x="14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7" name="Line 297"/>
              <p:cNvSpPr>
                <a:spLocks noChangeShapeType="1"/>
              </p:cNvSpPr>
              <p:nvPr/>
            </p:nvSpPr>
            <p:spPr bwMode="auto">
              <a:xfrm>
                <a:off x="4999" y="1469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8" name="Line 298"/>
              <p:cNvSpPr>
                <a:spLocks noChangeShapeType="1"/>
              </p:cNvSpPr>
              <p:nvPr/>
            </p:nvSpPr>
            <p:spPr bwMode="auto">
              <a:xfrm>
                <a:off x="5003" y="1469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9" name="Freeform 299"/>
              <p:cNvSpPr>
                <a:spLocks/>
              </p:cNvSpPr>
              <p:nvPr/>
            </p:nvSpPr>
            <p:spPr bwMode="auto">
              <a:xfrm>
                <a:off x="5011" y="1468"/>
                <a:ext cx="4" cy="1"/>
              </a:xfrm>
              <a:custGeom>
                <a:avLst/>
                <a:gdLst>
                  <a:gd name="T0" fmla="*/ 0 w 7"/>
                  <a:gd name="T1" fmla="*/ 1 h 2"/>
                  <a:gd name="T2" fmla="*/ 0 w 7"/>
                  <a:gd name="T3" fmla="*/ 0 h 2"/>
                  <a:gd name="T4" fmla="*/ 1 w 7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0" name="Line 300"/>
              <p:cNvSpPr>
                <a:spLocks noChangeShapeType="1"/>
              </p:cNvSpPr>
              <p:nvPr/>
            </p:nvSpPr>
            <p:spPr bwMode="auto">
              <a:xfrm>
                <a:off x="5015" y="1468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1" name="Line 301"/>
              <p:cNvSpPr>
                <a:spLocks noChangeShapeType="1"/>
              </p:cNvSpPr>
              <p:nvPr/>
            </p:nvSpPr>
            <p:spPr bwMode="auto">
              <a:xfrm>
                <a:off x="5023" y="1468"/>
                <a:ext cx="5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2" name="Line 302"/>
              <p:cNvSpPr>
                <a:spLocks noChangeShapeType="1"/>
              </p:cNvSpPr>
              <p:nvPr/>
            </p:nvSpPr>
            <p:spPr bwMode="auto">
              <a:xfrm>
                <a:off x="5028" y="1468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3" name="Freeform 303"/>
              <p:cNvSpPr>
                <a:spLocks/>
              </p:cNvSpPr>
              <p:nvPr/>
            </p:nvSpPr>
            <p:spPr bwMode="auto">
              <a:xfrm>
                <a:off x="5036" y="1467"/>
                <a:ext cx="4" cy="1"/>
              </a:xfrm>
              <a:custGeom>
                <a:avLst/>
                <a:gdLst>
                  <a:gd name="T0" fmla="*/ 0 w 7"/>
                  <a:gd name="T1" fmla="*/ 0 h 3"/>
                  <a:gd name="T2" fmla="*/ 1 w 7"/>
                  <a:gd name="T3" fmla="*/ 0 h 3"/>
                  <a:gd name="T4" fmla="*/ 1 w 7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lnTo>
                      <a:pt x="7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4" name="Line 304"/>
              <p:cNvSpPr>
                <a:spLocks noChangeShapeType="1"/>
              </p:cNvSpPr>
              <p:nvPr/>
            </p:nvSpPr>
            <p:spPr bwMode="auto">
              <a:xfrm>
                <a:off x="5040" y="1467"/>
                <a:ext cx="4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5" name="Line 305"/>
              <p:cNvSpPr>
                <a:spLocks noChangeShapeType="1"/>
              </p:cNvSpPr>
              <p:nvPr/>
            </p:nvSpPr>
            <p:spPr bwMode="auto">
              <a:xfrm>
                <a:off x="5044" y="1467"/>
                <a:ext cx="8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6" name="Line 306"/>
              <p:cNvSpPr>
                <a:spLocks noChangeShapeType="1"/>
              </p:cNvSpPr>
              <p:nvPr/>
            </p:nvSpPr>
            <p:spPr bwMode="auto">
              <a:xfrm>
                <a:off x="5052" y="1467"/>
                <a:ext cx="5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7" name="Line 307"/>
              <p:cNvSpPr>
                <a:spLocks noChangeShapeType="1"/>
              </p:cNvSpPr>
              <p:nvPr/>
            </p:nvSpPr>
            <p:spPr bwMode="auto">
              <a:xfrm>
                <a:off x="5057" y="1467"/>
                <a:ext cx="8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8" name="Line 308"/>
              <p:cNvSpPr>
                <a:spLocks noChangeShapeType="1"/>
              </p:cNvSpPr>
              <p:nvPr/>
            </p:nvSpPr>
            <p:spPr bwMode="auto">
              <a:xfrm>
                <a:off x="5065" y="1467"/>
                <a:ext cx="4" cy="0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9" name="Freeform 309"/>
              <p:cNvSpPr>
                <a:spLocks/>
              </p:cNvSpPr>
              <p:nvPr/>
            </p:nvSpPr>
            <p:spPr bwMode="auto">
              <a:xfrm>
                <a:off x="5069" y="1465"/>
                <a:ext cx="9" cy="2"/>
              </a:xfrm>
              <a:custGeom>
                <a:avLst/>
                <a:gdLst>
                  <a:gd name="T0" fmla="*/ 0 w 15"/>
                  <a:gd name="T1" fmla="*/ 1 h 3"/>
                  <a:gd name="T2" fmla="*/ 1 w 15"/>
                  <a:gd name="T3" fmla="*/ 0 h 3"/>
                  <a:gd name="T4" fmla="*/ 1 w 15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3"/>
                  <a:gd name="T11" fmla="*/ 15 w 1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3">
                    <a:moveTo>
                      <a:pt x="0" y="3"/>
                    </a:moveTo>
                    <a:lnTo>
                      <a:pt x="7" y="0"/>
                    </a:lnTo>
                    <a:lnTo>
                      <a:pt x="15" y="0"/>
                    </a:lnTo>
                  </a:path>
                </a:pathLst>
              </a:cu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0" name="Line 310"/>
              <p:cNvSpPr>
                <a:spLocks noChangeShapeType="1"/>
              </p:cNvSpPr>
              <p:nvPr/>
            </p:nvSpPr>
            <p:spPr bwMode="auto">
              <a:xfrm>
                <a:off x="5078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1" name="Line 311"/>
              <p:cNvSpPr>
                <a:spLocks noChangeShapeType="1"/>
              </p:cNvSpPr>
              <p:nvPr/>
            </p:nvSpPr>
            <p:spPr bwMode="auto">
              <a:xfrm>
                <a:off x="5082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2" name="Line 312"/>
              <p:cNvSpPr>
                <a:spLocks noChangeShapeType="1"/>
              </p:cNvSpPr>
              <p:nvPr/>
            </p:nvSpPr>
            <p:spPr bwMode="auto">
              <a:xfrm>
                <a:off x="5086" y="1465"/>
                <a:ext cx="9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3" name="Line 313"/>
              <p:cNvSpPr>
                <a:spLocks noChangeShapeType="1"/>
              </p:cNvSpPr>
              <p:nvPr/>
            </p:nvSpPr>
            <p:spPr bwMode="auto">
              <a:xfrm>
                <a:off x="5095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4" name="Line 314"/>
              <p:cNvSpPr>
                <a:spLocks noChangeShapeType="1"/>
              </p:cNvSpPr>
              <p:nvPr/>
            </p:nvSpPr>
            <p:spPr bwMode="auto">
              <a:xfrm>
                <a:off x="5099" y="1465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5" name="Line 315"/>
              <p:cNvSpPr>
                <a:spLocks noChangeShapeType="1"/>
              </p:cNvSpPr>
              <p:nvPr/>
            </p:nvSpPr>
            <p:spPr bwMode="auto">
              <a:xfrm>
                <a:off x="5107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6" name="Line 316"/>
              <p:cNvSpPr>
                <a:spLocks noChangeShapeType="1"/>
              </p:cNvSpPr>
              <p:nvPr/>
            </p:nvSpPr>
            <p:spPr bwMode="auto">
              <a:xfrm>
                <a:off x="5111" y="1465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7" name="Line 317"/>
              <p:cNvSpPr>
                <a:spLocks noChangeShapeType="1"/>
              </p:cNvSpPr>
              <p:nvPr/>
            </p:nvSpPr>
            <p:spPr bwMode="auto">
              <a:xfrm>
                <a:off x="5119" y="1465"/>
                <a:ext cx="5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8" name="Line 318"/>
              <p:cNvSpPr>
                <a:spLocks noChangeShapeType="1"/>
              </p:cNvSpPr>
              <p:nvPr/>
            </p:nvSpPr>
            <p:spPr bwMode="auto">
              <a:xfrm>
                <a:off x="5124" y="1465"/>
                <a:ext cx="8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9" name="Line 319"/>
              <p:cNvSpPr>
                <a:spLocks noChangeShapeType="1"/>
              </p:cNvSpPr>
              <p:nvPr/>
            </p:nvSpPr>
            <p:spPr bwMode="auto">
              <a:xfrm>
                <a:off x="5132" y="1465"/>
                <a:ext cx="4" cy="1"/>
              </a:xfrm>
              <a:prstGeom prst="line">
                <a:avLst/>
              </a:prstGeom>
              <a:noFill/>
              <a:ln w="33338">
                <a:solidFill>
                  <a:srgbClr val="5B98D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486" name="Text Box 320"/>
          <p:cNvSpPr txBox="1">
            <a:spLocks noChangeArrowheads="1"/>
          </p:cNvSpPr>
          <p:nvPr/>
        </p:nvSpPr>
        <p:spPr bwMode="blackWhite">
          <a:xfrm>
            <a:off x="5257800" y="1751013"/>
            <a:ext cx="752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n = 2</a:t>
            </a:r>
          </a:p>
        </p:txBody>
      </p:sp>
      <p:sp>
        <p:nvSpPr>
          <p:cNvPr id="19487" name="Text Box 321"/>
          <p:cNvSpPr txBox="1">
            <a:spLocks noChangeArrowheads="1"/>
          </p:cNvSpPr>
          <p:nvPr/>
        </p:nvSpPr>
        <p:spPr bwMode="auto">
          <a:xfrm>
            <a:off x="2659063" y="1751013"/>
            <a:ext cx="1173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5B98D2"/>
                </a:solidFill>
              </a:rPr>
              <a:t>2s energy</a:t>
            </a:r>
          </a:p>
        </p:txBody>
      </p:sp>
      <p:grpSp>
        <p:nvGrpSpPr>
          <p:cNvPr id="19488" name="Group 324"/>
          <p:cNvGrpSpPr>
            <a:grpSpLocks/>
          </p:cNvGrpSpPr>
          <p:nvPr/>
        </p:nvGrpSpPr>
        <p:grpSpPr bwMode="auto">
          <a:xfrm>
            <a:off x="835025" y="3103563"/>
            <a:ext cx="7162800" cy="2128837"/>
            <a:chOff x="835025" y="3103688"/>
            <a:chExt cx="7162800" cy="2128712"/>
          </a:xfrm>
        </p:grpSpPr>
        <p:sp>
          <p:nvSpPr>
            <p:cNvPr id="19490" name="Freeform 2"/>
            <p:cNvSpPr>
              <a:spLocks/>
            </p:cNvSpPr>
            <p:nvPr/>
          </p:nvSpPr>
          <p:spPr bwMode="auto">
            <a:xfrm flipH="1">
              <a:off x="1725613" y="3562350"/>
              <a:ext cx="482600" cy="1293813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1" name="Freeform 3"/>
            <p:cNvSpPr>
              <a:spLocks/>
            </p:cNvSpPr>
            <p:nvPr/>
          </p:nvSpPr>
          <p:spPr bwMode="auto">
            <a:xfrm>
              <a:off x="2243138" y="3576638"/>
              <a:ext cx="482600" cy="12954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2" name="Line 6"/>
            <p:cNvSpPr>
              <a:spLocks noChangeShapeType="1"/>
            </p:cNvSpPr>
            <p:nvPr/>
          </p:nvSpPr>
          <p:spPr bwMode="auto">
            <a:xfrm>
              <a:off x="2243138" y="3371959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3" name="Line 7"/>
            <p:cNvSpPr>
              <a:spLocks noChangeShapeType="1"/>
            </p:cNvSpPr>
            <p:nvPr/>
          </p:nvSpPr>
          <p:spPr bwMode="auto">
            <a:xfrm>
              <a:off x="2754313" y="3371959"/>
              <a:ext cx="0" cy="1860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4" name="Oval 8"/>
            <p:cNvSpPr>
              <a:spLocks noChangeArrowheads="1"/>
            </p:cNvSpPr>
            <p:nvPr/>
          </p:nvSpPr>
          <p:spPr bwMode="auto">
            <a:xfrm>
              <a:off x="2678899" y="3290243"/>
              <a:ext cx="157036" cy="161846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5" name="Freeform 10"/>
            <p:cNvSpPr>
              <a:spLocks/>
            </p:cNvSpPr>
            <p:nvPr/>
          </p:nvSpPr>
          <p:spPr bwMode="auto">
            <a:xfrm flipH="1">
              <a:off x="2793097" y="3590815"/>
              <a:ext cx="483156" cy="1294771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6" name="Text Box 11"/>
            <p:cNvSpPr txBox="1">
              <a:spLocks noChangeArrowheads="1"/>
            </p:cNvSpPr>
            <p:nvPr/>
          </p:nvSpPr>
          <p:spPr bwMode="auto">
            <a:xfrm>
              <a:off x="3321253" y="3105276"/>
              <a:ext cx="183947" cy="366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9497" name="Line 13"/>
            <p:cNvSpPr>
              <a:spLocks noChangeShapeType="1"/>
            </p:cNvSpPr>
            <p:nvPr/>
          </p:nvSpPr>
          <p:spPr bwMode="auto">
            <a:xfrm>
              <a:off x="1166813" y="3371959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8" name="Line 14"/>
            <p:cNvSpPr>
              <a:spLocks noChangeShapeType="1"/>
            </p:cNvSpPr>
            <p:nvPr/>
          </p:nvSpPr>
          <p:spPr bwMode="auto">
            <a:xfrm>
              <a:off x="1677988" y="3371959"/>
              <a:ext cx="0" cy="1860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9" name="Oval 15"/>
            <p:cNvSpPr>
              <a:spLocks noChangeArrowheads="1"/>
            </p:cNvSpPr>
            <p:nvPr/>
          </p:nvSpPr>
          <p:spPr bwMode="auto">
            <a:xfrm>
              <a:off x="1602061" y="3290243"/>
              <a:ext cx="157036" cy="161846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0" name="Freeform 17"/>
            <p:cNvSpPr>
              <a:spLocks/>
            </p:cNvSpPr>
            <p:nvPr/>
          </p:nvSpPr>
          <p:spPr bwMode="auto">
            <a:xfrm>
              <a:off x="1162050" y="3579255"/>
              <a:ext cx="483156" cy="1294771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1" name="Freeform 18"/>
            <p:cNvSpPr>
              <a:spLocks/>
            </p:cNvSpPr>
            <p:nvPr/>
          </p:nvSpPr>
          <p:spPr bwMode="auto">
            <a:xfrm flipH="1">
              <a:off x="3913188" y="3560763"/>
              <a:ext cx="482600" cy="1293812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Freeform 19"/>
            <p:cNvSpPr>
              <a:spLocks/>
            </p:cNvSpPr>
            <p:nvPr/>
          </p:nvSpPr>
          <p:spPr bwMode="auto">
            <a:xfrm>
              <a:off x="4430713" y="3575050"/>
              <a:ext cx="482600" cy="12954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3" name="Line 22"/>
            <p:cNvSpPr>
              <a:spLocks noChangeShapeType="1"/>
            </p:cNvSpPr>
            <p:nvPr/>
          </p:nvSpPr>
          <p:spPr bwMode="auto">
            <a:xfrm>
              <a:off x="4432055" y="3369579"/>
              <a:ext cx="1117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4" name="Line 23"/>
            <p:cNvSpPr>
              <a:spLocks noChangeShapeType="1"/>
            </p:cNvSpPr>
            <p:nvPr/>
          </p:nvSpPr>
          <p:spPr bwMode="auto">
            <a:xfrm>
              <a:off x="4943475" y="3370372"/>
              <a:ext cx="0" cy="1860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5" name="Oval 24"/>
            <p:cNvSpPr>
              <a:spLocks noChangeArrowheads="1"/>
            </p:cNvSpPr>
            <p:nvPr/>
          </p:nvSpPr>
          <p:spPr bwMode="auto">
            <a:xfrm>
              <a:off x="4867059" y="3288656"/>
              <a:ext cx="156929" cy="161846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6" name="Freeform 26"/>
            <p:cNvSpPr>
              <a:spLocks/>
            </p:cNvSpPr>
            <p:nvPr/>
          </p:nvSpPr>
          <p:spPr bwMode="auto">
            <a:xfrm flipH="1">
              <a:off x="4981155" y="3589228"/>
              <a:ext cx="482829" cy="1294772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7" name="Text Box 27"/>
            <p:cNvSpPr txBox="1">
              <a:spLocks noChangeArrowheads="1"/>
            </p:cNvSpPr>
            <p:nvPr/>
          </p:nvSpPr>
          <p:spPr bwMode="auto">
            <a:xfrm>
              <a:off x="5508953" y="3103688"/>
              <a:ext cx="183822" cy="366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9508" name="Line 29"/>
            <p:cNvSpPr>
              <a:spLocks noChangeShapeType="1"/>
            </p:cNvSpPr>
            <p:nvPr/>
          </p:nvSpPr>
          <p:spPr bwMode="auto">
            <a:xfrm>
              <a:off x="3355975" y="3370372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9" name="Line 30"/>
            <p:cNvSpPr>
              <a:spLocks noChangeShapeType="1"/>
            </p:cNvSpPr>
            <p:nvPr/>
          </p:nvSpPr>
          <p:spPr bwMode="auto">
            <a:xfrm>
              <a:off x="3867150" y="3370372"/>
              <a:ext cx="0" cy="1860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0" name="Oval 31"/>
            <p:cNvSpPr>
              <a:spLocks noChangeArrowheads="1"/>
            </p:cNvSpPr>
            <p:nvPr/>
          </p:nvSpPr>
          <p:spPr bwMode="auto">
            <a:xfrm>
              <a:off x="3790950" y="3288656"/>
              <a:ext cx="156929" cy="161846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1" name="Freeform 33"/>
            <p:cNvSpPr>
              <a:spLocks/>
            </p:cNvSpPr>
            <p:nvPr/>
          </p:nvSpPr>
          <p:spPr bwMode="auto">
            <a:xfrm>
              <a:off x="3351213" y="3577667"/>
              <a:ext cx="482829" cy="1294772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Freeform 34"/>
            <p:cNvSpPr>
              <a:spLocks/>
            </p:cNvSpPr>
            <p:nvPr/>
          </p:nvSpPr>
          <p:spPr bwMode="auto">
            <a:xfrm flipH="1">
              <a:off x="6103938" y="3560763"/>
              <a:ext cx="482600" cy="1293812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3" name="Freeform 35"/>
            <p:cNvSpPr>
              <a:spLocks/>
            </p:cNvSpPr>
            <p:nvPr/>
          </p:nvSpPr>
          <p:spPr bwMode="auto">
            <a:xfrm>
              <a:off x="6621463" y="3575050"/>
              <a:ext cx="482600" cy="1295400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4" name="Line 38"/>
            <p:cNvSpPr>
              <a:spLocks noChangeShapeType="1"/>
            </p:cNvSpPr>
            <p:nvPr/>
          </p:nvSpPr>
          <p:spPr bwMode="auto">
            <a:xfrm>
              <a:off x="6622805" y="3369579"/>
              <a:ext cx="1117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5" name="Line 39"/>
            <p:cNvSpPr>
              <a:spLocks noChangeShapeType="1"/>
            </p:cNvSpPr>
            <p:nvPr/>
          </p:nvSpPr>
          <p:spPr bwMode="auto">
            <a:xfrm>
              <a:off x="7134036" y="3369579"/>
              <a:ext cx="0" cy="18612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6" name="Oval 40"/>
            <p:cNvSpPr>
              <a:spLocks noChangeArrowheads="1"/>
            </p:cNvSpPr>
            <p:nvPr/>
          </p:nvSpPr>
          <p:spPr bwMode="auto">
            <a:xfrm>
              <a:off x="7057809" y="3288656"/>
              <a:ext cx="156929" cy="161846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7" name="Freeform 42"/>
            <p:cNvSpPr>
              <a:spLocks/>
            </p:cNvSpPr>
            <p:nvPr/>
          </p:nvSpPr>
          <p:spPr bwMode="auto">
            <a:xfrm flipH="1">
              <a:off x="7171905" y="3589228"/>
              <a:ext cx="482829" cy="1294772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8" name="Text Box 43"/>
            <p:cNvSpPr txBox="1">
              <a:spLocks noChangeArrowheads="1"/>
            </p:cNvSpPr>
            <p:nvPr/>
          </p:nvSpPr>
          <p:spPr bwMode="auto">
            <a:xfrm>
              <a:off x="7699703" y="3103688"/>
              <a:ext cx="183822" cy="366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9519" name="Line 45"/>
            <p:cNvSpPr>
              <a:spLocks noChangeShapeType="1"/>
            </p:cNvSpPr>
            <p:nvPr/>
          </p:nvSpPr>
          <p:spPr bwMode="auto">
            <a:xfrm>
              <a:off x="5546697" y="3369579"/>
              <a:ext cx="11171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0" name="Line 46"/>
            <p:cNvSpPr>
              <a:spLocks noChangeShapeType="1"/>
            </p:cNvSpPr>
            <p:nvPr/>
          </p:nvSpPr>
          <p:spPr bwMode="auto">
            <a:xfrm>
              <a:off x="6057927" y="3369579"/>
              <a:ext cx="0" cy="18612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1" name="Oval 47"/>
            <p:cNvSpPr>
              <a:spLocks noChangeArrowheads="1"/>
            </p:cNvSpPr>
            <p:nvPr/>
          </p:nvSpPr>
          <p:spPr bwMode="auto">
            <a:xfrm>
              <a:off x="5981700" y="3288656"/>
              <a:ext cx="156929" cy="161846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2" name="Freeform 49"/>
            <p:cNvSpPr>
              <a:spLocks/>
            </p:cNvSpPr>
            <p:nvPr/>
          </p:nvSpPr>
          <p:spPr bwMode="auto">
            <a:xfrm>
              <a:off x="5541963" y="3577667"/>
              <a:ext cx="482829" cy="1294772"/>
            </a:xfrm>
            <a:custGeom>
              <a:avLst/>
              <a:gdLst>
                <a:gd name="T0" fmla="*/ 0 w 612"/>
                <a:gd name="T1" fmla="*/ 0 h 672"/>
                <a:gd name="T2" fmla="*/ 2147483647 w 612"/>
                <a:gd name="T3" fmla="*/ 2147483647 h 672"/>
                <a:gd name="T4" fmla="*/ 2147483647 w 612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3" name="Freeform 50"/>
            <p:cNvSpPr>
              <a:spLocks/>
            </p:cNvSpPr>
            <p:nvPr/>
          </p:nvSpPr>
          <p:spPr bwMode="auto">
            <a:xfrm>
              <a:off x="7708900" y="3492500"/>
              <a:ext cx="288925" cy="77788"/>
            </a:xfrm>
            <a:custGeom>
              <a:avLst/>
              <a:gdLst>
                <a:gd name="T0" fmla="*/ 0 w 397"/>
                <a:gd name="T1" fmla="*/ 2147483647 h 73"/>
                <a:gd name="T2" fmla="*/ 2147483647 w 397"/>
                <a:gd name="T3" fmla="*/ 0 h 73"/>
                <a:gd name="T4" fmla="*/ 0 60000 65536"/>
                <a:gd name="T5" fmla="*/ 0 60000 65536"/>
                <a:gd name="T6" fmla="*/ 0 w 397"/>
                <a:gd name="T7" fmla="*/ 0 h 73"/>
                <a:gd name="T8" fmla="*/ 397 w 397"/>
                <a:gd name="T9" fmla="*/ 73 h 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7" h="73">
                  <a:moveTo>
                    <a:pt x="0" y="73"/>
                  </a:moveTo>
                  <a:cubicBezTo>
                    <a:pt x="0" y="73"/>
                    <a:pt x="198" y="36"/>
                    <a:pt x="397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Freeform 51"/>
            <p:cNvSpPr>
              <a:spLocks/>
            </p:cNvSpPr>
            <p:nvPr/>
          </p:nvSpPr>
          <p:spPr bwMode="auto">
            <a:xfrm flipH="1">
              <a:off x="835025" y="3489325"/>
              <a:ext cx="288925" cy="76200"/>
            </a:xfrm>
            <a:custGeom>
              <a:avLst/>
              <a:gdLst>
                <a:gd name="T0" fmla="*/ 0 w 397"/>
                <a:gd name="T1" fmla="*/ 2147483647 h 73"/>
                <a:gd name="T2" fmla="*/ 2147483647 w 397"/>
                <a:gd name="T3" fmla="*/ 0 h 73"/>
                <a:gd name="T4" fmla="*/ 0 60000 65536"/>
                <a:gd name="T5" fmla="*/ 0 60000 65536"/>
                <a:gd name="T6" fmla="*/ 0 w 397"/>
                <a:gd name="T7" fmla="*/ 0 h 73"/>
                <a:gd name="T8" fmla="*/ 397 w 397"/>
                <a:gd name="T9" fmla="*/ 73 h 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7" h="73">
                  <a:moveTo>
                    <a:pt x="0" y="73"/>
                  </a:moveTo>
                  <a:cubicBezTo>
                    <a:pt x="0" y="73"/>
                    <a:pt x="198" y="36"/>
                    <a:pt x="397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25" name="Group 52"/>
            <p:cNvGrpSpPr>
              <a:grpSpLocks/>
            </p:cNvGrpSpPr>
            <p:nvPr/>
          </p:nvGrpSpPr>
          <p:grpSpPr bwMode="auto">
            <a:xfrm>
              <a:off x="960438" y="4452938"/>
              <a:ext cx="6981825" cy="222250"/>
              <a:chOff x="573" y="3022"/>
              <a:chExt cx="4398" cy="116"/>
            </a:xfrm>
          </p:grpSpPr>
          <p:grpSp>
            <p:nvGrpSpPr>
              <p:cNvPr id="19538" name="Group 53"/>
              <p:cNvGrpSpPr>
                <a:grpSpLocks/>
              </p:cNvGrpSpPr>
              <p:nvPr/>
            </p:nvGrpSpPr>
            <p:grpSpPr bwMode="auto">
              <a:xfrm>
                <a:off x="573" y="3022"/>
                <a:ext cx="4379" cy="24"/>
                <a:chOff x="493" y="3003"/>
                <a:chExt cx="1859" cy="24"/>
              </a:xfrm>
            </p:grpSpPr>
            <p:sp>
              <p:nvSpPr>
                <p:cNvPr id="19545" name="Line 54"/>
                <p:cNvSpPr>
                  <a:spLocks noChangeShapeType="1"/>
                </p:cNvSpPr>
                <p:nvPr/>
              </p:nvSpPr>
              <p:spPr bwMode="auto">
                <a:xfrm>
                  <a:off x="502" y="3003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46" name="Line 55"/>
                <p:cNvSpPr>
                  <a:spLocks noChangeShapeType="1"/>
                </p:cNvSpPr>
                <p:nvPr/>
              </p:nvSpPr>
              <p:spPr bwMode="auto">
                <a:xfrm>
                  <a:off x="493" y="3027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539" name="Group 56"/>
              <p:cNvGrpSpPr>
                <a:grpSpLocks/>
              </p:cNvGrpSpPr>
              <p:nvPr/>
            </p:nvGrpSpPr>
            <p:grpSpPr bwMode="auto">
              <a:xfrm>
                <a:off x="592" y="3066"/>
                <a:ext cx="4379" cy="24"/>
                <a:chOff x="493" y="3003"/>
                <a:chExt cx="1859" cy="24"/>
              </a:xfrm>
            </p:grpSpPr>
            <p:sp>
              <p:nvSpPr>
                <p:cNvPr id="19543" name="Line 57"/>
                <p:cNvSpPr>
                  <a:spLocks noChangeShapeType="1"/>
                </p:cNvSpPr>
                <p:nvPr/>
              </p:nvSpPr>
              <p:spPr bwMode="auto">
                <a:xfrm>
                  <a:off x="502" y="3003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44" name="Line 58"/>
                <p:cNvSpPr>
                  <a:spLocks noChangeShapeType="1"/>
                </p:cNvSpPr>
                <p:nvPr/>
              </p:nvSpPr>
              <p:spPr bwMode="auto">
                <a:xfrm>
                  <a:off x="493" y="3027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540" name="Group 59"/>
              <p:cNvGrpSpPr>
                <a:grpSpLocks/>
              </p:cNvGrpSpPr>
              <p:nvPr/>
            </p:nvGrpSpPr>
            <p:grpSpPr bwMode="auto">
              <a:xfrm>
                <a:off x="592" y="3114"/>
                <a:ext cx="4379" cy="24"/>
                <a:chOff x="493" y="3003"/>
                <a:chExt cx="1859" cy="24"/>
              </a:xfrm>
            </p:grpSpPr>
            <p:sp>
              <p:nvSpPr>
                <p:cNvPr id="19541" name="Line 60"/>
                <p:cNvSpPr>
                  <a:spLocks noChangeShapeType="1"/>
                </p:cNvSpPr>
                <p:nvPr/>
              </p:nvSpPr>
              <p:spPr bwMode="auto">
                <a:xfrm>
                  <a:off x="502" y="3003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42" name="Line 61"/>
                <p:cNvSpPr>
                  <a:spLocks noChangeShapeType="1"/>
                </p:cNvSpPr>
                <p:nvPr/>
              </p:nvSpPr>
              <p:spPr bwMode="auto">
                <a:xfrm>
                  <a:off x="493" y="3027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526" name="Group 62"/>
            <p:cNvGrpSpPr>
              <a:grpSpLocks/>
            </p:cNvGrpSpPr>
            <p:nvPr/>
          </p:nvGrpSpPr>
          <p:grpSpPr bwMode="auto">
            <a:xfrm>
              <a:off x="947738" y="3897313"/>
              <a:ext cx="6981825" cy="223837"/>
              <a:chOff x="573" y="3022"/>
              <a:chExt cx="4398" cy="116"/>
            </a:xfrm>
          </p:grpSpPr>
          <p:grpSp>
            <p:nvGrpSpPr>
              <p:cNvPr id="19529" name="Group 63"/>
              <p:cNvGrpSpPr>
                <a:grpSpLocks/>
              </p:cNvGrpSpPr>
              <p:nvPr/>
            </p:nvGrpSpPr>
            <p:grpSpPr bwMode="auto">
              <a:xfrm>
                <a:off x="573" y="3022"/>
                <a:ext cx="4379" cy="24"/>
                <a:chOff x="493" y="3003"/>
                <a:chExt cx="1859" cy="24"/>
              </a:xfrm>
            </p:grpSpPr>
            <p:sp>
              <p:nvSpPr>
                <p:cNvPr id="19536" name="Line 64"/>
                <p:cNvSpPr>
                  <a:spLocks noChangeShapeType="1"/>
                </p:cNvSpPr>
                <p:nvPr/>
              </p:nvSpPr>
              <p:spPr bwMode="auto">
                <a:xfrm>
                  <a:off x="502" y="3003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37" name="Line 65"/>
                <p:cNvSpPr>
                  <a:spLocks noChangeShapeType="1"/>
                </p:cNvSpPr>
                <p:nvPr/>
              </p:nvSpPr>
              <p:spPr bwMode="auto">
                <a:xfrm>
                  <a:off x="493" y="3027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530" name="Group 66"/>
              <p:cNvGrpSpPr>
                <a:grpSpLocks/>
              </p:cNvGrpSpPr>
              <p:nvPr/>
            </p:nvGrpSpPr>
            <p:grpSpPr bwMode="auto">
              <a:xfrm>
                <a:off x="592" y="3066"/>
                <a:ext cx="4379" cy="24"/>
                <a:chOff x="493" y="3003"/>
                <a:chExt cx="1859" cy="24"/>
              </a:xfrm>
            </p:grpSpPr>
            <p:sp>
              <p:nvSpPr>
                <p:cNvPr id="19534" name="Line 67"/>
                <p:cNvSpPr>
                  <a:spLocks noChangeShapeType="1"/>
                </p:cNvSpPr>
                <p:nvPr/>
              </p:nvSpPr>
              <p:spPr bwMode="auto">
                <a:xfrm>
                  <a:off x="502" y="3003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35" name="Line 68"/>
                <p:cNvSpPr>
                  <a:spLocks noChangeShapeType="1"/>
                </p:cNvSpPr>
                <p:nvPr/>
              </p:nvSpPr>
              <p:spPr bwMode="auto">
                <a:xfrm>
                  <a:off x="493" y="3027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531" name="Group 69"/>
              <p:cNvGrpSpPr>
                <a:grpSpLocks/>
              </p:cNvGrpSpPr>
              <p:nvPr/>
            </p:nvGrpSpPr>
            <p:grpSpPr bwMode="auto">
              <a:xfrm>
                <a:off x="592" y="3114"/>
                <a:ext cx="4379" cy="24"/>
                <a:chOff x="493" y="3003"/>
                <a:chExt cx="1859" cy="24"/>
              </a:xfrm>
            </p:grpSpPr>
            <p:sp>
              <p:nvSpPr>
                <p:cNvPr id="19532" name="Line 70"/>
                <p:cNvSpPr>
                  <a:spLocks noChangeShapeType="1"/>
                </p:cNvSpPr>
                <p:nvPr/>
              </p:nvSpPr>
              <p:spPr bwMode="auto">
                <a:xfrm>
                  <a:off x="502" y="3003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33" name="Line 71"/>
                <p:cNvSpPr>
                  <a:spLocks noChangeShapeType="1"/>
                </p:cNvSpPr>
                <p:nvPr/>
              </p:nvSpPr>
              <p:spPr bwMode="auto">
                <a:xfrm>
                  <a:off x="493" y="3027"/>
                  <a:ext cx="18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527" name="Text Box 322"/>
            <p:cNvSpPr txBox="1">
              <a:spLocks noChangeArrowheads="1"/>
            </p:cNvSpPr>
            <p:nvPr/>
          </p:nvSpPr>
          <p:spPr bwMode="auto">
            <a:xfrm>
              <a:off x="3759200" y="4375150"/>
              <a:ext cx="1009650" cy="366713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N states</a:t>
              </a:r>
            </a:p>
          </p:txBody>
        </p:sp>
        <p:sp>
          <p:nvSpPr>
            <p:cNvPr id="19528" name="Text Box 323"/>
            <p:cNvSpPr txBox="1">
              <a:spLocks noChangeArrowheads="1"/>
            </p:cNvSpPr>
            <p:nvPr/>
          </p:nvSpPr>
          <p:spPr bwMode="auto">
            <a:xfrm>
              <a:off x="3778250" y="3781425"/>
              <a:ext cx="1009650" cy="366713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N states</a:t>
              </a:r>
            </a:p>
          </p:txBody>
        </p:sp>
      </p:grpSp>
      <p:sp>
        <p:nvSpPr>
          <p:cNvPr id="19489" name="Text Box 324"/>
          <p:cNvSpPr txBox="1">
            <a:spLocks noChangeArrowheads="1"/>
          </p:cNvSpPr>
          <p:nvPr/>
        </p:nvSpPr>
        <p:spPr bwMode="auto">
          <a:xfrm>
            <a:off x="95250" y="6338888"/>
            <a:ext cx="882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The total number of states = (number of atoms) x (number of orbitals in each atom)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descr="Light downward diagonal"/>
          <p:cNvSpPr>
            <a:spLocks noChangeArrowheads="1"/>
          </p:cNvSpPr>
          <p:nvPr/>
        </p:nvSpPr>
        <p:spPr bwMode="invGray">
          <a:xfrm>
            <a:off x="3146425" y="2798763"/>
            <a:ext cx="2533650" cy="27305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148013" y="4002088"/>
            <a:ext cx="2535237" cy="84137"/>
          </a:xfrm>
          <a:prstGeom prst="rect">
            <a:avLst/>
          </a:prstGeom>
          <a:solidFill>
            <a:srgbClr val="5B98D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108325" y="3627438"/>
            <a:ext cx="2535238" cy="146050"/>
          </a:xfrm>
          <a:prstGeom prst="rect">
            <a:avLst/>
          </a:prstGeom>
          <a:solidFill>
            <a:srgbClr val="5B98D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6111875" y="3027363"/>
            <a:ext cx="25669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6096000" y="2979738"/>
            <a:ext cx="25669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6100763" y="2936875"/>
            <a:ext cx="25669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6103938" y="3171825"/>
            <a:ext cx="25669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6116638" y="3122613"/>
            <a:ext cx="25669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6115050" y="3074988"/>
            <a:ext cx="25669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491" name="Group 11"/>
          <p:cNvGrpSpPr>
            <a:grpSpLocks/>
          </p:cNvGrpSpPr>
          <p:nvPr/>
        </p:nvGrpSpPr>
        <p:grpSpPr bwMode="auto">
          <a:xfrm>
            <a:off x="7304088" y="3013075"/>
            <a:ext cx="109537" cy="109538"/>
            <a:chOff x="1712" y="3740"/>
            <a:chExt cx="63" cy="96"/>
          </a:xfrm>
        </p:grpSpPr>
        <p:sp>
          <p:nvSpPr>
            <p:cNvPr id="20597" name="Line 12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8" name="Line 13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92" name="Group 14"/>
          <p:cNvGrpSpPr>
            <a:grpSpLocks/>
          </p:cNvGrpSpPr>
          <p:nvPr/>
        </p:nvGrpSpPr>
        <p:grpSpPr bwMode="auto">
          <a:xfrm>
            <a:off x="7115175" y="3067050"/>
            <a:ext cx="109538" cy="109538"/>
            <a:chOff x="1712" y="3740"/>
            <a:chExt cx="63" cy="96"/>
          </a:xfrm>
        </p:grpSpPr>
        <p:sp>
          <p:nvSpPr>
            <p:cNvPr id="20595" name="Line 15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6" name="Line 16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93" name="Group 17"/>
          <p:cNvGrpSpPr>
            <a:grpSpLocks/>
          </p:cNvGrpSpPr>
          <p:nvPr/>
        </p:nvGrpSpPr>
        <p:grpSpPr bwMode="auto">
          <a:xfrm>
            <a:off x="6934200" y="3122613"/>
            <a:ext cx="109538" cy="109537"/>
            <a:chOff x="1712" y="3740"/>
            <a:chExt cx="63" cy="96"/>
          </a:xfrm>
        </p:grpSpPr>
        <p:sp>
          <p:nvSpPr>
            <p:cNvPr id="20593" name="Line 18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4" name="Line 19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4" name="Line 21"/>
          <p:cNvSpPr>
            <a:spLocks noChangeShapeType="1"/>
          </p:cNvSpPr>
          <p:nvPr/>
        </p:nvSpPr>
        <p:spPr bwMode="auto">
          <a:xfrm>
            <a:off x="6116638" y="3260725"/>
            <a:ext cx="25669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Line 22"/>
          <p:cNvSpPr>
            <a:spLocks noChangeShapeType="1"/>
          </p:cNvSpPr>
          <p:nvPr/>
        </p:nvSpPr>
        <p:spPr bwMode="auto">
          <a:xfrm>
            <a:off x="6115050" y="3213100"/>
            <a:ext cx="25669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496" name="Group 23"/>
          <p:cNvGrpSpPr>
            <a:grpSpLocks/>
          </p:cNvGrpSpPr>
          <p:nvPr/>
        </p:nvGrpSpPr>
        <p:grpSpPr bwMode="auto">
          <a:xfrm>
            <a:off x="7304088" y="3151188"/>
            <a:ext cx="109537" cy="109537"/>
            <a:chOff x="1712" y="3740"/>
            <a:chExt cx="63" cy="96"/>
          </a:xfrm>
        </p:grpSpPr>
        <p:sp>
          <p:nvSpPr>
            <p:cNvPr id="20591" name="Line 24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2" name="Line 25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97" name="Group 26"/>
          <p:cNvGrpSpPr>
            <a:grpSpLocks/>
          </p:cNvGrpSpPr>
          <p:nvPr/>
        </p:nvGrpSpPr>
        <p:grpSpPr bwMode="auto">
          <a:xfrm>
            <a:off x="7115175" y="3205163"/>
            <a:ext cx="109538" cy="109537"/>
            <a:chOff x="1712" y="3740"/>
            <a:chExt cx="63" cy="96"/>
          </a:xfrm>
        </p:grpSpPr>
        <p:sp>
          <p:nvSpPr>
            <p:cNvPr id="20589" name="Line 27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0" name="Line 28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98" name="Group 29"/>
          <p:cNvGrpSpPr>
            <a:grpSpLocks/>
          </p:cNvGrpSpPr>
          <p:nvPr/>
        </p:nvGrpSpPr>
        <p:grpSpPr bwMode="auto">
          <a:xfrm>
            <a:off x="6934200" y="3260725"/>
            <a:ext cx="109538" cy="109538"/>
            <a:chOff x="1712" y="3740"/>
            <a:chExt cx="63" cy="96"/>
          </a:xfrm>
        </p:grpSpPr>
        <p:sp>
          <p:nvSpPr>
            <p:cNvPr id="20587" name="Line 30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88" name="Line 31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9" name="Line 32"/>
          <p:cNvSpPr>
            <a:spLocks noChangeShapeType="1"/>
          </p:cNvSpPr>
          <p:nvPr/>
        </p:nvSpPr>
        <p:spPr bwMode="auto">
          <a:xfrm>
            <a:off x="6111875" y="2897188"/>
            <a:ext cx="25669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Line 33"/>
          <p:cNvSpPr>
            <a:spLocks noChangeShapeType="1"/>
          </p:cNvSpPr>
          <p:nvPr/>
        </p:nvSpPr>
        <p:spPr bwMode="auto">
          <a:xfrm>
            <a:off x="6096000" y="2851150"/>
            <a:ext cx="25669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Line 34"/>
          <p:cNvSpPr>
            <a:spLocks noChangeShapeType="1"/>
          </p:cNvSpPr>
          <p:nvPr/>
        </p:nvSpPr>
        <p:spPr bwMode="auto">
          <a:xfrm>
            <a:off x="6100763" y="2808288"/>
            <a:ext cx="25669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37"/>
          <p:cNvSpPr>
            <a:spLocks/>
          </p:cNvSpPr>
          <p:nvPr/>
        </p:nvSpPr>
        <p:spPr bwMode="auto">
          <a:xfrm flipH="1">
            <a:off x="3297238" y="2173288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Freeform 38"/>
          <p:cNvSpPr>
            <a:spLocks/>
          </p:cNvSpPr>
          <p:nvPr/>
        </p:nvSpPr>
        <p:spPr bwMode="auto">
          <a:xfrm>
            <a:off x="3490913" y="2198688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4" name="Freeform 45"/>
          <p:cNvSpPr>
            <a:spLocks/>
          </p:cNvSpPr>
          <p:nvPr/>
        </p:nvSpPr>
        <p:spPr bwMode="auto">
          <a:xfrm flipH="1">
            <a:off x="3697288" y="2220913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Text Box 46"/>
          <p:cNvSpPr txBox="1">
            <a:spLocks noChangeArrowheads="1"/>
          </p:cNvSpPr>
          <p:nvPr/>
        </p:nvSpPr>
        <p:spPr bwMode="auto">
          <a:xfrm>
            <a:off x="3857625" y="1411288"/>
            <a:ext cx="139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0506" name="Freeform 52"/>
          <p:cNvSpPr>
            <a:spLocks/>
          </p:cNvSpPr>
          <p:nvPr/>
        </p:nvSpPr>
        <p:spPr bwMode="auto">
          <a:xfrm>
            <a:off x="3086100" y="2201863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7" name="Freeform 54"/>
          <p:cNvSpPr>
            <a:spLocks/>
          </p:cNvSpPr>
          <p:nvPr/>
        </p:nvSpPr>
        <p:spPr bwMode="auto">
          <a:xfrm flipH="1">
            <a:off x="4116388" y="2170113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8" name="Freeform 55"/>
          <p:cNvSpPr>
            <a:spLocks/>
          </p:cNvSpPr>
          <p:nvPr/>
        </p:nvSpPr>
        <p:spPr bwMode="auto">
          <a:xfrm>
            <a:off x="4310063" y="2195513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Freeform 62"/>
          <p:cNvSpPr>
            <a:spLocks/>
          </p:cNvSpPr>
          <p:nvPr/>
        </p:nvSpPr>
        <p:spPr bwMode="auto">
          <a:xfrm flipH="1">
            <a:off x="4516438" y="2217738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0" name="Text Box 63"/>
          <p:cNvSpPr txBox="1">
            <a:spLocks noChangeArrowheads="1"/>
          </p:cNvSpPr>
          <p:nvPr/>
        </p:nvSpPr>
        <p:spPr bwMode="auto">
          <a:xfrm>
            <a:off x="4678363" y="1408113"/>
            <a:ext cx="139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0511" name="Freeform 69"/>
          <p:cNvSpPr>
            <a:spLocks/>
          </p:cNvSpPr>
          <p:nvPr/>
        </p:nvSpPr>
        <p:spPr bwMode="auto">
          <a:xfrm>
            <a:off x="3905250" y="2198688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2" name="Freeform 71"/>
          <p:cNvSpPr>
            <a:spLocks/>
          </p:cNvSpPr>
          <p:nvPr/>
        </p:nvSpPr>
        <p:spPr bwMode="auto">
          <a:xfrm flipH="1">
            <a:off x="4935538" y="2170113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3" name="Freeform 72"/>
          <p:cNvSpPr>
            <a:spLocks/>
          </p:cNvSpPr>
          <p:nvPr/>
        </p:nvSpPr>
        <p:spPr bwMode="auto">
          <a:xfrm>
            <a:off x="5129213" y="2195513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4" name="Freeform 79"/>
          <p:cNvSpPr>
            <a:spLocks/>
          </p:cNvSpPr>
          <p:nvPr/>
        </p:nvSpPr>
        <p:spPr bwMode="auto">
          <a:xfrm flipH="1">
            <a:off x="5335588" y="2217738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5" name="Text Box 80"/>
          <p:cNvSpPr txBox="1">
            <a:spLocks noChangeArrowheads="1"/>
          </p:cNvSpPr>
          <p:nvPr/>
        </p:nvSpPr>
        <p:spPr bwMode="auto">
          <a:xfrm>
            <a:off x="5497513" y="1408113"/>
            <a:ext cx="139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grpSp>
        <p:nvGrpSpPr>
          <p:cNvPr id="20516" name="Group 131"/>
          <p:cNvGrpSpPr>
            <a:grpSpLocks/>
          </p:cNvGrpSpPr>
          <p:nvPr/>
        </p:nvGrpSpPr>
        <p:grpSpPr bwMode="auto">
          <a:xfrm>
            <a:off x="3087688" y="1851025"/>
            <a:ext cx="2460625" cy="3175"/>
            <a:chOff x="3088063" y="1851597"/>
            <a:chExt cx="2460818" cy="3014"/>
          </a:xfrm>
        </p:grpSpPr>
        <p:sp>
          <p:nvSpPr>
            <p:cNvPr id="20581" name="Line 41"/>
            <p:cNvSpPr>
              <a:spLocks noChangeShapeType="1"/>
            </p:cNvSpPr>
            <p:nvPr/>
          </p:nvSpPr>
          <p:spPr bwMode="auto">
            <a:xfrm>
              <a:off x="3490969" y="1854611"/>
              <a:ext cx="41835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2" name="Line 48"/>
            <p:cNvSpPr>
              <a:spLocks noChangeShapeType="1"/>
            </p:cNvSpPr>
            <p:nvPr/>
          </p:nvSpPr>
          <p:spPr bwMode="auto">
            <a:xfrm>
              <a:off x="3088063" y="1854611"/>
              <a:ext cx="41835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3" name="Line 58"/>
            <p:cNvSpPr>
              <a:spLocks noChangeShapeType="1"/>
            </p:cNvSpPr>
            <p:nvPr/>
          </p:nvSpPr>
          <p:spPr bwMode="auto">
            <a:xfrm>
              <a:off x="4310449" y="1851597"/>
              <a:ext cx="41835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" name="Line 65"/>
            <p:cNvSpPr>
              <a:spLocks noChangeShapeType="1"/>
            </p:cNvSpPr>
            <p:nvPr/>
          </p:nvSpPr>
          <p:spPr bwMode="auto">
            <a:xfrm>
              <a:off x="3907543" y="1851597"/>
              <a:ext cx="418357" cy="0"/>
            </a:xfrm>
            <a:prstGeom prst="line">
              <a:avLst/>
            </a:prstGeom>
            <a:noFill/>
            <a:ln w="9525">
              <a:solidFill>
                <a:srgbClr val="59595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5" name="Line 75"/>
            <p:cNvSpPr>
              <a:spLocks noChangeShapeType="1"/>
            </p:cNvSpPr>
            <p:nvPr/>
          </p:nvSpPr>
          <p:spPr bwMode="auto">
            <a:xfrm>
              <a:off x="5130524" y="1851597"/>
              <a:ext cx="41835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6" name="Line 82"/>
            <p:cNvSpPr>
              <a:spLocks noChangeShapeType="1"/>
            </p:cNvSpPr>
            <p:nvPr/>
          </p:nvSpPr>
          <p:spPr bwMode="auto">
            <a:xfrm>
              <a:off x="4727618" y="1851597"/>
              <a:ext cx="41835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17" name="Group 132"/>
          <p:cNvGrpSpPr>
            <a:grpSpLocks/>
          </p:cNvGrpSpPr>
          <p:nvPr/>
        </p:nvGrpSpPr>
        <p:grpSpPr bwMode="auto">
          <a:xfrm>
            <a:off x="3279775" y="1851025"/>
            <a:ext cx="2046288" cy="2530475"/>
            <a:chOff x="3279414" y="1851597"/>
            <a:chExt cx="2047215" cy="2529903"/>
          </a:xfrm>
        </p:grpSpPr>
        <p:sp>
          <p:nvSpPr>
            <p:cNvPr id="20575" name="Line 42"/>
            <p:cNvSpPr>
              <a:spLocks noChangeShapeType="1"/>
            </p:cNvSpPr>
            <p:nvPr/>
          </p:nvSpPr>
          <p:spPr bwMode="auto">
            <a:xfrm>
              <a:off x="3677566" y="1854611"/>
              <a:ext cx="9508" cy="25268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6" name="Line 49"/>
            <p:cNvSpPr>
              <a:spLocks noChangeShapeType="1"/>
            </p:cNvSpPr>
            <p:nvPr/>
          </p:nvSpPr>
          <p:spPr bwMode="auto">
            <a:xfrm>
              <a:off x="3279414" y="1854611"/>
              <a:ext cx="4754" cy="2478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7" name="Line 59"/>
            <p:cNvSpPr>
              <a:spLocks noChangeShapeType="1"/>
            </p:cNvSpPr>
            <p:nvPr/>
          </p:nvSpPr>
          <p:spPr bwMode="auto">
            <a:xfrm flipH="1">
              <a:off x="4501800" y="1851597"/>
              <a:ext cx="4754" cy="25268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8" name="Line 66"/>
            <p:cNvSpPr>
              <a:spLocks noChangeShapeType="1"/>
            </p:cNvSpPr>
            <p:nvPr/>
          </p:nvSpPr>
          <p:spPr bwMode="auto">
            <a:xfrm>
              <a:off x="4098894" y="1851597"/>
              <a:ext cx="4754" cy="25148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9" name="Line 76"/>
            <p:cNvSpPr>
              <a:spLocks noChangeShapeType="1"/>
            </p:cNvSpPr>
            <p:nvPr/>
          </p:nvSpPr>
          <p:spPr bwMode="auto">
            <a:xfrm>
              <a:off x="5321875" y="1851597"/>
              <a:ext cx="4754" cy="25027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0" name="Line 83"/>
            <p:cNvSpPr>
              <a:spLocks noChangeShapeType="1"/>
            </p:cNvSpPr>
            <p:nvPr/>
          </p:nvSpPr>
          <p:spPr bwMode="auto">
            <a:xfrm>
              <a:off x="4918969" y="1851597"/>
              <a:ext cx="4754" cy="25027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18" name="Freeform 86"/>
          <p:cNvSpPr>
            <a:spLocks/>
          </p:cNvSpPr>
          <p:nvPr/>
        </p:nvSpPr>
        <p:spPr bwMode="auto">
          <a:xfrm>
            <a:off x="4725988" y="2198688"/>
            <a:ext cx="180975" cy="2157412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9" name="Freeform 87"/>
          <p:cNvSpPr>
            <a:spLocks/>
          </p:cNvSpPr>
          <p:nvPr/>
        </p:nvSpPr>
        <p:spPr bwMode="auto">
          <a:xfrm>
            <a:off x="5537200" y="2055813"/>
            <a:ext cx="107950" cy="130175"/>
          </a:xfrm>
          <a:custGeom>
            <a:avLst/>
            <a:gdLst>
              <a:gd name="T0" fmla="*/ 0 w 397"/>
              <a:gd name="T1" fmla="*/ 2147483647 h 73"/>
              <a:gd name="T2" fmla="*/ 2147483647 w 397"/>
              <a:gd name="T3" fmla="*/ 0 h 73"/>
              <a:gd name="T4" fmla="*/ 0 60000 65536"/>
              <a:gd name="T5" fmla="*/ 0 60000 65536"/>
              <a:gd name="T6" fmla="*/ 0 w 397"/>
              <a:gd name="T7" fmla="*/ 0 h 73"/>
              <a:gd name="T8" fmla="*/ 397 w 397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73">
                <a:moveTo>
                  <a:pt x="0" y="73"/>
                </a:moveTo>
                <a:cubicBezTo>
                  <a:pt x="0" y="73"/>
                  <a:pt x="198" y="36"/>
                  <a:pt x="397" y="0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Freeform 88"/>
          <p:cNvSpPr>
            <a:spLocks/>
          </p:cNvSpPr>
          <p:nvPr/>
        </p:nvSpPr>
        <p:spPr bwMode="auto">
          <a:xfrm flipH="1">
            <a:off x="2963863" y="2051050"/>
            <a:ext cx="107950" cy="127000"/>
          </a:xfrm>
          <a:custGeom>
            <a:avLst/>
            <a:gdLst>
              <a:gd name="T0" fmla="*/ 0 w 397"/>
              <a:gd name="T1" fmla="*/ 2147483647 h 73"/>
              <a:gd name="T2" fmla="*/ 2147483647 w 397"/>
              <a:gd name="T3" fmla="*/ 0 h 73"/>
              <a:gd name="T4" fmla="*/ 0 60000 65536"/>
              <a:gd name="T5" fmla="*/ 0 60000 65536"/>
              <a:gd name="T6" fmla="*/ 0 w 397"/>
              <a:gd name="T7" fmla="*/ 0 h 73"/>
              <a:gd name="T8" fmla="*/ 397 w 397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73">
                <a:moveTo>
                  <a:pt x="0" y="73"/>
                </a:moveTo>
                <a:cubicBezTo>
                  <a:pt x="0" y="73"/>
                  <a:pt x="198" y="36"/>
                  <a:pt x="397" y="0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Rectangle 89"/>
          <p:cNvSpPr>
            <a:spLocks noChangeArrowheads="1"/>
          </p:cNvSpPr>
          <p:nvPr/>
        </p:nvSpPr>
        <p:spPr bwMode="auto">
          <a:xfrm>
            <a:off x="3138488" y="3073400"/>
            <a:ext cx="2536825" cy="254000"/>
          </a:xfrm>
          <a:prstGeom prst="rect">
            <a:avLst/>
          </a:prstGeom>
          <a:solidFill>
            <a:srgbClr val="5B98D2"/>
          </a:solidFill>
          <a:ln w="1270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2" name="Rectangle 90"/>
          <p:cNvSpPr>
            <a:spLocks noChangeArrowheads="1"/>
          </p:cNvSpPr>
          <p:nvPr/>
        </p:nvSpPr>
        <p:spPr bwMode="auto">
          <a:xfrm>
            <a:off x="3140075" y="2797175"/>
            <a:ext cx="2536825" cy="522288"/>
          </a:xfrm>
          <a:prstGeom prst="rect">
            <a:avLst/>
          </a:prstGeom>
          <a:noFill/>
          <a:ln w="63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3" name="Text Box 91"/>
          <p:cNvSpPr txBox="1">
            <a:spLocks noChangeArrowheads="1"/>
          </p:cNvSpPr>
          <p:nvPr/>
        </p:nvSpPr>
        <p:spPr bwMode="auto">
          <a:xfrm>
            <a:off x="1033463" y="1420813"/>
            <a:ext cx="512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+e</a:t>
            </a:r>
          </a:p>
        </p:txBody>
      </p:sp>
      <p:sp>
        <p:nvSpPr>
          <p:cNvPr id="20524" name="Line 92"/>
          <p:cNvSpPr>
            <a:spLocks noChangeShapeType="1"/>
          </p:cNvSpPr>
          <p:nvPr/>
        </p:nvSpPr>
        <p:spPr bwMode="auto">
          <a:xfrm>
            <a:off x="931863" y="3983038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5" name="Line 93"/>
          <p:cNvSpPr>
            <a:spLocks noChangeShapeType="1"/>
          </p:cNvSpPr>
          <p:nvPr/>
        </p:nvSpPr>
        <p:spPr bwMode="auto">
          <a:xfrm flipV="1">
            <a:off x="808038" y="3919538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6" name="Line 94"/>
          <p:cNvSpPr>
            <a:spLocks noChangeShapeType="1"/>
          </p:cNvSpPr>
          <p:nvPr/>
        </p:nvSpPr>
        <p:spPr bwMode="auto">
          <a:xfrm>
            <a:off x="760413" y="1831975"/>
            <a:ext cx="1050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7" name="Line 95"/>
          <p:cNvSpPr>
            <a:spLocks noChangeShapeType="1"/>
          </p:cNvSpPr>
          <p:nvPr/>
        </p:nvSpPr>
        <p:spPr bwMode="auto">
          <a:xfrm>
            <a:off x="1239838" y="1831975"/>
            <a:ext cx="0" cy="2511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8" name="Oval 96"/>
          <p:cNvSpPr>
            <a:spLocks noChangeArrowheads="1"/>
          </p:cNvSpPr>
          <p:nvPr/>
        </p:nvSpPr>
        <p:spPr bwMode="auto">
          <a:xfrm>
            <a:off x="1168400" y="1770063"/>
            <a:ext cx="138113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9" name="Freeform 97"/>
          <p:cNvSpPr>
            <a:spLocks/>
          </p:cNvSpPr>
          <p:nvPr/>
        </p:nvSpPr>
        <p:spPr bwMode="auto">
          <a:xfrm>
            <a:off x="755650" y="2146300"/>
            <a:ext cx="455613" cy="195262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0" name="Freeform 98"/>
          <p:cNvSpPr>
            <a:spLocks/>
          </p:cNvSpPr>
          <p:nvPr/>
        </p:nvSpPr>
        <p:spPr bwMode="auto">
          <a:xfrm flipH="1">
            <a:off x="1276350" y="2163763"/>
            <a:ext cx="455613" cy="195262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1" name="Text Box 99"/>
          <p:cNvSpPr txBox="1">
            <a:spLocks noChangeArrowheads="1"/>
          </p:cNvSpPr>
          <p:nvPr/>
        </p:nvSpPr>
        <p:spPr bwMode="auto">
          <a:xfrm>
            <a:off x="1765300" y="1431925"/>
            <a:ext cx="192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r</a:t>
            </a:r>
          </a:p>
        </p:txBody>
      </p:sp>
      <p:sp>
        <p:nvSpPr>
          <p:cNvPr id="20532" name="Line 100"/>
          <p:cNvSpPr>
            <a:spLocks noChangeShapeType="1"/>
          </p:cNvSpPr>
          <p:nvPr/>
        </p:nvSpPr>
        <p:spPr bwMode="auto">
          <a:xfrm>
            <a:off x="663575" y="4038600"/>
            <a:ext cx="1282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3" name="Line 101"/>
          <p:cNvSpPr>
            <a:spLocks noChangeShapeType="1"/>
          </p:cNvSpPr>
          <p:nvPr/>
        </p:nvSpPr>
        <p:spPr bwMode="auto">
          <a:xfrm>
            <a:off x="674688" y="3702050"/>
            <a:ext cx="12811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4" name="Line 102"/>
          <p:cNvSpPr>
            <a:spLocks noChangeShapeType="1"/>
          </p:cNvSpPr>
          <p:nvPr/>
        </p:nvSpPr>
        <p:spPr bwMode="auto">
          <a:xfrm>
            <a:off x="655638" y="3078163"/>
            <a:ext cx="12811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5" name="Text Box 103"/>
          <p:cNvSpPr txBox="1">
            <a:spLocks noChangeArrowheads="1"/>
          </p:cNvSpPr>
          <p:nvPr/>
        </p:nvSpPr>
        <p:spPr bwMode="auto">
          <a:xfrm>
            <a:off x="0" y="2743200"/>
            <a:ext cx="914400" cy="2017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n = 3</a:t>
            </a:r>
          </a:p>
          <a:p>
            <a:pPr eaLnBrk="0" hangingPunct="0">
              <a:spcBef>
                <a:spcPct val="50000"/>
              </a:spcBef>
            </a:pPr>
            <a:endParaRPr lang="en-US" b="1"/>
          </a:p>
          <a:p>
            <a:pPr eaLnBrk="0" hangingPunct="0">
              <a:spcBef>
                <a:spcPct val="50000"/>
              </a:spcBef>
            </a:pPr>
            <a:r>
              <a:rPr lang="en-US" b="1"/>
              <a:t>n = 2</a:t>
            </a:r>
          </a:p>
          <a:p>
            <a:pPr eaLnBrk="0" hangingPunct="0">
              <a:spcBef>
                <a:spcPct val="50000"/>
              </a:spcBef>
            </a:pPr>
            <a:r>
              <a:rPr lang="en-US" b="1"/>
              <a:t>n = 1</a:t>
            </a:r>
          </a:p>
          <a:p>
            <a:pPr eaLnBrk="0" hangingPunct="0">
              <a:spcBef>
                <a:spcPct val="50000"/>
              </a:spcBef>
            </a:pPr>
            <a:endParaRPr lang="en-US" b="1"/>
          </a:p>
        </p:txBody>
      </p:sp>
      <p:sp>
        <p:nvSpPr>
          <p:cNvPr id="20536" name="Line 104"/>
          <p:cNvSpPr>
            <a:spLocks noChangeShapeType="1"/>
          </p:cNvSpPr>
          <p:nvPr/>
        </p:nvSpPr>
        <p:spPr bwMode="auto">
          <a:xfrm flipV="1">
            <a:off x="779463" y="3581400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7" name="Line 105"/>
          <p:cNvSpPr>
            <a:spLocks noChangeShapeType="1"/>
          </p:cNvSpPr>
          <p:nvPr/>
        </p:nvSpPr>
        <p:spPr bwMode="auto">
          <a:xfrm>
            <a:off x="903288" y="3648075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8" name="Line 106"/>
          <p:cNvSpPr>
            <a:spLocks noChangeShapeType="1"/>
          </p:cNvSpPr>
          <p:nvPr/>
        </p:nvSpPr>
        <p:spPr bwMode="auto">
          <a:xfrm>
            <a:off x="1182688" y="3632200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9" name="Line 107"/>
          <p:cNvSpPr>
            <a:spLocks noChangeShapeType="1"/>
          </p:cNvSpPr>
          <p:nvPr/>
        </p:nvSpPr>
        <p:spPr bwMode="auto">
          <a:xfrm>
            <a:off x="1487488" y="3632200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0" name="Line 108"/>
          <p:cNvSpPr>
            <a:spLocks noChangeShapeType="1"/>
          </p:cNvSpPr>
          <p:nvPr/>
        </p:nvSpPr>
        <p:spPr bwMode="auto">
          <a:xfrm>
            <a:off x="1751013" y="3633788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1" name="Line 109"/>
          <p:cNvSpPr>
            <a:spLocks noChangeShapeType="1"/>
          </p:cNvSpPr>
          <p:nvPr/>
        </p:nvSpPr>
        <p:spPr bwMode="auto">
          <a:xfrm flipV="1">
            <a:off x="1336675" y="3575050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2" name="Line 110"/>
          <p:cNvSpPr>
            <a:spLocks noChangeShapeType="1"/>
          </p:cNvSpPr>
          <p:nvPr/>
        </p:nvSpPr>
        <p:spPr bwMode="auto">
          <a:xfrm flipV="1">
            <a:off x="1625600" y="3581400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3" name="Line 111"/>
          <p:cNvSpPr>
            <a:spLocks noChangeShapeType="1"/>
          </p:cNvSpPr>
          <p:nvPr/>
        </p:nvSpPr>
        <p:spPr bwMode="auto">
          <a:xfrm flipV="1">
            <a:off x="1025525" y="3582988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4" name="Line 112"/>
          <p:cNvSpPr>
            <a:spLocks noChangeShapeType="1"/>
          </p:cNvSpPr>
          <p:nvPr/>
        </p:nvSpPr>
        <p:spPr bwMode="auto">
          <a:xfrm flipV="1">
            <a:off x="800100" y="2949575"/>
            <a:ext cx="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5" name="Text Box 113"/>
          <p:cNvSpPr txBox="1">
            <a:spLocks noChangeArrowheads="1"/>
          </p:cNvSpPr>
          <p:nvPr/>
        </p:nvSpPr>
        <p:spPr bwMode="auto">
          <a:xfrm>
            <a:off x="919163" y="987425"/>
            <a:ext cx="90011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Atom</a:t>
            </a:r>
          </a:p>
        </p:txBody>
      </p:sp>
      <p:sp>
        <p:nvSpPr>
          <p:cNvPr id="20546" name="Text Box 114"/>
          <p:cNvSpPr txBox="1">
            <a:spLocks noChangeArrowheads="1"/>
          </p:cNvSpPr>
          <p:nvPr/>
        </p:nvSpPr>
        <p:spPr bwMode="auto">
          <a:xfrm>
            <a:off x="4051300" y="987425"/>
            <a:ext cx="9017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Solid</a:t>
            </a:r>
          </a:p>
        </p:txBody>
      </p:sp>
      <p:sp>
        <p:nvSpPr>
          <p:cNvPr id="20547" name="Line 115"/>
          <p:cNvSpPr>
            <a:spLocks noChangeShapeType="1"/>
          </p:cNvSpPr>
          <p:nvPr/>
        </p:nvSpPr>
        <p:spPr bwMode="auto">
          <a:xfrm>
            <a:off x="1690688" y="1171575"/>
            <a:ext cx="2322512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48" name="Group 116"/>
          <p:cNvGrpSpPr>
            <a:grpSpLocks/>
          </p:cNvGrpSpPr>
          <p:nvPr/>
        </p:nvGrpSpPr>
        <p:grpSpPr bwMode="auto">
          <a:xfrm>
            <a:off x="2011363" y="2794000"/>
            <a:ext cx="1033462" cy="508000"/>
            <a:chOff x="1336" y="2312"/>
            <a:chExt cx="624" cy="320"/>
          </a:xfrm>
        </p:grpSpPr>
        <p:sp>
          <p:nvSpPr>
            <p:cNvPr id="20573" name="Line 117"/>
            <p:cNvSpPr>
              <a:spLocks noChangeShapeType="1"/>
            </p:cNvSpPr>
            <p:nvPr/>
          </p:nvSpPr>
          <p:spPr bwMode="auto">
            <a:xfrm flipV="1">
              <a:off x="1344" y="2312"/>
              <a:ext cx="608" cy="1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74" name="Line 118"/>
            <p:cNvSpPr>
              <a:spLocks noChangeShapeType="1"/>
            </p:cNvSpPr>
            <p:nvPr/>
          </p:nvSpPr>
          <p:spPr bwMode="auto">
            <a:xfrm>
              <a:off x="1336" y="2488"/>
              <a:ext cx="624" cy="1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49" name="Group 119"/>
          <p:cNvGrpSpPr>
            <a:grpSpLocks/>
          </p:cNvGrpSpPr>
          <p:nvPr/>
        </p:nvGrpSpPr>
        <p:grpSpPr bwMode="auto">
          <a:xfrm>
            <a:off x="2051050" y="4013200"/>
            <a:ext cx="1033463" cy="50800"/>
            <a:chOff x="1336" y="2312"/>
            <a:chExt cx="624" cy="320"/>
          </a:xfrm>
        </p:grpSpPr>
        <p:sp>
          <p:nvSpPr>
            <p:cNvPr id="20571" name="Line 120"/>
            <p:cNvSpPr>
              <a:spLocks noChangeShapeType="1"/>
            </p:cNvSpPr>
            <p:nvPr/>
          </p:nvSpPr>
          <p:spPr bwMode="auto">
            <a:xfrm flipV="1">
              <a:off x="1344" y="2312"/>
              <a:ext cx="608" cy="1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72" name="Line 121"/>
            <p:cNvSpPr>
              <a:spLocks noChangeShapeType="1"/>
            </p:cNvSpPr>
            <p:nvPr/>
          </p:nvSpPr>
          <p:spPr bwMode="auto">
            <a:xfrm>
              <a:off x="1336" y="2488"/>
              <a:ext cx="624" cy="1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50" name="Group 122"/>
          <p:cNvGrpSpPr>
            <a:grpSpLocks/>
          </p:cNvGrpSpPr>
          <p:nvPr/>
        </p:nvGrpSpPr>
        <p:grpSpPr bwMode="auto">
          <a:xfrm>
            <a:off x="1997075" y="3632200"/>
            <a:ext cx="1035050" cy="139700"/>
            <a:chOff x="1336" y="2312"/>
            <a:chExt cx="624" cy="320"/>
          </a:xfrm>
        </p:grpSpPr>
        <p:sp>
          <p:nvSpPr>
            <p:cNvPr id="20569" name="Line 123"/>
            <p:cNvSpPr>
              <a:spLocks noChangeShapeType="1"/>
            </p:cNvSpPr>
            <p:nvPr/>
          </p:nvSpPr>
          <p:spPr bwMode="auto">
            <a:xfrm flipV="1">
              <a:off x="1344" y="2312"/>
              <a:ext cx="608" cy="1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70" name="Line 124"/>
            <p:cNvSpPr>
              <a:spLocks noChangeShapeType="1"/>
            </p:cNvSpPr>
            <p:nvPr/>
          </p:nvSpPr>
          <p:spPr bwMode="auto">
            <a:xfrm>
              <a:off x="1336" y="2488"/>
              <a:ext cx="624" cy="1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0829" name="Text Box 125"/>
          <p:cNvSpPr txBox="1">
            <a:spLocks noChangeArrowheads="1"/>
          </p:cNvSpPr>
          <p:nvPr/>
        </p:nvSpPr>
        <p:spPr bwMode="auto">
          <a:xfrm>
            <a:off x="2662238" y="4495800"/>
            <a:ext cx="6175375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/>
              <a:t>  Each atomic state  </a:t>
            </a:r>
            <a:r>
              <a:rPr lang="en-US">
                <a:sym typeface="Wingdings" pitchFamily="2" charset="2"/>
              </a:rPr>
              <a:t></a:t>
            </a:r>
            <a:r>
              <a:rPr lang="en-US">
                <a:sym typeface="Symbol" pitchFamily="18" charset="2"/>
              </a:rPr>
              <a:t>  a band of states in the crystal </a:t>
            </a:r>
          </a:p>
        </p:txBody>
      </p:sp>
      <p:sp>
        <p:nvSpPr>
          <p:cNvPr id="200830" name="Text Box 126"/>
          <p:cNvSpPr txBox="1">
            <a:spLocks noChangeArrowheads="1"/>
          </p:cNvSpPr>
          <p:nvPr/>
        </p:nvSpPr>
        <p:spPr bwMode="auto">
          <a:xfrm>
            <a:off x="2673350" y="5394325"/>
            <a:ext cx="4637088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/>
              <a:t>  There may be gaps between the bands </a:t>
            </a:r>
            <a:br>
              <a:rPr lang="en-US"/>
            </a:br>
            <a:r>
              <a:rPr lang="en-US"/>
              <a:t>       These are </a:t>
            </a:r>
            <a:r>
              <a:rPr lang="ja-JP" altLang="en-US"/>
              <a:t>“</a:t>
            </a:r>
            <a:r>
              <a:rPr lang="en-US" altLang="ja-JP"/>
              <a:t>forbidden</a:t>
            </a:r>
            <a:r>
              <a:rPr lang="ja-JP" altLang="en-US"/>
              <a:t>”</a:t>
            </a:r>
            <a:r>
              <a:rPr lang="en-US" altLang="ja-JP"/>
              <a:t>energies where there</a:t>
            </a:r>
            <a:br>
              <a:rPr lang="en-US" altLang="ja-JP"/>
            </a:br>
            <a:r>
              <a:rPr lang="en-US" altLang="ja-JP"/>
              <a:t>        are no states for electrons</a:t>
            </a:r>
            <a:endParaRPr lang="en-US">
              <a:sym typeface="Symbol" pitchFamily="18" charset="2"/>
            </a:endParaRPr>
          </a:p>
        </p:txBody>
      </p:sp>
      <p:sp>
        <p:nvSpPr>
          <p:cNvPr id="200831" name="Text Box 127"/>
          <p:cNvSpPr txBox="1">
            <a:spLocks noChangeArrowheads="1"/>
          </p:cNvSpPr>
          <p:nvPr/>
        </p:nvSpPr>
        <p:spPr bwMode="auto">
          <a:xfrm>
            <a:off x="3254375" y="4829175"/>
            <a:ext cx="5661025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These are the </a:t>
            </a:r>
            <a:r>
              <a:rPr lang="ja-JP" altLang="en-US"/>
              <a:t>“</a:t>
            </a:r>
            <a:r>
              <a:rPr lang="en-US" altLang="ja-JP"/>
              <a:t>allowed</a:t>
            </a:r>
            <a:r>
              <a:rPr lang="ja-JP" altLang="en-US"/>
              <a:t>”</a:t>
            </a:r>
            <a:r>
              <a:rPr lang="en-US" altLang="ja-JP"/>
              <a:t> states for electrons in the crystal</a:t>
            </a:r>
            <a:r>
              <a:rPr lang="en-US" altLang="ja-JP">
                <a:sym typeface="Symbol" pitchFamily="18" charset="2"/>
              </a:rPr>
              <a:t>  </a:t>
            </a:r>
            <a:br>
              <a:rPr lang="en-US" altLang="ja-JP">
                <a:sym typeface="Symbol" pitchFamily="18" charset="2"/>
              </a:rPr>
            </a:br>
            <a:r>
              <a:rPr lang="en-US" altLang="ja-JP">
                <a:sym typeface="Wingdings" pitchFamily="2" charset="2"/>
              </a:rPr>
              <a:t></a:t>
            </a:r>
            <a:r>
              <a:rPr lang="en-US" altLang="ja-JP">
                <a:sym typeface="Symbol" pitchFamily="18" charset="2"/>
              </a:rPr>
              <a:t>  Fill according to Pauli Exclusion Principle</a:t>
            </a:r>
            <a:endParaRPr lang="en-US">
              <a:sym typeface="Symbol" pitchFamily="18" charset="2"/>
            </a:endParaRPr>
          </a:p>
        </p:txBody>
      </p:sp>
      <p:sp>
        <p:nvSpPr>
          <p:cNvPr id="20554" name="Text Box 129"/>
          <p:cNvSpPr txBox="1">
            <a:spLocks noChangeArrowheads="1"/>
          </p:cNvSpPr>
          <p:nvPr/>
        </p:nvSpPr>
        <p:spPr bwMode="auto">
          <a:xfrm>
            <a:off x="6750050" y="1109663"/>
            <a:ext cx="1511300" cy="338137"/>
          </a:xfrm>
          <a:prstGeom prst="rect">
            <a:avLst/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Example of Na</a:t>
            </a:r>
          </a:p>
        </p:txBody>
      </p:sp>
      <p:sp>
        <p:nvSpPr>
          <p:cNvPr id="20555" name="Text Box 130"/>
          <p:cNvSpPr txBox="1">
            <a:spLocks noChangeArrowheads="1"/>
          </p:cNvSpPr>
          <p:nvPr/>
        </p:nvSpPr>
        <p:spPr bwMode="auto">
          <a:xfrm>
            <a:off x="2628900" y="228600"/>
            <a:ext cx="4179888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Bands from Multiple Orbitals</a:t>
            </a:r>
          </a:p>
        </p:txBody>
      </p:sp>
      <p:sp>
        <p:nvSpPr>
          <p:cNvPr id="20556" name="Text Box 59"/>
          <p:cNvSpPr txBox="1">
            <a:spLocks noChangeArrowheads="1"/>
          </p:cNvSpPr>
          <p:nvPr/>
        </p:nvSpPr>
        <p:spPr bwMode="auto">
          <a:xfrm>
            <a:off x="6238875" y="1600200"/>
            <a:ext cx="2371725" cy="3381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Z = 11    1s</a:t>
            </a:r>
            <a:r>
              <a:rPr lang="en-US" baseline="30000"/>
              <a:t>2</a:t>
            </a:r>
            <a:r>
              <a:rPr lang="en-US"/>
              <a:t>2s</a:t>
            </a:r>
            <a:r>
              <a:rPr lang="en-US" baseline="30000"/>
              <a:t>2</a:t>
            </a:r>
            <a:r>
              <a:rPr lang="en-US"/>
              <a:t>2p</a:t>
            </a:r>
            <a:r>
              <a:rPr lang="en-US" baseline="30000"/>
              <a:t>6</a:t>
            </a:r>
            <a:r>
              <a:rPr lang="en-US"/>
              <a:t>3s</a:t>
            </a:r>
            <a:r>
              <a:rPr lang="en-US" baseline="30000"/>
              <a:t>1</a:t>
            </a:r>
          </a:p>
        </p:txBody>
      </p:sp>
      <p:sp>
        <p:nvSpPr>
          <p:cNvPr id="20557" name="Oval 43"/>
          <p:cNvSpPr>
            <a:spLocks noChangeArrowheads="1"/>
          </p:cNvSpPr>
          <p:nvPr/>
        </p:nvSpPr>
        <p:spPr bwMode="auto">
          <a:xfrm>
            <a:off x="3606800" y="1781175"/>
            <a:ext cx="138113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8" name="Oval 50"/>
          <p:cNvSpPr>
            <a:spLocks noChangeArrowheads="1"/>
          </p:cNvSpPr>
          <p:nvPr/>
        </p:nvSpPr>
        <p:spPr bwMode="auto">
          <a:xfrm>
            <a:off x="3205163" y="1781175"/>
            <a:ext cx="136525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9" name="Oval 60"/>
          <p:cNvSpPr>
            <a:spLocks noChangeArrowheads="1"/>
          </p:cNvSpPr>
          <p:nvPr/>
        </p:nvSpPr>
        <p:spPr bwMode="auto">
          <a:xfrm>
            <a:off x="4427538" y="1778000"/>
            <a:ext cx="136525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60" name="Oval 67"/>
          <p:cNvSpPr>
            <a:spLocks noChangeArrowheads="1"/>
          </p:cNvSpPr>
          <p:nvPr/>
        </p:nvSpPr>
        <p:spPr bwMode="auto">
          <a:xfrm>
            <a:off x="4024313" y="1778000"/>
            <a:ext cx="136525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61" name="Oval 77"/>
          <p:cNvSpPr>
            <a:spLocks noChangeArrowheads="1"/>
          </p:cNvSpPr>
          <p:nvPr/>
        </p:nvSpPr>
        <p:spPr bwMode="auto">
          <a:xfrm>
            <a:off x="5246688" y="1778000"/>
            <a:ext cx="138112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62" name="Oval 84"/>
          <p:cNvSpPr>
            <a:spLocks noChangeArrowheads="1"/>
          </p:cNvSpPr>
          <p:nvPr/>
        </p:nvSpPr>
        <p:spPr bwMode="auto">
          <a:xfrm>
            <a:off x="4843463" y="1778000"/>
            <a:ext cx="138112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63" name="Line 22"/>
          <p:cNvSpPr>
            <a:spLocks noChangeShapeType="1"/>
          </p:cNvSpPr>
          <p:nvPr/>
        </p:nvSpPr>
        <p:spPr bwMode="auto">
          <a:xfrm>
            <a:off x="6108700" y="3302000"/>
            <a:ext cx="25669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4" name="Text Box 121"/>
          <p:cNvSpPr txBox="1">
            <a:spLocks noChangeArrowheads="1"/>
          </p:cNvSpPr>
          <p:nvPr/>
        </p:nvSpPr>
        <p:spPr bwMode="auto">
          <a:xfrm>
            <a:off x="41275" y="6216650"/>
            <a:ext cx="9102725" cy="641350"/>
          </a:xfrm>
          <a:prstGeom prst="rect">
            <a:avLst/>
          </a:prstGeom>
          <a:solidFill>
            <a:srgbClr val="E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do you expect to be a metal ?  </a:t>
            </a:r>
          </a:p>
          <a:p>
            <a:r>
              <a:rPr lang="en-US"/>
              <a:t>		Na?	Mg?	Al?	Si?	P?</a:t>
            </a:r>
          </a:p>
        </p:txBody>
      </p:sp>
      <p:sp>
        <p:nvSpPr>
          <p:cNvPr id="118" name="Text Box 128"/>
          <p:cNvSpPr txBox="1">
            <a:spLocks noChangeArrowheads="1"/>
          </p:cNvSpPr>
          <p:nvPr/>
        </p:nvSpPr>
        <p:spPr bwMode="auto">
          <a:xfrm>
            <a:off x="381000" y="4572000"/>
            <a:ext cx="1981200" cy="15700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These two facts </a:t>
            </a:r>
            <a:br>
              <a:rPr lang="en-US"/>
            </a:br>
            <a:r>
              <a:rPr lang="en-US"/>
              <a:t>are the basis for our understanding of metals, semiconductors, and insulators !!! </a:t>
            </a:r>
            <a:endParaRPr lang="en-US">
              <a:sym typeface="Symbol" pitchFamily="18" charset="2"/>
            </a:endParaRPr>
          </a:p>
        </p:txBody>
      </p:sp>
      <p:sp>
        <p:nvSpPr>
          <p:cNvPr id="119" name="Right Brace 118"/>
          <p:cNvSpPr>
            <a:spLocks/>
          </p:cNvSpPr>
          <p:nvPr/>
        </p:nvSpPr>
        <p:spPr bwMode="auto">
          <a:xfrm flipH="1">
            <a:off x="2438400" y="4572000"/>
            <a:ext cx="228600" cy="1524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20567" name="Picture 1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715000" y="2057400"/>
            <a:ext cx="33147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8" name="TextBox 2"/>
          <p:cNvSpPr txBox="1">
            <a:spLocks noChangeArrowheads="1"/>
          </p:cNvSpPr>
          <p:nvPr/>
        </p:nvSpPr>
        <p:spPr bwMode="auto">
          <a:xfrm>
            <a:off x="6324600" y="2438400"/>
            <a:ext cx="2074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Image in the Public Domain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829" grpId="0"/>
      <p:bldP spid="200830" grpId="0"/>
      <p:bldP spid="200831" grpId="0"/>
      <p:bldP spid="118" grpId="0" animBg="1"/>
      <p:bldP spid="1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9" descr="Wide upward diagonal"/>
          <p:cNvSpPr>
            <a:spLocks noChangeArrowheads="1"/>
          </p:cNvSpPr>
          <p:nvPr/>
        </p:nvSpPr>
        <p:spPr bwMode="auto">
          <a:xfrm>
            <a:off x="3232150" y="3733800"/>
            <a:ext cx="3352800" cy="609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50" descr="Wide upward diagonal"/>
          <p:cNvSpPr>
            <a:spLocks noChangeArrowheads="1"/>
          </p:cNvSpPr>
          <p:nvPr/>
        </p:nvSpPr>
        <p:spPr bwMode="auto">
          <a:xfrm>
            <a:off x="3733800" y="1219200"/>
            <a:ext cx="2133600" cy="609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 bwMode="blackWhite">
          <a:xfrm>
            <a:off x="569913" y="323850"/>
            <a:ext cx="8215312" cy="533400"/>
          </a:xfrm>
        </p:spPr>
        <p:txBody>
          <a:bodyPr/>
          <a:lstStyle/>
          <a:p>
            <a:pPr eaLnBrk="1" hangingPunct="1"/>
            <a:r>
              <a:rPr lang="en-US" sz="2400" i="1" u="sng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rPr>
              <a:t>Bonding Between Atoms</a:t>
            </a:r>
            <a:br>
              <a:rPr lang="en-US" sz="2400" i="1" u="sng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rPr>
            </a:br>
            <a:r>
              <a:rPr lang="en-US" sz="1600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rPr>
              <a:t>How can two </a:t>
            </a:r>
            <a:r>
              <a:rPr lang="en-US" sz="1600" u="sng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rPr>
              <a:t>neutral</a:t>
            </a:r>
            <a:r>
              <a:rPr lang="en-US" sz="1600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rPr>
              <a:t> objects bind together?</a:t>
            </a:r>
            <a:br>
              <a:rPr lang="en-US" sz="1600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rPr>
            </a:br>
            <a:r>
              <a:rPr lang="en-US" sz="1600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rPr>
              <a:t> H + H </a:t>
            </a:r>
            <a:r>
              <a:rPr lang="en-US" sz="1600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z="1600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  <a:sym typeface="Symbol" pitchFamily="18" charset="2"/>
              </a:rPr>
              <a:t> H</a:t>
            </a:r>
            <a:r>
              <a:rPr lang="en-US" sz="1600" baseline="-25000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1600" smtClean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blackWhite">
          <a:xfrm>
            <a:off x="304800" y="1724025"/>
            <a:ext cx="2286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Let</a:t>
            </a:r>
            <a:r>
              <a:rPr lang="ja-JP" altLang="en-US"/>
              <a:t>’</a:t>
            </a:r>
            <a:r>
              <a:rPr lang="en-US" altLang="ja-JP"/>
              <a:t>s represent the atom in space by its </a:t>
            </a:r>
            <a:r>
              <a:rPr lang="en-US" altLang="ja-JP" u="sng"/>
              <a:t>Coulomb potential</a:t>
            </a:r>
            <a:r>
              <a:rPr lang="en-US" altLang="ja-JP"/>
              <a:t> centered on the proton (+e):</a:t>
            </a:r>
            <a:endParaRPr lang="en-US"/>
          </a:p>
        </p:txBody>
      </p:sp>
      <p:sp>
        <p:nvSpPr>
          <p:cNvPr id="3078" name="Line 4"/>
          <p:cNvSpPr>
            <a:spLocks noChangeShapeType="1"/>
          </p:cNvSpPr>
          <p:nvPr/>
        </p:nvSpPr>
        <p:spPr bwMode="blackWhite">
          <a:xfrm>
            <a:off x="4441825" y="4343400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Line 5"/>
          <p:cNvSpPr>
            <a:spLocks noChangeShapeType="1"/>
          </p:cNvSpPr>
          <p:nvPr/>
        </p:nvSpPr>
        <p:spPr bwMode="blackWhite">
          <a:xfrm>
            <a:off x="5470525" y="4343400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Text Box 6"/>
          <p:cNvSpPr txBox="1">
            <a:spLocks noChangeArrowheads="1"/>
          </p:cNvSpPr>
          <p:nvPr/>
        </p:nvSpPr>
        <p:spPr bwMode="blackWhite">
          <a:xfrm>
            <a:off x="5222875" y="3952875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+e</a:t>
            </a:r>
          </a:p>
        </p:txBody>
      </p:sp>
      <p:sp>
        <p:nvSpPr>
          <p:cNvPr id="3081" name="Freeform 7"/>
          <p:cNvSpPr>
            <a:spLocks/>
          </p:cNvSpPr>
          <p:nvPr/>
        </p:nvSpPr>
        <p:spPr bwMode="blackWhite">
          <a:xfrm flipH="1">
            <a:off x="5546725" y="4514850"/>
            <a:ext cx="971550" cy="117157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Text Box 8"/>
          <p:cNvSpPr txBox="1">
            <a:spLocks noChangeArrowheads="1"/>
          </p:cNvSpPr>
          <p:nvPr/>
        </p:nvSpPr>
        <p:spPr bwMode="blackWhite">
          <a:xfrm>
            <a:off x="6492875" y="429418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r</a:t>
            </a:r>
          </a:p>
        </p:txBody>
      </p:sp>
      <p:sp>
        <p:nvSpPr>
          <p:cNvPr id="3083" name="Line 9"/>
          <p:cNvSpPr>
            <a:spLocks noChangeShapeType="1"/>
          </p:cNvSpPr>
          <p:nvPr/>
        </p:nvSpPr>
        <p:spPr bwMode="blackWhite">
          <a:xfrm>
            <a:off x="3241675" y="4343400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0"/>
          <p:cNvSpPr>
            <a:spLocks noChangeShapeType="1"/>
          </p:cNvSpPr>
          <p:nvPr/>
        </p:nvSpPr>
        <p:spPr bwMode="blackWhite">
          <a:xfrm>
            <a:off x="4270375" y="4343400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1"/>
          <p:cNvSpPr>
            <a:spLocks noChangeArrowheads="1"/>
          </p:cNvSpPr>
          <p:nvPr/>
        </p:nvSpPr>
        <p:spPr bwMode="blackWhite">
          <a:xfrm>
            <a:off x="4194175" y="4276725"/>
            <a:ext cx="161925" cy="133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Text Box 12"/>
          <p:cNvSpPr txBox="1">
            <a:spLocks noChangeArrowheads="1"/>
          </p:cNvSpPr>
          <p:nvPr/>
        </p:nvSpPr>
        <p:spPr bwMode="blackWhite">
          <a:xfrm>
            <a:off x="4022725" y="3952875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+e</a:t>
            </a:r>
          </a:p>
        </p:txBody>
      </p:sp>
      <p:sp>
        <p:nvSpPr>
          <p:cNvPr id="3087" name="Freeform 13"/>
          <p:cNvSpPr>
            <a:spLocks/>
          </p:cNvSpPr>
          <p:nvPr/>
        </p:nvSpPr>
        <p:spPr bwMode="blackWhite">
          <a:xfrm>
            <a:off x="3232150" y="4514850"/>
            <a:ext cx="971550" cy="116205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Freeform 14"/>
          <p:cNvSpPr>
            <a:spLocks/>
          </p:cNvSpPr>
          <p:nvPr/>
        </p:nvSpPr>
        <p:spPr bwMode="blackWhite">
          <a:xfrm>
            <a:off x="4375150" y="4989513"/>
            <a:ext cx="1000125" cy="687387"/>
          </a:xfrm>
          <a:custGeom>
            <a:avLst/>
            <a:gdLst>
              <a:gd name="T0" fmla="*/ 0 w 630"/>
              <a:gd name="T1" fmla="*/ 2147483647 h 433"/>
              <a:gd name="T2" fmla="*/ 2147483647 w 630"/>
              <a:gd name="T3" fmla="*/ 2147483647 h 433"/>
              <a:gd name="T4" fmla="*/ 2147483647 w 630"/>
              <a:gd name="T5" fmla="*/ 2147483647 h 433"/>
              <a:gd name="T6" fmla="*/ 0 60000 65536"/>
              <a:gd name="T7" fmla="*/ 0 60000 65536"/>
              <a:gd name="T8" fmla="*/ 0 60000 65536"/>
              <a:gd name="T9" fmla="*/ 0 w 630"/>
              <a:gd name="T10" fmla="*/ 0 h 433"/>
              <a:gd name="T11" fmla="*/ 630 w 630"/>
              <a:gd name="T12" fmla="*/ 433 h 4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0" h="433">
                <a:moveTo>
                  <a:pt x="0" y="427"/>
                </a:moveTo>
                <a:cubicBezTo>
                  <a:pt x="106" y="213"/>
                  <a:pt x="213" y="0"/>
                  <a:pt x="318" y="1"/>
                </a:cubicBezTo>
                <a:cubicBezTo>
                  <a:pt x="423" y="2"/>
                  <a:pt x="526" y="217"/>
                  <a:pt x="630" y="433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Text Box 15"/>
          <p:cNvSpPr txBox="1">
            <a:spLocks noChangeArrowheads="1"/>
          </p:cNvSpPr>
          <p:nvPr/>
        </p:nvSpPr>
        <p:spPr bwMode="blackWhite">
          <a:xfrm>
            <a:off x="222250" y="4181475"/>
            <a:ext cx="2628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Superposition of Coulomb potentials H</a:t>
            </a:r>
            <a:r>
              <a:rPr lang="en-US" baseline="-25000"/>
              <a:t>2</a:t>
            </a:r>
            <a:r>
              <a:rPr lang="en-US"/>
              <a:t>:</a:t>
            </a:r>
          </a:p>
        </p:txBody>
      </p:sp>
      <p:sp>
        <p:nvSpPr>
          <p:cNvPr id="3090" name="Line 16"/>
          <p:cNvSpPr>
            <a:spLocks noChangeShapeType="1"/>
          </p:cNvSpPr>
          <p:nvPr/>
        </p:nvSpPr>
        <p:spPr bwMode="blackWhite">
          <a:xfrm>
            <a:off x="3743325" y="1828800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Line 17"/>
          <p:cNvSpPr>
            <a:spLocks noChangeShapeType="1"/>
          </p:cNvSpPr>
          <p:nvPr/>
        </p:nvSpPr>
        <p:spPr bwMode="blackWhite">
          <a:xfrm>
            <a:off x="4772025" y="1828800"/>
            <a:ext cx="0" cy="15335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Text Box 19"/>
          <p:cNvSpPr txBox="1">
            <a:spLocks noChangeArrowheads="1"/>
          </p:cNvSpPr>
          <p:nvPr/>
        </p:nvSpPr>
        <p:spPr bwMode="blackWhite">
          <a:xfrm>
            <a:off x="4718050" y="3022600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+e</a:t>
            </a:r>
          </a:p>
        </p:txBody>
      </p:sp>
      <p:sp>
        <p:nvSpPr>
          <p:cNvPr id="3093" name="Freeform 20"/>
          <p:cNvSpPr>
            <a:spLocks/>
          </p:cNvSpPr>
          <p:nvPr/>
        </p:nvSpPr>
        <p:spPr bwMode="blackWhite">
          <a:xfrm>
            <a:off x="3733800" y="2000250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Freeform 21"/>
          <p:cNvSpPr>
            <a:spLocks/>
          </p:cNvSpPr>
          <p:nvPr/>
        </p:nvSpPr>
        <p:spPr bwMode="blackWhite">
          <a:xfrm flipH="1">
            <a:off x="4848225" y="2009775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Text Box 22"/>
          <p:cNvSpPr txBox="1">
            <a:spLocks noChangeArrowheads="1"/>
          </p:cNvSpPr>
          <p:nvPr/>
        </p:nvSpPr>
        <p:spPr bwMode="blackWhite">
          <a:xfrm>
            <a:off x="5799138" y="1770063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r</a:t>
            </a:r>
          </a:p>
        </p:txBody>
      </p:sp>
      <p:sp>
        <p:nvSpPr>
          <p:cNvPr id="3096" name="Line 23"/>
          <p:cNvSpPr>
            <a:spLocks noChangeShapeType="1"/>
          </p:cNvSpPr>
          <p:nvPr/>
        </p:nvSpPr>
        <p:spPr bwMode="blackWhite">
          <a:xfrm>
            <a:off x="4210050" y="2390775"/>
            <a:ext cx="112395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Line 24"/>
          <p:cNvSpPr>
            <a:spLocks noChangeShapeType="1"/>
          </p:cNvSpPr>
          <p:nvPr/>
        </p:nvSpPr>
        <p:spPr bwMode="blackWhite">
          <a:xfrm>
            <a:off x="4191000" y="2247900"/>
            <a:ext cx="115252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8" name="Line 25"/>
          <p:cNvSpPr>
            <a:spLocks noChangeShapeType="1"/>
          </p:cNvSpPr>
          <p:nvPr/>
        </p:nvSpPr>
        <p:spPr bwMode="blackWhite">
          <a:xfrm>
            <a:off x="4238625" y="2971800"/>
            <a:ext cx="112395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9" name="Text Box 26"/>
          <p:cNvSpPr txBox="1">
            <a:spLocks noChangeArrowheads="1"/>
          </p:cNvSpPr>
          <p:nvPr/>
        </p:nvSpPr>
        <p:spPr bwMode="blackWhite">
          <a:xfrm>
            <a:off x="5324475" y="2043113"/>
            <a:ext cx="752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 = 3</a:t>
            </a:r>
          </a:p>
        </p:txBody>
      </p:sp>
      <p:sp>
        <p:nvSpPr>
          <p:cNvPr id="3100" name="Text Box 27"/>
          <p:cNvSpPr txBox="1">
            <a:spLocks noChangeArrowheads="1"/>
          </p:cNvSpPr>
          <p:nvPr/>
        </p:nvSpPr>
        <p:spPr bwMode="blackWhite">
          <a:xfrm>
            <a:off x="5324475" y="2247900"/>
            <a:ext cx="752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 = 2</a:t>
            </a:r>
          </a:p>
        </p:txBody>
      </p:sp>
      <p:sp>
        <p:nvSpPr>
          <p:cNvPr id="3101" name="Text Box 28"/>
          <p:cNvSpPr txBox="1">
            <a:spLocks noChangeArrowheads="1"/>
          </p:cNvSpPr>
          <p:nvPr/>
        </p:nvSpPr>
        <p:spPr bwMode="blackWhite">
          <a:xfrm>
            <a:off x="5324475" y="2800350"/>
            <a:ext cx="752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 = 1</a:t>
            </a:r>
          </a:p>
        </p:txBody>
      </p:sp>
      <p:sp>
        <p:nvSpPr>
          <p:cNvPr id="3102" name="Oval 29"/>
          <p:cNvSpPr>
            <a:spLocks noChangeArrowheads="1"/>
          </p:cNvSpPr>
          <p:nvPr/>
        </p:nvSpPr>
        <p:spPr bwMode="blackWhite">
          <a:xfrm>
            <a:off x="4572000" y="2571750"/>
            <a:ext cx="409575" cy="80963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3" name="Oval 31"/>
          <p:cNvSpPr>
            <a:spLocks noChangeArrowheads="1"/>
          </p:cNvSpPr>
          <p:nvPr/>
        </p:nvSpPr>
        <p:spPr bwMode="blackWhite">
          <a:xfrm>
            <a:off x="4071938" y="2019300"/>
            <a:ext cx="1428750" cy="984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4" name="Text Box 39"/>
          <p:cNvSpPr txBox="1">
            <a:spLocks noChangeArrowheads="1"/>
          </p:cNvSpPr>
          <p:nvPr/>
        </p:nvSpPr>
        <p:spPr bwMode="blackWhite">
          <a:xfrm>
            <a:off x="6446838" y="1344613"/>
            <a:ext cx="19637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Continuum of free electron states</a:t>
            </a:r>
          </a:p>
        </p:txBody>
      </p:sp>
      <p:sp>
        <p:nvSpPr>
          <p:cNvPr id="3105" name="Line 40"/>
          <p:cNvSpPr>
            <a:spLocks noChangeShapeType="1"/>
          </p:cNvSpPr>
          <p:nvPr/>
        </p:nvSpPr>
        <p:spPr bwMode="blackWhite">
          <a:xfrm flipH="1">
            <a:off x="6248400" y="152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6" name="Line 43"/>
          <p:cNvSpPr>
            <a:spLocks noChangeShapeType="1"/>
          </p:cNvSpPr>
          <p:nvPr/>
        </p:nvSpPr>
        <p:spPr bwMode="blackWhite">
          <a:xfrm>
            <a:off x="3867150" y="5353050"/>
            <a:ext cx="81915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7" name="Line 44"/>
          <p:cNvSpPr>
            <a:spLocks noChangeShapeType="1"/>
          </p:cNvSpPr>
          <p:nvPr/>
        </p:nvSpPr>
        <p:spPr bwMode="blackWhite">
          <a:xfrm>
            <a:off x="4972050" y="5353050"/>
            <a:ext cx="81915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8" name="Freeform 45"/>
          <p:cNvSpPr>
            <a:spLocks/>
          </p:cNvSpPr>
          <p:nvPr/>
        </p:nvSpPr>
        <p:spPr bwMode="blackWhite">
          <a:xfrm>
            <a:off x="4387850" y="4514850"/>
            <a:ext cx="971550" cy="117157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9" name="Freeform 46"/>
          <p:cNvSpPr>
            <a:spLocks/>
          </p:cNvSpPr>
          <p:nvPr/>
        </p:nvSpPr>
        <p:spPr bwMode="blackWhite">
          <a:xfrm flipH="1">
            <a:off x="4362450" y="4514850"/>
            <a:ext cx="971550" cy="117157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0" name="Oval 47"/>
          <p:cNvSpPr>
            <a:spLocks noChangeArrowheads="1"/>
          </p:cNvSpPr>
          <p:nvPr/>
        </p:nvSpPr>
        <p:spPr bwMode="blackWhite">
          <a:xfrm>
            <a:off x="5394325" y="4276725"/>
            <a:ext cx="161925" cy="133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1" name="Line 51"/>
          <p:cNvSpPr>
            <a:spLocks noChangeShapeType="1"/>
          </p:cNvSpPr>
          <p:nvPr/>
        </p:nvSpPr>
        <p:spPr bwMode="blackWhite">
          <a:xfrm flipH="1" flipV="1">
            <a:off x="3235325" y="1993900"/>
            <a:ext cx="12700" cy="15875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2" name="Text Box 52"/>
          <p:cNvSpPr txBox="1">
            <a:spLocks noChangeArrowheads="1"/>
          </p:cNvSpPr>
          <p:nvPr/>
        </p:nvSpPr>
        <p:spPr bwMode="auto">
          <a:xfrm rot="-5400000">
            <a:off x="2417763" y="2660650"/>
            <a:ext cx="132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energy of -e</a:t>
            </a:r>
          </a:p>
        </p:txBody>
      </p:sp>
      <p:sp>
        <p:nvSpPr>
          <p:cNvPr id="3113" name="AutoShape 53"/>
          <p:cNvSpPr>
            <a:spLocks/>
          </p:cNvSpPr>
          <p:nvPr/>
        </p:nvSpPr>
        <p:spPr bwMode="auto">
          <a:xfrm>
            <a:off x="6172200" y="1219200"/>
            <a:ext cx="76200" cy="6096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4" name="Oval 54"/>
          <p:cNvSpPr>
            <a:spLocks noChangeArrowheads="1"/>
          </p:cNvSpPr>
          <p:nvPr/>
        </p:nvSpPr>
        <p:spPr bwMode="blackWhite">
          <a:xfrm flipV="1">
            <a:off x="4684713" y="1752600"/>
            <a:ext cx="176212" cy="1682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3115" name="Oval 55"/>
          <p:cNvSpPr>
            <a:spLocks noChangeArrowheads="1"/>
          </p:cNvSpPr>
          <p:nvPr/>
        </p:nvSpPr>
        <p:spPr bwMode="blackWhite">
          <a:xfrm flipV="1">
            <a:off x="4186238" y="4254500"/>
            <a:ext cx="176212" cy="1682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3116" name="Oval 56"/>
          <p:cNvSpPr>
            <a:spLocks noChangeArrowheads="1"/>
          </p:cNvSpPr>
          <p:nvPr/>
        </p:nvSpPr>
        <p:spPr bwMode="blackWhite">
          <a:xfrm flipV="1">
            <a:off x="5394325" y="4251325"/>
            <a:ext cx="176213" cy="1682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3117" name="Line 57"/>
          <p:cNvSpPr>
            <a:spLocks noChangeShapeType="1"/>
          </p:cNvSpPr>
          <p:nvPr/>
        </p:nvSpPr>
        <p:spPr bwMode="blackWhite">
          <a:xfrm flipH="1" flipV="1">
            <a:off x="3235325" y="4660900"/>
            <a:ext cx="12700" cy="15875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8" name="Text Box 58"/>
          <p:cNvSpPr txBox="1">
            <a:spLocks noChangeArrowheads="1"/>
          </p:cNvSpPr>
          <p:nvPr/>
        </p:nvSpPr>
        <p:spPr bwMode="auto">
          <a:xfrm rot="-5400000">
            <a:off x="2417763" y="5327650"/>
            <a:ext cx="132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energy of -e</a:t>
            </a:r>
          </a:p>
        </p:txBody>
      </p:sp>
      <p:sp>
        <p:nvSpPr>
          <p:cNvPr id="3119" name="Text Box 60"/>
          <p:cNvSpPr txBox="1">
            <a:spLocks noChangeArrowheads="1"/>
          </p:cNvSpPr>
          <p:nvPr/>
        </p:nvSpPr>
        <p:spPr bwMode="blackWhite">
          <a:xfrm>
            <a:off x="7027863" y="3859213"/>
            <a:ext cx="19637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Continuum of free electron states</a:t>
            </a:r>
          </a:p>
        </p:txBody>
      </p:sp>
      <p:sp>
        <p:nvSpPr>
          <p:cNvPr id="3120" name="Line 61"/>
          <p:cNvSpPr>
            <a:spLocks noChangeShapeType="1"/>
          </p:cNvSpPr>
          <p:nvPr/>
        </p:nvSpPr>
        <p:spPr bwMode="blackWhite">
          <a:xfrm flipH="1">
            <a:off x="6829425" y="4038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21" name="AutoShape 62"/>
          <p:cNvSpPr>
            <a:spLocks/>
          </p:cNvSpPr>
          <p:nvPr/>
        </p:nvSpPr>
        <p:spPr bwMode="auto">
          <a:xfrm>
            <a:off x="6753225" y="3733800"/>
            <a:ext cx="76200" cy="6096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2" name="Text Box 63"/>
          <p:cNvSpPr txBox="1">
            <a:spLocks noChangeArrowheads="1"/>
          </p:cNvSpPr>
          <p:nvPr/>
        </p:nvSpPr>
        <p:spPr bwMode="blackWhite">
          <a:xfrm>
            <a:off x="4538663" y="1447800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+e</a:t>
            </a:r>
          </a:p>
        </p:txBody>
      </p:sp>
      <p:sp>
        <p:nvSpPr>
          <p:cNvPr id="3123" name="AutoShape 64"/>
          <p:cNvSpPr>
            <a:spLocks noChangeArrowheads="1"/>
          </p:cNvSpPr>
          <p:nvPr/>
        </p:nvSpPr>
        <p:spPr bwMode="auto">
          <a:xfrm>
            <a:off x="3810000" y="171608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4" name="Text Box 65"/>
          <p:cNvSpPr txBox="1">
            <a:spLocks noChangeArrowheads="1"/>
          </p:cNvSpPr>
          <p:nvPr/>
        </p:nvSpPr>
        <p:spPr bwMode="blackWhite">
          <a:xfrm>
            <a:off x="3360738" y="1470025"/>
            <a:ext cx="6985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-e</a:t>
            </a:r>
          </a:p>
        </p:txBody>
      </p:sp>
      <p:sp>
        <p:nvSpPr>
          <p:cNvPr id="19508" name="Oval 66"/>
          <p:cNvSpPr>
            <a:spLocks noChangeArrowheads="1"/>
          </p:cNvSpPr>
          <p:nvPr/>
        </p:nvSpPr>
        <p:spPr bwMode="blackWhite">
          <a:xfrm flipV="1">
            <a:off x="3673475" y="1733550"/>
            <a:ext cx="184150" cy="1762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26" name="AutoShape 67"/>
          <p:cNvSpPr>
            <a:spLocks noChangeArrowheads="1"/>
          </p:cNvSpPr>
          <p:nvPr/>
        </p:nvSpPr>
        <p:spPr bwMode="auto">
          <a:xfrm>
            <a:off x="3289300" y="423386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7" name="Text Box 68"/>
          <p:cNvSpPr txBox="1">
            <a:spLocks noChangeArrowheads="1"/>
          </p:cNvSpPr>
          <p:nvPr/>
        </p:nvSpPr>
        <p:spPr bwMode="blackWhite">
          <a:xfrm>
            <a:off x="2840038" y="4003675"/>
            <a:ext cx="6985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-e</a:t>
            </a:r>
          </a:p>
        </p:txBody>
      </p:sp>
      <p:sp>
        <p:nvSpPr>
          <p:cNvPr id="19511" name="Oval 69"/>
          <p:cNvSpPr>
            <a:spLocks noChangeArrowheads="1"/>
          </p:cNvSpPr>
          <p:nvPr/>
        </p:nvSpPr>
        <p:spPr bwMode="blackWhite">
          <a:xfrm flipV="1">
            <a:off x="3152775" y="4251325"/>
            <a:ext cx="184150" cy="1762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29" name="Picture 1" descr="latex-image-1.pdf"/>
          <p:cNvSpPr>
            <a:spLocks noChangeAspect="1"/>
          </p:cNvSpPr>
          <p:nvPr/>
        </p:nvSpPr>
        <p:spPr bwMode="auto">
          <a:xfrm>
            <a:off x="6619875" y="2435225"/>
            <a:ext cx="18669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30" name="Picture 2" descr="latex-image-1.pdf"/>
          <p:cNvSpPr>
            <a:spLocks noChangeAspect="1"/>
          </p:cNvSpPr>
          <p:nvPr/>
        </p:nvSpPr>
        <p:spPr bwMode="auto">
          <a:xfrm>
            <a:off x="4497388" y="6007100"/>
            <a:ext cx="444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131" name="Pictur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2275" y="2587625"/>
            <a:ext cx="18669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2" name="Picture 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9788" y="6159500"/>
            <a:ext cx="444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4"/>
          <p:cNvSpPr>
            <a:spLocks/>
          </p:cNvSpPr>
          <p:nvPr/>
        </p:nvSpPr>
        <p:spPr bwMode="auto">
          <a:xfrm flipH="1">
            <a:off x="1931988" y="1979613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Freeform 5"/>
          <p:cNvSpPr>
            <a:spLocks/>
          </p:cNvSpPr>
          <p:nvPr/>
        </p:nvSpPr>
        <p:spPr bwMode="auto">
          <a:xfrm>
            <a:off x="2449513" y="2006600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Freeform 12"/>
          <p:cNvSpPr>
            <a:spLocks/>
          </p:cNvSpPr>
          <p:nvPr/>
        </p:nvSpPr>
        <p:spPr bwMode="auto">
          <a:xfrm flipH="1">
            <a:off x="2998788" y="2030413"/>
            <a:ext cx="484187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Text Box 13"/>
          <p:cNvSpPr txBox="1">
            <a:spLocks noChangeArrowheads="1"/>
          </p:cNvSpPr>
          <p:nvPr/>
        </p:nvSpPr>
        <p:spPr bwMode="auto">
          <a:xfrm>
            <a:off x="3527425" y="1177925"/>
            <a:ext cx="184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1510" name="Freeform 19"/>
          <p:cNvSpPr>
            <a:spLocks/>
          </p:cNvSpPr>
          <p:nvPr/>
        </p:nvSpPr>
        <p:spPr bwMode="auto">
          <a:xfrm>
            <a:off x="1368425" y="2009775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Freeform 21"/>
          <p:cNvSpPr>
            <a:spLocks/>
          </p:cNvSpPr>
          <p:nvPr/>
        </p:nvSpPr>
        <p:spPr bwMode="auto">
          <a:xfrm flipH="1">
            <a:off x="4119563" y="1976438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Freeform 22"/>
          <p:cNvSpPr>
            <a:spLocks/>
          </p:cNvSpPr>
          <p:nvPr/>
        </p:nvSpPr>
        <p:spPr bwMode="auto">
          <a:xfrm>
            <a:off x="4637088" y="2003425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Freeform 29"/>
          <p:cNvSpPr>
            <a:spLocks/>
          </p:cNvSpPr>
          <p:nvPr/>
        </p:nvSpPr>
        <p:spPr bwMode="auto">
          <a:xfrm flipH="1">
            <a:off x="5187950" y="2027238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Text Box 30"/>
          <p:cNvSpPr txBox="1">
            <a:spLocks noChangeArrowheads="1"/>
          </p:cNvSpPr>
          <p:nvPr/>
        </p:nvSpPr>
        <p:spPr bwMode="auto">
          <a:xfrm>
            <a:off x="5715000" y="1174750"/>
            <a:ext cx="184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1515" name="Freeform 36"/>
          <p:cNvSpPr>
            <a:spLocks/>
          </p:cNvSpPr>
          <p:nvPr/>
        </p:nvSpPr>
        <p:spPr bwMode="auto">
          <a:xfrm>
            <a:off x="3557588" y="2006600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Freeform 38"/>
          <p:cNvSpPr>
            <a:spLocks/>
          </p:cNvSpPr>
          <p:nvPr/>
        </p:nvSpPr>
        <p:spPr bwMode="auto">
          <a:xfrm flipH="1">
            <a:off x="6310313" y="1976438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Freeform 39"/>
          <p:cNvSpPr>
            <a:spLocks/>
          </p:cNvSpPr>
          <p:nvPr/>
        </p:nvSpPr>
        <p:spPr bwMode="auto">
          <a:xfrm>
            <a:off x="6827838" y="2003425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8" name="Freeform 46"/>
          <p:cNvSpPr>
            <a:spLocks/>
          </p:cNvSpPr>
          <p:nvPr/>
        </p:nvSpPr>
        <p:spPr bwMode="auto">
          <a:xfrm flipH="1">
            <a:off x="7378700" y="2027238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Text Box 47"/>
          <p:cNvSpPr txBox="1">
            <a:spLocks noChangeArrowheads="1"/>
          </p:cNvSpPr>
          <p:nvPr/>
        </p:nvSpPr>
        <p:spPr bwMode="auto">
          <a:xfrm>
            <a:off x="7905750" y="1174750"/>
            <a:ext cx="184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grpSp>
        <p:nvGrpSpPr>
          <p:cNvPr id="21520" name="Group 111"/>
          <p:cNvGrpSpPr>
            <a:grpSpLocks/>
          </p:cNvGrpSpPr>
          <p:nvPr/>
        </p:nvGrpSpPr>
        <p:grpSpPr bwMode="auto">
          <a:xfrm>
            <a:off x="1373188" y="1641475"/>
            <a:ext cx="6573837" cy="3175"/>
            <a:chOff x="1373188" y="1641475"/>
            <a:chExt cx="6573838" cy="3175"/>
          </a:xfrm>
        </p:grpSpPr>
        <p:sp>
          <p:nvSpPr>
            <p:cNvPr id="21593" name="Line 8"/>
            <p:cNvSpPr>
              <a:spLocks noChangeShapeType="1"/>
            </p:cNvSpPr>
            <p:nvPr/>
          </p:nvSpPr>
          <p:spPr bwMode="auto">
            <a:xfrm>
              <a:off x="2449513" y="1644650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4" name="Line 15"/>
            <p:cNvSpPr>
              <a:spLocks noChangeShapeType="1"/>
            </p:cNvSpPr>
            <p:nvPr/>
          </p:nvSpPr>
          <p:spPr bwMode="auto">
            <a:xfrm>
              <a:off x="1373188" y="1644650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5" name="Line 25"/>
            <p:cNvSpPr>
              <a:spLocks noChangeShapeType="1"/>
            </p:cNvSpPr>
            <p:nvPr/>
          </p:nvSpPr>
          <p:spPr bwMode="auto">
            <a:xfrm>
              <a:off x="4638676" y="1641475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6" name="Line 32"/>
            <p:cNvSpPr>
              <a:spLocks noChangeShapeType="1"/>
            </p:cNvSpPr>
            <p:nvPr/>
          </p:nvSpPr>
          <p:spPr bwMode="auto">
            <a:xfrm>
              <a:off x="3562351" y="1641475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7" name="Line 42"/>
            <p:cNvSpPr>
              <a:spLocks noChangeShapeType="1"/>
            </p:cNvSpPr>
            <p:nvPr/>
          </p:nvSpPr>
          <p:spPr bwMode="auto">
            <a:xfrm>
              <a:off x="6829426" y="1641475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8" name="Line 49"/>
            <p:cNvSpPr>
              <a:spLocks noChangeShapeType="1"/>
            </p:cNvSpPr>
            <p:nvPr/>
          </p:nvSpPr>
          <p:spPr bwMode="auto">
            <a:xfrm>
              <a:off x="5753101" y="1641475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21" name="Group 112"/>
          <p:cNvGrpSpPr>
            <a:grpSpLocks/>
          </p:cNvGrpSpPr>
          <p:nvPr/>
        </p:nvGrpSpPr>
        <p:grpSpPr bwMode="auto">
          <a:xfrm>
            <a:off x="1884363" y="1641475"/>
            <a:ext cx="5468937" cy="2665413"/>
            <a:chOff x="1884363" y="1641475"/>
            <a:chExt cx="5468938" cy="2665413"/>
          </a:xfrm>
        </p:grpSpPr>
        <p:sp>
          <p:nvSpPr>
            <p:cNvPr id="21587" name="Line 9"/>
            <p:cNvSpPr>
              <a:spLocks noChangeShapeType="1"/>
            </p:cNvSpPr>
            <p:nvPr/>
          </p:nvSpPr>
          <p:spPr bwMode="auto">
            <a:xfrm>
              <a:off x="2947988" y="1644650"/>
              <a:ext cx="25400" cy="26622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8" name="Line 16"/>
            <p:cNvSpPr>
              <a:spLocks noChangeShapeType="1"/>
            </p:cNvSpPr>
            <p:nvPr/>
          </p:nvSpPr>
          <p:spPr bwMode="auto">
            <a:xfrm>
              <a:off x="1884363" y="1644650"/>
              <a:ext cx="12700" cy="26114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9" name="Line 26"/>
            <p:cNvSpPr>
              <a:spLocks noChangeShapeType="1"/>
            </p:cNvSpPr>
            <p:nvPr/>
          </p:nvSpPr>
          <p:spPr bwMode="auto">
            <a:xfrm flipH="1">
              <a:off x="5149851" y="1641475"/>
              <a:ext cx="12700" cy="26622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0" name="Line 33"/>
            <p:cNvSpPr>
              <a:spLocks noChangeShapeType="1"/>
            </p:cNvSpPr>
            <p:nvPr/>
          </p:nvSpPr>
          <p:spPr bwMode="auto">
            <a:xfrm>
              <a:off x="4073526" y="1641475"/>
              <a:ext cx="12700" cy="26495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1" name="Line 43"/>
            <p:cNvSpPr>
              <a:spLocks noChangeShapeType="1"/>
            </p:cNvSpPr>
            <p:nvPr/>
          </p:nvSpPr>
          <p:spPr bwMode="auto">
            <a:xfrm>
              <a:off x="7340601" y="1641475"/>
              <a:ext cx="12700" cy="26368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2" name="Line 50"/>
            <p:cNvSpPr>
              <a:spLocks noChangeShapeType="1"/>
            </p:cNvSpPr>
            <p:nvPr/>
          </p:nvSpPr>
          <p:spPr bwMode="auto">
            <a:xfrm>
              <a:off x="6264276" y="1641475"/>
              <a:ext cx="12700" cy="26368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22" name="Freeform 53"/>
          <p:cNvSpPr>
            <a:spLocks/>
          </p:cNvSpPr>
          <p:nvPr/>
        </p:nvSpPr>
        <p:spPr bwMode="auto">
          <a:xfrm>
            <a:off x="5748338" y="2006600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3" name="Freeform 54"/>
          <p:cNvSpPr>
            <a:spLocks/>
          </p:cNvSpPr>
          <p:nvPr/>
        </p:nvSpPr>
        <p:spPr bwMode="auto">
          <a:xfrm>
            <a:off x="7915275" y="1857375"/>
            <a:ext cx="288925" cy="136525"/>
          </a:xfrm>
          <a:custGeom>
            <a:avLst/>
            <a:gdLst>
              <a:gd name="T0" fmla="*/ 0 w 397"/>
              <a:gd name="T1" fmla="*/ 2147483647 h 73"/>
              <a:gd name="T2" fmla="*/ 2147483647 w 397"/>
              <a:gd name="T3" fmla="*/ 0 h 73"/>
              <a:gd name="T4" fmla="*/ 0 60000 65536"/>
              <a:gd name="T5" fmla="*/ 0 60000 65536"/>
              <a:gd name="T6" fmla="*/ 0 w 397"/>
              <a:gd name="T7" fmla="*/ 0 h 73"/>
              <a:gd name="T8" fmla="*/ 397 w 397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73">
                <a:moveTo>
                  <a:pt x="0" y="73"/>
                </a:moveTo>
                <a:cubicBezTo>
                  <a:pt x="0" y="73"/>
                  <a:pt x="198" y="36"/>
                  <a:pt x="397" y="0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4" name="Freeform 55"/>
          <p:cNvSpPr>
            <a:spLocks/>
          </p:cNvSpPr>
          <p:nvPr/>
        </p:nvSpPr>
        <p:spPr bwMode="auto">
          <a:xfrm flipH="1">
            <a:off x="1041400" y="1851025"/>
            <a:ext cx="288925" cy="134938"/>
          </a:xfrm>
          <a:custGeom>
            <a:avLst/>
            <a:gdLst>
              <a:gd name="T0" fmla="*/ 0 w 397"/>
              <a:gd name="T1" fmla="*/ 2147483647 h 73"/>
              <a:gd name="T2" fmla="*/ 2147483647 w 397"/>
              <a:gd name="T3" fmla="*/ 0 h 73"/>
              <a:gd name="T4" fmla="*/ 0 60000 65536"/>
              <a:gd name="T5" fmla="*/ 0 60000 65536"/>
              <a:gd name="T6" fmla="*/ 0 w 397"/>
              <a:gd name="T7" fmla="*/ 0 h 73"/>
              <a:gd name="T8" fmla="*/ 397 w 397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73">
                <a:moveTo>
                  <a:pt x="0" y="73"/>
                </a:moveTo>
                <a:cubicBezTo>
                  <a:pt x="0" y="73"/>
                  <a:pt x="198" y="36"/>
                  <a:pt x="397" y="0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5" name="Rectangle 56"/>
          <p:cNvSpPr>
            <a:spLocks noChangeArrowheads="1"/>
          </p:cNvSpPr>
          <p:nvPr/>
        </p:nvSpPr>
        <p:spPr bwMode="auto">
          <a:xfrm>
            <a:off x="1262063" y="3941763"/>
            <a:ext cx="6773862" cy="88900"/>
          </a:xfrm>
          <a:prstGeom prst="rect">
            <a:avLst/>
          </a:prstGeom>
          <a:solidFill>
            <a:srgbClr val="5B98D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Rectangle 57"/>
          <p:cNvSpPr>
            <a:spLocks noChangeArrowheads="1"/>
          </p:cNvSpPr>
          <p:nvPr/>
        </p:nvSpPr>
        <p:spPr bwMode="auto">
          <a:xfrm>
            <a:off x="1273175" y="3487738"/>
            <a:ext cx="6773863" cy="153987"/>
          </a:xfrm>
          <a:prstGeom prst="rect">
            <a:avLst/>
          </a:prstGeom>
          <a:solidFill>
            <a:srgbClr val="5B98D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Rectangle 58"/>
          <p:cNvSpPr>
            <a:spLocks noChangeArrowheads="1"/>
          </p:cNvSpPr>
          <p:nvPr/>
        </p:nvSpPr>
        <p:spPr bwMode="auto">
          <a:xfrm>
            <a:off x="1257300" y="2879725"/>
            <a:ext cx="6773863" cy="373063"/>
          </a:xfrm>
          <a:prstGeom prst="rect">
            <a:avLst/>
          </a:prstGeom>
          <a:solidFill>
            <a:srgbClr val="5B98D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Text Box 59"/>
          <p:cNvSpPr txBox="1">
            <a:spLocks noChangeArrowheads="1"/>
          </p:cNvSpPr>
          <p:nvPr/>
        </p:nvSpPr>
        <p:spPr bwMode="auto">
          <a:xfrm>
            <a:off x="2860675" y="763588"/>
            <a:ext cx="3362325" cy="3381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Z = 14         1s</a:t>
            </a:r>
            <a:r>
              <a:rPr lang="en-US" baseline="30000"/>
              <a:t>2</a:t>
            </a:r>
            <a:r>
              <a:rPr lang="en-US"/>
              <a:t>2s</a:t>
            </a:r>
            <a:r>
              <a:rPr lang="en-US" baseline="30000"/>
              <a:t>2</a:t>
            </a:r>
            <a:r>
              <a:rPr lang="en-US"/>
              <a:t>2p</a:t>
            </a:r>
            <a:r>
              <a:rPr lang="en-US" baseline="30000"/>
              <a:t>6</a:t>
            </a:r>
            <a:r>
              <a:rPr lang="en-US"/>
              <a:t>3s</a:t>
            </a:r>
            <a:r>
              <a:rPr lang="en-US" baseline="30000"/>
              <a:t>2</a:t>
            </a:r>
            <a:r>
              <a:rPr lang="en-US"/>
              <a:t>3p</a:t>
            </a:r>
            <a:r>
              <a:rPr lang="en-US" baseline="30000"/>
              <a:t>2</a:t>
            </a:r>
          </a:p>
        </p:txBody>
      </p:sp>
      <p:sp>
        <p:nvSpPr>
          <p:cNvPr id="21529" name="Text Box 60"/>
          <p:cNvSpPr txBox="1">
            <a:spLocks noChangeArrowheads="1"/>
          </p:cNvSpPr>
          <p:nvPr/>
        </p:nvSpPr>
        <p:spPr bwMode="auto">
          <a:xfrm>
            <a:off x="8008938" y="2871788"/>
            <a:ext cx="113506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4N states</a:t>
            </a:r>
          </a:p>
        </p:txBody>
      </p:sp>
      <p:sp>
        <p:nvSpPr>
          <p:cNvPr id="21530" name="Text Box 61"/>
          <p:cNvSpPr txBox="1">
            <a:spLocks noChangeArrowheads="1"/>
          </p:cNvSpPr>
          <p:nvPr/>
        </p:nvSpPr>
        <p:spPr bwMode="auto">
          <a:xfrm>
            <a:off x="7986713" y="3321050"/>
            <a:ext cx="11572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4N states</a:t>
            </a:r>
          </a:p>
        </p:txBody>
      </p:sp>
      <p:sp>
        <p:nvSpPr>
          <p:cNvPr id="21531" name="Text Box 62"/>
          <p:cNvSpPr txBox="1">
            <a:spLocks noChangeArrowheads="1"/>
          </p:cNvSpPr>
          <p:nvPr/>
        </p:nvSpPr>
        <p:spPr bwMode="auto">
          <a:xfrm>
            <a:off x="8008938" y="3756025"/>
            <a:ext cx="11350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 states</a:t>
            </a:r>
          </a:p>
        </p:txBody>
      </p:sp>
      <p:sp>
        <p:nvSpPr>
          <p:cNvPr id="21532" name="Text Box 63"/>
          <p:cNvSpPr txBox="1">
            <a:spLocks noChangeArrowheads="1"/>
          </p:cNvSpPr>
          <p:nvPr/>
        </p:nvSpPr>
        <p:spPr bwMode="auto">
          <a:xfrm>
            <a:off x="439738" y="3825875"/>
            <a:ext cx="6953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1s</a:t>
            </a:r>
          </a:p>
        </p:txBody>
      </p:sp>
      <p:sp>
        <p:nvSpPr>
          <p:cNvPr id="21533" name="Text Box 64"/>
          <p:cNvSpPr txBox="1">
            <a:spLocks noChangeArrowheads="1"/>
          </p:cNvSpPr>
          <p:nvPr/>
        </p:nvSpPr>
        <p:spPr bwMode="auto">
          <a:xfrm>
            <a:off x="306388" y="3357563"/>
            <a:ext cx="10302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2s, 2p</a:t>
            </a:r>
          </a:p>
        </p:txBody>
      </p:sp>
      <p:sp>
        <p:nvSpPr>
          <p:cNvPr id="21534" name="Text Box 65"/>
          <p:cNvSpPr txBox="1">
            <a:spLocks noChangeArrowheads="1"/>
          </p:cNvSpPr>
          <p:nvPr/>
        </p:nvSpPr>
        <p:spPr bwMode="auto">
          <a:xfrm>
            <a:off x="282575" y="2852738"/>
            <a:ext cx="831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3s, 3p</a:t>
            </a:r>
          </a:p>
        </p:txBody>
      </p:sp>
      <p:grpSp>
        <p:nvGrpSpPr>
          <p:cNvPr id="21535" name="Group 66"/>
          <p:cNvGrpSpPr>
            <a:grpSpLocks/>
          </p:cNvGrpSpPr>
          <p:nvPr/>
        </p:nvGrpSpPr>
        <p:grpSpPr bwMode="auto">
          <a:xfrm>
            <a:off x="2782888" y="3838575"/>
            <a:ext cx="1908175" cy="1117600"/>
            <a:chOff x="1753" y="2418"/>
            <a:chExt cx="1202" cy="704"/>
          </a:xfrm>
        </p:grpSpPr>
        <p:sp>
          <p:nvSpPr>
            <p:cNvPr id="21584" name="Oval 67"/>
            <p:cNvSpPr>
              <a:spLocks noChangeArrowheads="1"/>
            </p:cNvSpPr>
            <p:nvPr/>
          </p:nvSpPr>
          <p:spPr bwMode="auto">
            <a:xfrm>
              <a:off x="2053" y="2418"/>
              <a:ext cx="202" cy="194"/>
            </a:xfrm>
            <a:prstGeom prst="ellips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5" name="Text Box 68"/>
            <p:cNvSpPr txBox="1">
              <a:spLocks noChangeArrowheads="1"/>
            </p:cNvSpPr>
            <p:nvPr/>
          </p:nvSpPr>
          <p:spPr bwMode="auto">
            <a:xfrm>
              <a:off x="1753" y="2718"/>
              <a:ext cx="1202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/>
                <a:t>2N electrons fill these states</a:t>
              </a:r>
            </a:p>
          </p:txBody>
        </p:sp>
        <p:sp>
          <p:nvSpPr>
            <p:cNvPr id="21586" name="Line 69"/>
            <p:cNvSpPr>
              <a:spLocks noChangeShapeType="1"/>
            </p:cNvSpPr>
            <p:nvPr/>
          </p:nvSpPr>
          <p:spPr bwMode="auto">
            <a:xfrm flipV="1">
              <a:off x="2142" y="2612"/>
              <a:ext cx="0" cy="10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36" name="Group 70"/>
          <p:cNvGrpSpPr>
            <a:grpSpLocks/>
          </p:cNvGrpSpPr>
          <p:nvPr/>
        </p:nvGrpSpPr>
        <p:grpSpPr bwMode="auto">
          <a:xfrm>
            <a:off x="5099050" y="3398838"/>
            <a:ext cx="1908175" cy="1568450"/>
            <a:chOff x="3212" y="2141"/>
            <a:chExt cx="1202" cy="988"/>
          </a:xfrm>
        </p:grpSpPr>
        <p:sp>
          <p:nvSpPr>
            <p:cNvPr id="21581" name="Oval 71"/>
            <p:cNvSpPr>
              <a:spLocks noChangeArrowheads="1"/>
            </p:cNvSpPr>
            <p:nvPr/>
          </p:nvSpPr>
          <p:spPr bwMode="auto">
            <a:xfrm>
              <a:off x="3520" y="2141"/>
              <a:ext cx="202" cy="194"/>
            </a:xfrm>
            <a:prstGeom prst="ellips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2" name="Text Box 72"/>
            <p:cNvSpPr txBox="1">
              <a:spLocks noChangeArrowheads="1"/>
            </p:cNvSpPr>
            <p:nvPr/>
          </p:nvSpPr>
          <p:spPr bwMode="auto">
            <a:xfrm>
              <a:off x="3212" y="2725"/>
              <a:ext cx="1202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/>
                <a:t>8N electrons fill these states</a:t>
              </a:r>
            </a:p>
          </p:txBody>
        </p:sp>
        <p:sp>
          <p:nvSpPr>
            <p:cNvPr id="21583" name="Line 73"/>
            <p:cNvSpPr>
              <a:spLocks noChangeShapeType="1"/>
            </p:cNvSpPr>
            <p:nvPr/>
          </p:nvSpPr>
          <p:spPr bwMode="auto">
            <a:xfrm flipV="1">
              <a:off x="3609" y="2344"/>
              <a:ext cx="8" cy="381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37" name="Text Box 74"/>
          <p:cNvSpPr txBox="1">
            <a:spLocks noChangeArrowheads="1"/>
          </p:cNvSpPr>
          <p:nvPr/>
        </p:nvSpPr>
        <p:spPr bwMode="auto">
          <a:xfrm>
            <a:off x="6424613" y="695325"/>
            <a:ext cx="264318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Total # atoms = N  </a:t>
            </a:r>
            <a:br>
              <a:rPr lang="en-US"/>
            </a:br>
            <a:r>
              <a:rPr lang="en-US"/>
              <a:t>Total # electrons = 14N</a:t>
            </a:r>
          </a:p>
        </p:txBody>
      </p:sp>
      <p:sp>
        <p:nvSpPr>
          <p:cNvPr id="21538" name="Text Box 75"/>
          <p:cNvSpPr txBox="1">
            <a:spLocks noChangeArrowheads="1"/>
          </p:cNvSpPr>
          <p:nvPr/>
        </p:nvSpPr>
        <p:spPr bwMode="auto">
          <a:xfrm>
            <a:off x="0" y="717550"/>
            <a:ext cx="2643188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Fill the Bloch states according to Pauli Principle</a:t>
            </a:r>
          </a:p>
        </p:txBody>
      </p:sp>
      <p:sp>
        <p:nvSpPr>
          <p:cNvPr id="21539" name="Text Box 76"/>
          <p:cNvSpPr txBox="1">
            <a:spLocks noChangeArrowheads="1"/>
          </p:cNvSpPr>
          <p:nvPr/>
        </p:nvSpPr>
        <p:spPr bwMode="auto">
          <a:xfrm>
            <a:off x="152400" y="5105400"/>
            <a:ext cx="2549525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It appears that, like Na, Si will also have a half filled band:  The 3s3p band has 4N orbital states and 4N electrons.</a:t>
            </a:r>
          </a:p>
        </p:txBody>
      </p:sp>
      <p:sp>
        <p:nvSpPr>
          <p:cNvPr id="21540" name="Line 79"/>
          <p:cNvSpPr>
            <a:spLocks noChangeShapeType="1"/>
          </p:cNvSpPr>
          <p:nvPr/>
        </p:nvSpPr>
        <p:spPr bwMode="auto">
          <a:xfrm>
            <a:off x="3203575" y="5699125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1" name="Line 80"/>
          <p:cNvSpPr>
            <a:spLocks noChangeShapeType="1"/>
          </p:cNvSpPr>
          <p:nvPr/>
        </p:nvSpPr>
        <p:spPr bwMode="auto">
          <a:xfrm>
            <a:off x="3189288" y="5634038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2" name="Line 81"/>
          <p:cNvSpPr>
            <a:spLocks noChangeShapeType="1"/>
          </p:cNvSpPr>
          <p:nvPr/>
        </p:nvSpPr>
        <p:spPr bwMode="auto">
          <a:xfrm>
            <a:off x="3194050" y="557530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3" name="Line 83"/>
          <p:cNvSpPr>
            <a:spLocks noChangeShapeType="1"/>
          </p:cNvSpPr>
          <p:nvPr/>
        </p:nvSpPr>
        <p:spPr bwMode="auto">
          <a:xfrm>
            <a:off x="3197225" y="589915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4" name="Line 84"/>
          <p:cNvSpPr>
            <a:spLocks noChangeShapeType="1"/>
          </p:cNvSpPr>
          <p:nvPr/>
        </p:nvSpPr>
        <p:spPr bwMode="auto">
          <a:xfrm>
            <a:off x="3208338" y="5832475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5" name="Line 85"/>
          <p:cNvSpPr>
            <a:spLocks noChangeShapeType="1"/>
          </p:cNvSpPr>
          <p:nvPr/>
        </p:nvSpPr>
        <p:spPr bwMode="auto">
          <a:xfrm>
            <a:off x="3206750" y="576580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546" name="Group 86"/>
          <p:cNvGrpSpPr>
            <a:grpSpLocks/>
          </p:cNvGrpSpPr>
          <p:nvPr/>
        </p:nvGrpSpPr>
        <p:grpSpPr bwMode="auto">
          <a:xfrm>
            <a:off x="4292600" y="5680075"/>
            <a:ext cx="100013" cy="152400"/>
            <a:chOff x="1712" y="3740"/>
            <a:chExt cx="63" cy="96"/>
          </a:xfrm>
        </p:grpSpPr>
        <p:sp>
          <p:nvSpPr>
            <p:cNvPr id="21579" name="Line 87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Line 88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47" name="Group 89"/>
          <p:cNvGrpSpPr>
            <a:grpSpLocks/>
          </p:cNvGrpSpPr>
          <p:nvPr/>
        </p:nvGrpSpPr>
        <p:grpSpPr bwMode="auto">
          <a:xfrm>
            <a:off x="4121150" y="5754688"/>
            <a:ext cx="100013" cy="152400"/>
            <a:chOff x="1712" y="3740"/>
            <a:chExt cx="63" cy="96"/>
          </a:xfrm>
        </p:grpSpPr>
        <p:sp>
          <p:nvSpPr>
            <p:cNvPr id="21577" name="Line 90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8" name="Line 91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48" name="Group 92"/>
          <p:cNvGrpSpPr>
            <a:grpSpLocks/>
          </p:cNvGrpSpPr>
          <p:nvPr/>
        </p:nvGrpSpPr>
        <p:grpSpPr bwMode="auto">
          <a:xfrm>
            <a:off x="3956050" y="5830888"/>
            <a:ext cx="100013" cy="152400"/>
            <a:chOff x="1712" y="3740"/>
            <a:chExt cx="63" cy="96"/>
          </a:xfrm>
        </p:grpSpPr>
        <p:sp>
          <p:nvSpPr>
            <p:cNvPr id="21575" name="Line 93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6" name="Line 94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49" name="Line 96"/>
          <p:cNvSpPr>
            <a:spLocks noChangeShapeType="1"/>
          </p:cNvSpPr>
          <p:nvPr/>
        </p:nvSpPr>
        <p:spPr bwMode="auto">
          <a:xfrm>
            <a:off x="3197225" y="608965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0" name="Line 97"/>
          <p:cNvSpPr>
            <a:spLocks noChangeShapeType="1"/>
          </p:cNvSpPr>
          <p:nvPr/>
        </p:nvSpPr>
        <p:spPr bwMode="auto">
          <a:xfrm>
            <a:off x="3208338" y="6022975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1" name="Line 98"/>
          <p:cNvSpPr>
            <a:spLocks noChangeShapeType="1"/>
          </p:cNvSpPr>
          <p:nvPr/>
        </p:nvSpPr>
        <p:spPr bwMode="auto">
          <a:xfrm>
            <a:off x="3206750" y="595630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552" name="Group 99"/>
          <p:cNvGrpSpPr>
            <a:grpSpLocks/>
          </p:cNvGrpSpPr>
          <p:nvPr/>
        </p:nvGrpSpPr>
        <p:grpSpPr bwMode="auto">
          <a:xfrm>
            <a:off x="4292600" y="5870575"/>
            <a:ext cx="100013" cy="152400"/>
            <a:chOff x="1712" y="3740"/>
            <a:chExt cx="63" cy="96"/>
          </a:xfrm>
        </p:grpSpPr>
        <p:sp>
          <p:nvSpPr>
            <p:cNvPr id="21573" name="Line 100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Line 101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53" name="Group 102"/>
          <p:cNvGrpSpPr>
            <a:grpSpLocks/>
          </p:cNvGrpSpPr>
          <p:nvPr/>
        </p:nvGrpSpPr>
        <p:grpSpPr bwMode="auto">
          <a:xfrm>
            <a:off x="4121150" y="5945188"/>
            <a:ext cx="100013" cy="152400"/>
            <a:chOff x="1712" y="3740"/>
            <a:chExt cx="63" cy="96"/>
          </a:xfrm>
        </p:grpSpPr>
        <p:sp>
          <p:nvSpPr>
            <p:cNvPr id="21571" name="Line 103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2" name="Line 104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54" name="Group 105"/>
          <p:cNvGrpSpPr>
            <a:grpSpLocks/>
          </p:cNvGrpSpPr>
          <p:nvPr/>
        </p:nvGrpSpPr>
        <p:grpSpPr bwMode="auto">
          <a:xfrm>
            <a:off x="3956050" y="6021388"/>
            <a:ext cx="100013" cy="152400"/>
            <a:chOff x="1712" y="3740"/>
            <a:chExt cx="63" cy="96"/>
          </a:xfrm>
        </p:grpSpPr>
        <p:sp>
          <p:nvSpPr>
            <p:cNvPr id="21569" name="Line 106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0" name="Line 107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55" name="Line 109"/>
          <p:cNvSpPr>
            <a:spLocks noChangeShapeType="1"/>
          </p:cNvSpPr>
          <p:nvPr/>
        </p:nvSpPr>
        <p:spPr bwMode="auto">
          <a:xfrm>
            <a:off x="3203575" y="5521325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6" name="Line 110"/>
          <p:cNvSpPr>
            <a:spLocks noChangeShapeType="1"/>
          </p:cNvSpPr>
          <p:nvPr/>
        </p:nvSpPr>
        <p:spPr bwMode="auto">
          <a:xfrm>
            <a:off x="3189288" y="5456238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7" name="Line 111"/>
          <p:cNvSpPr>
            <a:spLocks noChangeShapeType="1"/>
          </p:cNvSpPr>
          <p:nvPr/>
        </p:nvSpPr>
        <p:spPr bwMode="auto">
          <a:xfrm>
            <a:off x="3194050" y="539750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8" name="Text Box 112"/>
          <p:cNvSpPr txBox="1">
            <a:spLocks noChangeArrowheads="1"/>
          </p:cNvSpPr>
          <p:nvPr/>
        </p:nvSpPr>
        <p:spPr bwMode="auto">
          <a:xfrm>
            <a:off x="6010275" y="5943600"/>
            <a:ext cx="2690813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But something special happens for Group IV elements.</a:t>
            </a:r>
          </a:p>
        </p:txBody>
      </p:sp>
      <p:sp>
        <p:nvSpPr>
          <p:cNvPr id="21559" name="Text Box 113"/>
          <p:cNvSpPr txBox="1">
            <a:spLocks noChangeArrowheads="1"/>
          </p:cNvSpPr>
          <p:nvPr/>
        </p:nvSpPr>
        <p:spPr bwMode="auto">
          <a:xfrm>
            <a:off x="5956300" y="5126038"/>
            <a:ext cx="31877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By this analysis, Si should be a good metal, just like Na.</a:t>
            </a:r>
          </a:p>
        </p:txBody>
      </p:sp>
      <p:sp>
        <p:nvSpPr>
          <p:cNvPr id="21560" name="Line 114"/>
          <p:cNvSpPr>
            <a:spLocks noChangeShapeType="1"/>
          </p:cNvSpPr>
          <p:nvPr/>
        </p:nvSpPr>
        <p:spPr bwMode="auto">
          <a:xfrm>
            <a:off x="7526338" y="6705600"/>
            <a:ext cx="13128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61" name="Text Box 116"/>
          <p:cNvSpPr txBox="1">
            <a:spLocks noChangeArrowheads="1"/>
          </p:cNvSpPr>
          <p:nvPr/>
        </p:nvSpPr>
        <p:spPr bwMode="auto">
          <a:xfrm>
            <a:off x="1719263" y="98425"/>
            <a:ext cx="5691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What about semiconductors like silicon?</a:t>
            </a:r>
          </a:p>
        </p:txBody>
      </p:sp>
      <p:sp>
        <p:nvSpPr>
          <p:cNvPr id="21562" name="Line 117"/>
          <p:cNvSpPr>
            <a:spLocks noChangeShapeType="1"/>
          </p:cNvSpPr>
          <p:nvPr/>
        </p:nvSpPr>
        <p:spPr bwMode="auto">
          <a:xfrm>
            <a:off x="304800" y="50514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3" name="Oval 10"/>
          <p:cNvSpPr>
            <a:spLocks noChangeArrowheads="1"/>
          </p:cNvSpPr>
          <p:nvPr/>
        </p:nvSpPr>
        <p:spPr bwMode="auto">
          <a:xfrm>
            <a:off x="2886075" y="1576388"/>
            <a:ext cx="138113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64" name="Oval 17"/>
          <p:cNvSpPr>
            <a:spLocks noChangeArrowheads="1"/>
          </p:cNvSpPr>
          <p:nvPr/>
        </p:nvSpPr>
        <p:spPr bwMode="auto">
          <a:xfrm>
            <a:off x="1809750" y="1576388"/>
            <a:ext cx="138113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65" name="Oval 27"/>
          <p:cNvSpPr>
            <a:spLocks noChangeArrowheads="1"/>
          </p:cNvSpPr>
          <p:nvPr/>
        </p:nvSpPr>
        <p:spPr bwMode="auto">
          <a:xfrm>
            <a:off x="5087938" y="1573213"/>
            <a:ext cx="136525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66" name="Oval 34"/>
          <p:cNvSpPr>
            <a:spLocks noChangeArrowheads="1"/>
          </p:cNvSpPr>
          <p:nvPr/>
        </p:nvSpPr>
        <p:spPr bwMode="auto">
          <a:xfrm>
            <a:off x="3998913" y="1573213"/>
            <a:ext cx="138112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67" name="Oval 44"/>
          <p:cNvSpPr>
            <a:spLocks noChangeArrowheads="1"/>
          </p:cNvSpPr>
          <p:nvPr/>
        </p:nvSpPr>
        <p:spPr bwMode="auto">
          <a:xfrm>
            <a:off x="7265988" y="1573213"/>
            <a:ext cx="138112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68" name="Oval 51"/>
          <p:cNvSpPr>
            <a:spLocks noChangeArrowheads="1"/>
          </p:cNvSpPr>
          <p:nvPr/>
        </p:nvSpPr>
        <p:spPr bwMode="auto">
          <a:xfrm>
            <a:off x="6189663" y="1573213"/>
            <a:ext cx="138112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2895600" y="5802313"/>
            <a:ext cx="2359025" cy="123825"/>
            <a:chOff x="2753" y="3471"/>
            <a:chExt cx="1486" cy="78"/>
          </a:xfrm>
        </p:grpSpPr>
        <p:sp>
          <p:nvSpPr>
            <p:cNvPr id="22621" name="Line 3"/>
            <p:cNvSpPr>
              <a:spLocks noChangeShapeType="1"/>
            </p:cNvSpPr>
            <p:nvPr/>
          </p:nvSpPr>
          <p:spPr bwMode="auto">
            <a:xfrm>
              <a:off x="2762" y="3549"/>
              <a:ext cx="14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2" name="Line 4"/>
            <p:cNvSpPr>
              <a:spLocks noChangeShapeType="1"/>
            </p:cNvSpPr>
            <p:nvPr/>
          </p:nvSpPr>
          <p:spPr bwMode="auto">
            <a:xfrm>
              <a:off x="2753" y="3508"/>
              <a:ext cx="14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3" name="Line 5"/>
            <p:cNvSpPr>
              <a:spLocks noChangeShapeType="1"/>
            </p:cNvSpPr>
            <p:nvPr/>
          </p:nvSpPr>
          <p:spPr bwMode="auto">
            <a:xfrm>
              <a:off x="2756" y="3471"/>
              <a:ext cx="14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1" name="Line 6"/>
          <p:cNvSpPr>
            <a:spLocks noChangeShapeType="1"/>
          </p:cNvSpPr>
          <p:nvPr/>
        </p:nvSpPr>
        <p:spPr bwMode="auto">
          <a:xfrm>
            <a:off x="2903538" y="6354763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7"/>
          <p:cNvSpPr>
            <a:spLocks noChangeShapeType="1"/>
          </p:cNvSpPr>
          <p:nvPr/>
        </p:nvSpPr>
        <p:spPr bwMode="auto">
          <a:xfrm>
            <a:off x="2914650" y="6288088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8"/>
          <p:cNvSpPr>
            <a:spLocks noChangeShapeType="1"/>
          </p:cNvSpPr>
          <p:nvPr/>
        </p:nvSpPr>
        <p:spPr bwMode="auto">
          <a:xfrm>
            <a:off x="2913063" y="6221413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2534" name="Group 9"/>
          <p:cNvGrpSpPr>
            <a:grpSpLocks/>
          </p:cNvGrpSpPr>
          <p:nvPr/>
        </p:nvGrpSpPr>
        <p:grpSpPr bwMode="auto">
          <a:xfrm>
            <a:off x="3998913" y="6135688"/>
            <a:ext cx="100012" cy="152400"/>
            <a:chOff x="1712" y="3740"/>
            <a:chExt cx="63" cy="96"/>
          </a:xfrm>
        </p:grpSpPr>
        <p:sp>
          <p:nvSpPr>
            <p:cNvPr id="22619" name="Line 10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0" name="Line 11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5" name="Group 12"/>
          <p:cNvGrpSpPr>
            <a:grpSpLocks/>
          </p:cNvGrpSpPr>
          <p:nvPr/>
        </p:nvGrpSpPr>
        <p:grpSpPr bwMode="auto">
          <a:xfrm>
            <a:off x="3827463" y="6210300"/>
            <a:ext cx="100012" cy="152400"/>
            <a:chOff x="1712" y="3740"/>
            <a:chExt cx="63" cy="96"/>
          </a:xfrm>
        </p:grpSpPr>
        <p:sp>
          <p:nvSpPr>
            <p:cNvPr id="22617" name="Line 13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8" name="Line 14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6" name="Group 15"/>
          <p:cNvGrpSpPr>
            <a:grpSpLocks/>
          </p:cNvGrpSpPr>
          <p:nvPr/>
        </p:nvGrpSpPr>
        <p:grpSpPr bwMode="auto">
          <a:xfrm>
            <a:off x="3662363" y="6286500"/>
            <a:ext cx="100012" cy="152400"/>
            <a:chOff x="1712" y="3740"/>
            <a:chExt cx="63" cy="96"/>
          </a:xfrm>
        </p:grpSpPr>
        <p:sp>
          <p:nvSpPr>
            <p:cNvPr id="22615" name="Line 16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6" name="Line 17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7" name="Line 18"/>
          <p:cNvSpPr>
            <a:spLocks noChangeShapeType="1"/>
          </p:cNvSpPr>
          <p:nvPr/>
        </p:nvSpPr>
        <p:spPr bwMode="auto">
          <a:xfrm>
            <a:off x="2903538" y="6545263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Line 19"/>
          <p:cNvSpPr>
            <a:spLocks noChangeShapeType="1"/>
          </p:cNvSpPr>
          <p:nvPr/>
        </p:nvSpPr>
        <p:spPr bwMode="auto">
          <a:xfrm>
            <a:off x="2914650" y="6478588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9" name="Line 20"/>
          <p:cNvSpPr>
            <a:spLocks noChangeShapeType="1"/>
          </p:cNvSpPr>
          <p:nvPr/>
        </p:nvSpPr>
        <p:spPr bwMode="auto">
          <a:xfrm>
            <a:off x="2913063" y="6411913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2540" name="Group 21"/>
          <p:cNvGrpSpPr>
            <a:grpSpLocks/>
          </p:cNvGrpSpPr>
          <p:nvPr/>
        </p:nvGrpSpPr>
        <p:grpSpPr bwMode="auto">
          <a:xfrm>
            <a:off x="3998913" y="6326188"/>
            <a:ext cx="100012" cy="152400"/>
            <a:chOff x="1712" y="3740"/>
            <a:chExt cx="63" cy="96"/>
          </a:xfrm>
        </p:grpSpPr>
        <p:sp>
          <p:nvSpPr>
            <p:cNvPr id="22613" name="Line 22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4" name="Line 23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1" name="Group 24"/>
          <p:cNvGrpSpPr>
            <a:grpSpLocks/>
          </p:cNvGrpSpPr>
          <p:nvPr/>
        </p:nvGrpSpPr>
        <p:grpSpPr bwMode="auto">
          <a:xfrm>
            <a:off x="3827463" y="6400800"/>
            <a:ext cx="100012" cy="152400"/>
            <a:chOff x="1712" y="3740"/>
            <a:chExt cx="63" cy="96"/>
          </a:xfrm>
        </p:grpSpPr>
        <p:sp>
          <p:nvSpPr>
            <p:cNvPr id="22611" name="Line 25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2" name="Line 26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2" name="Group 27"/>
          <p:cNvGrpSpPr>
            <a:grpSpLocks/>
          </p:cNvGrpSpPr>
          <p:nvPr/>
        </p:nvGrpSpPr>
        <p:grpSpPr bwMode="auto">
          <a:xfrm>
            <a:off x="3662363" y="6477000"/>
            <a:ext cx="100012" cy="152400"/>
            <a:chOff x="1712" y="3740"/>
            <a:chExt cx="63" cy="96"/>
          </a:xfrm>
        </p:grpSpPr>
        <p:sp>
          <p:nvSpPr>
            <p:cNvPr id="22609" name="Line 28"/>
            <p:cNvSpPr>
              <a:spLocks noChangeShapeType="1"/>
            </p:cNvSpPr>
            <p:nvPr/>
          </p:nvSpPr>
          <p:spPr bwMode="auto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0" name="Line 29"/>
            <p:cNvSpPr>
              <a:spLocks noChangeShapeType="1"/>
            </p:cNvSpPr>
            <p:nvPr/>
          </p:nvSpPr>
          <p:spPr bwMode="auto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3" name="Group 30"/>
          <p:cNvGrpSpPr>
            <a:grpSpLocks/>
          </p:cNvGrpSpPr>
          <p:nvPr/>
        </p:nvGrpSpPr>
        <p:grpSpPr bwMode="auto">
          <a:xfrm>
            <a:off x="2895600" y="5624513"/>
            <a:ext cx="2359025" cy="123825"/>
            <a:chOff x="2753" y="3471"/>
            <a:chExt cx="1486" cy="78"/>
          </a:xfrm>
        </p:grpSpPr>
        <p:sp>
          <p:nvSpPr>
            <p:cNvPr id="22606" name="Line 31"/>
            <p:cNvSpPr>
              <a:spLocks noChangeShapeType="1"/>
            </p:cNvSpPr>
            <p:nvPr/>
          </p:nvSpPr>
          <p:spPr bwMode="auto">
            <a:xfrm>
              <a:off x="2762" y="3549"/>
              <a:ext cx="14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Line 32"/>
            <p:cNvSpPr>
              <a:spLocks noChangeShapeType="1"/>
            </p:cNvSpPr>
            <p:nvPr/>
          </p:nvSpPr>
          <p:spPr bwMode="auto">
            <a:xfrm>
              <a:off x="2753" y="3508"/>
              <a:ext cx="14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8" name="Line 33"/>
            <p:cNvSpPr>
              <a:spLocks noChangeShapeType="1"/>
            </p:cNvSpPr>
            <p:nvPr/>
          </p:nvSpPr>
          <p:spPr bwMode="auto">
            <a:xfrm>
              <a:off x="2756" y="3471"/>
              <a:ext cx="14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4" name="Text Box 35"/>
          <p:cNvSpPr txBox="1">
            <a:spLocks noChangeArrowheads="1"/>
          </p:cNvSpPr>
          <p:nvPr/>
        </p:nvSpPr>
        <p:spPr bwMode="auto">
          <a:xfrm>
            <a:off x="5384800" y="5588000"/>
            <a:ext cx="2286000" cy="890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/>
              <a:t>Antibonding states </a:t>
            </a:r>
          </a:p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/>
              <a:t>Bonding states</a:t>
            </a:r>
          </a:p>
        </p:txBody>
      </p:sp>
      <p:sp>
        <p:nvSpPr>
          <p:cNvPr id="22545" name="Freeform 39"/>
          <p:cNvSpPr>
            <a:spLocks/>
          </p:cNvSpPr>
          <p:nvPr/>
        </p:nvSpPr>
        <p:spPr bwMode="auto">
          <a:xfrm flipH="1">
            <a:off x="1946275" y="1984375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Freeform 40"/>
          <p:cNvSpPr>
            <a:spLocks/>
          </p:cNvSpPr>
          <p:nvPr/>
        </p:nvSpPr>
        <p:spPr bwMode="auto">
          <a:xfrm>
            <a:off x="2463800" y="2011363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Freeform 47"/>
          <p:cNvSpPr>
            <a:spLocks/>
          </p:cNvSpPr>
          <p:nvPr/>
        </p:nvSpPr>
        <p:spPr bwMode="auto">
          <a:xfrm flipH="1">
            <a:off x="3013075" y="2035175"/>
            <a:ext cx="484188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Text Box 48"/>
          <p:cNvSpPr txBox="1">
            <a:spLocks noChangeArrowheads="1"/>
          </p:cNvSpPr>
          <p:nvPr/>
        </p:nvSpPr>
        <p:spPr bwMode="auto">
          <a:xfrm>
            <a:off x="3527425" y="1181100"/>
            <a:ext cx="184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2549" name="Freeform 54"/>
          <p:cNvSpPr>
            <a:spLocks/>
          </p:cNvSpPr>
          <p:nvPr/>
        </p:nvSpPr>
        <p:spPr bwMode="auto">
          <a:xfrm>
            <a:off x="1382713" y="2014538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Freeform 56"/>
          <p:cNvSpPr>
            <a:spLocks/>
          </p:cNvSpPr>
          <p:nvPr/>
        </p:nvSpPr>
        <p:spPr bwMode="auto">
          <a:xfrm flipH="1">
            <a:off x="4133850" y="1981200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Freeform 57"/>
          <p:cNvSpPr>
            <a:spLocks/>
          </p:cNvSpPr>
          <p:nvPr/>
        </p:nvSpPr>
        <p:spPr bwMode="auto">
          <a:xfrm>
            <a:off x="4651375" y="2008188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Freeform 64"/>
          <p:cNvSpPr>
            <a:spLocks/>
          </p:cNvSpPr>
          <p:nvPr/>
        </p:nvSpPr>
        <p:spPr bwMode="auto">
          <a:xfrm flipH="1">
            <a:off x="5202238" y="2032000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Text Box 65"/>
          <p:cNvSpPr txBox="1">
            <a:spLocks noChangeArrowheads="1"/>
          </p:cNvSpPr>
          <p:nvPr/>
        </p:nvSpPr>
        <p:spPr bwMode="auto">
          <a:xfrm>
            <a:off x="5715000" y="1177925"/>
            <a:ext cx="184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2554" name="Freeform 71"/>
          <p:cNvSpPr>
            <a:spLocks/>
          </p:cNvSpPr>
          <p:nvPr/>
        </p:nvSpPr>
        <p:spPr bwMode="auto">
          <a:xfrm>
            <a:off x="3571875" y="2011363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Freeform 73"/>
          <p:cNvSpPr>
            <a:spLocks/>
          </p:cNvSpPr>
          <p:nvPr/>
        </p:nvSpPr>
        <p:spPr bwMode="auto">
          <a:xfrm flipH="1">
            <a:off x="6324600" y="1981200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6" name="Freeform 74"/>
          <p:cNvSpPr>
            <a:spLocks/>
          </p:cNvSpPr>
          <p:nvPr/>
        </p:nvSpPr>
        <p:spPr bwMode="auto">
          <a:xfrm>
            <a:off x="6842125" y="2008188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7" name="Freeform 81"/>
          <p:cNvSpPr>
            <a:spLocks/>
          </p:cNvSpPr>
          <p:nvPr/>
        </p:nvSpPr>
        <p:spPr bwMode="auto">
          <a:xfrm flipH="1">
            <a:off x="7392988" y="2032000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Text Box 82"/>
          <p:cNvSpPr txBox="1">
            <a:spLocks noChangeArrowheads="1"/>
          </p:cNvSpPr>
          <p:nvPr/>
        </p:nvSpPr>
        <p:spPr bwMode="auto">
          <a:xfrm>
            <a:off x="7905750" y="1177925"/>
            <a:ext cx="184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grpSp>
        <p:nvGrpSpPr>
          <p:cNvPr id="22559" name="Group 114"/>
          <p:cNvGrpSpPr>
            <a:grpSpLocks/>
          </p:cNvGrpSpPr>
          <p:nvPr/>
        </p:nvGrpSpPr>
        <p:grpSpPr bwMode="auto">
          <a:xfrm>
            <a:off x="1373188" y="1644650"/>
            <a:ext cx="6573837" cy="3175"/>
            <a:chOff x="1373188" y="1644650"/>
            <a:chExt cx="6573838" cy="3175"/>
          </a:xfrm>
        </p:grpSpPr>
        <p:sp>
          <p:nvSpPr>
            <p:cNvPr id="22600" name="Line 43"/>
            <p:cNvSpPr>
              <a:spLocks noChangeShapeType="1"/>
            </p:cNvSpPr>
            <p:nvPr/>
          </p:nvSpPr>
          <p:spPr bwMode="auto">
            <a:xfrm>
              <a:off x="2449513" y="1647825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1" name="Line 50"/>
            <p:cNvSpPr>
              <a:spLocks noChangeShapeType="1"/>
            </p:cNvSpPr>
            <p:nvPr/>
          </p:nvSpPr>
          <p:spPr bwMode="auto">
            <a:xfrm>
              <a:off x="1373188" y="1647825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2" name="Line 60"/>
            <p:cNvSpPr>
              <a:spLocks noChangeShapeType="1"/>
            </p:cNvSpPr>
            <p:nvPr/>
          </p:nvSpPr>
          <p:spPr bwMode="auto">
            <a:xfrm>
              <a:off x="4638676" y="1644650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3" name="Line 67"/>
            <p:cNvSpPr>
              <a:spLocks noChangeShapeType="1"/>
            </p:cNvSpPr>
            <p:nvPr/>
          </p:nvSpPr>
          <p:spPr bwMode="auto">
            <a:xfrm>
              <a:off x="3562351" y="1644650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4" name="Line 77"/>
            <p:cNvSpPr>
              <a:spLocks noChangeShapeType="1"/>
            </p:cNvSpPr>
            <p:nvPr/>
          </p:nvSpPr>
          <p:spPr bwMode="auto">
            <a:xfrm>
              <a:off x="6829426" y="1644650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5" name="Line 84"/>
            <p:cNvSpPr>
              <a:spLocks noChangeShapeType="1"/>
            </p:cNvSpPr>
            <p:nvPr/>
          </p:nvSpPr>
          <p:spPr bwMode="auto">
            <a:xfrm>
              <a:off x="5753101" y="1644650"/>
              <a:ext cx="1117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60" name="Group 115"/>
          <p:cNvGrpSpPr>
            <a:grpSpLocks/>
          </p:cNvGrpSpPr>
          <p:nvPr/>
        </p:nvGrpSpPr>
        <p:grpSpPr bwMode="auto">
          <a:xfrm>
            <a:off x="1884363" y="1644650"/>
            <a:ext cx="5468937" cy="2665413"/>
            <a:chOff x="1884363" y="1644650"/>
            <a:chExt cx="5468938" cy="2665413"/>
          </a:xfrm>
        </p:grpSpPr>
        <p:sp>
          <p:nvSpPr>
            <p:cNvPr id="22594" name="Line 44"/>
            <p:cNvSpPr>
              <a:spLocks noChangeShapeType="1"/>
            </p:cNvSpPr>
            <p:nvPr/>
          </p:nvSpPr>
          <p:spPr bwMode="auto">
            <a:xfrm>
              <a:off x="2947988" y="1647825"/>
              <a:ext cx="25400" cy="26622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5" name="Line 51"/>
            <p:cNvSpPr>
              <a:spLocks noChangeShapeType="1"/>
            </p:cNvSpPr>
            <p:nvPr/>
          </p:nvSpPr>
          <p:spPr bwMode="auto">
            <a:xfrm>
              <a:off x="1884363" y="1647825"/>
              <a:ext cx="12700" cy="26114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6" name="Line 61"/>
            <p:cNvSpPr>
              <a:spLocks noChangeShapeType="1"/>
            </p:cNvSpPr>
            <p:nvPr/>
          </p:nvSpPr>
          <p:spPr bwMode="auto">
            <a:xfrm flipH="1">
              <a:off x="5149851" y="1644650"/>
              <a:ext cx="12700" cy="26622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7" name="Line 68"/>
            <p:cNvSpPr>
              <a:spLocks noChangeShapeType="1"/>
            </p:cNvSpPr>
            <p:nvPr/>
          </p:nvSpPr>
          <p:spPr bwMode="auto">
            <a:xfrm>
              <a:off x="4073526" y="1644650"/>
              <a:ext cx="12700" cy="26495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8" name="Line 78"/>
            <p:cNvSpPr>
              <a:spLocks noChangeShapeType="1"/>
            </p:cNvSpPr>
            <p:nvPr/>
          </p:nvSpPr>
          <p:spPr bwMode="auto">
            <a:xfrm>
              <a:off x="7340601" y="1644650"/>
              <a:ext cx="12700" cy="26368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9" name="Line 85"/>
            <p:cNvSpPr>
              <a:spLocks noChangeShapeType="1"/>
            </p:cNvSpPr>
            <p:nvPr/>
          </p:nvSpPr>
          <p:spPr bwMode="auto">
            <a:xfrm>
              <a:off x="6264276" y="1644650"/>
              <a:ext cx="12700" cy="26368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61" name="Freeform 88"/>
          <p:cNvSpPr>
            <a:spLocks/>
          </p:cNvSpPr>
          <p:nvPr/>
        </p:nvSpPr>
        <p:spPr bwMode="auto">
          <a:xfrm>
            <a:off x="5762625" y="2011363"/>
            <a:ext cx="482600" cy="22733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Freeform 89"/>
          <p:cNvSpPr>
            <a:spLocks/>
          </p:cNvSpPr>
          <p:nvPr/>
        </p:nvSpPr>
        <p:spPr bwMode="auto">
          <a:xfrm>
            <a:off x="7929563" y="1862138"/>
            <a:ext cx="288925" cy="136525"/>
          </a:xfrm>
          <a:custGeom>
            <a:avLst/>
            <a:gdLst>
              <a:gd name="T0" fmla="*/ 0 w 397"/>
              <a:gd name="T1" fmla="*/ 2147483647 h 73"/>
              <a:gd name="T2" fmla="*/ 2147483647 w 397"/>
              <a:gd name="T3" fmla="*/ 0 h 73"/>
              <a:gd name="T4" fmla="*/ 0 60000 65536"/>
              <a:gd name="T5" fmla="*/ 0 60000 65536"/>
              <a:gd name="T6" fmla="*/ 0 w 397"/>
              <a:gd name="T7" fmla="*/ 0 h 73"/>
              <a:gd name="T8" fmla="*/ 397 w 397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73">
                <a:moveTo>
                  <a:pt x="0" y="73"/>
                </a:moveTo>
                <a:cubicBezTo>
                  <a:pt x="0" y="73"/>
                  <a:pt x="198" y="36"/>
                  <a:pt x="397" y="0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3" name="Freeform 90"/>
          <p:cNvSpPr>
            <a:spLocks/>
          </p:cNvSpPr>
          <p:nvPr/>
        </p:nvSpPr>
        <p:spPr bwMode="auto">
          <a:xfrm flipH="1">
            <a:off x="1055688" y="1855788"/>
            <a:ext cx="288925" cy="134937"/>
          </a:xfrm>
          <a:custGeom>
            <a:avLst/>
            <a:gdLst>
              <a:gd name="T0" fmla="*/ 0 w 397"/>
              <a:gd name="T1" fmla="*/ 2147483647 h 73"/>
              <a:gd name="T2" fmla="*/ 2147483647 w 397"/>
              <a:gd name="T3" fmla="*/ 0 h 73"/>
              <a:gd name="T4" fmla="*/ 0 60000 65536"/>
              <a:gd name="T5" fmla="*/ 0 60000 65536"/>
              <a:gd name="T6" fmla="*/ 0 w 397"/>
              <a:gd name="T7" fmla="*/ 0 h 73"/>
              <a:gd name="T8" fmla="*/ 397 w 397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73">
                <a:moveTo>
                  <a:pt x="0" y="73"/>
                </a:moveTo>
                <a:cubicBezTo>
                  <a:pt x="0" y="73"/>
                  <a:pt x="198" y="36"/>
                  <a:pt x="397" y="0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91"/>
          <p:cNvSpPr>
            <a:spLocks noChangeArrowheads="1"/>
          </p:cNvSpPr>
          <p:nvPr/>
        </p:nvSpPr>
        <p:spPr bwMode="auto">
          <a:xfrm>
            <a:off x="1262063" y="3944938"/>
            <a:ext cx="6773862" cy="88900"/>
          </a:xfrm>
          <a:prstGeom prst="rect">
            <a:avLst/>
          </a:prstGeom>
          <a:solidFill>
            <a:srgbClr val="5B98D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5" name="Rectangle 92"/>
          <p:cNvSpPr>
            <a:spLocks noChangeArrowheads="1"/>
          </p:cNvSpPr>
          <p:nvPr/>
        </p:nvSpPr>
        <p:spPr bwMode="auto">
          <a:xfrm>
            <a:off x="1273175" y="3490913"/>
            <a:ext cx="6773863" cy="153987"/>
          </a:xfrm>
          <a:prstGeom prst="rect">
            <a:avLst/>
          </a:prstGeom>
          <a:solidFill>
            <a:srgbClr val="5B98D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6" name="Rectangle 93"/>
          <p:cNvSpPr>
            <a:spLocks noChangeArrowheads="1"/>
          </p:cNvSpPr>
          <p:nvPr/>
        </p:nvSpPr>
        <p:spPr bwMode="auto">
          <a:xfrm>
            <a:off x="1257300" y="3060700"/>
            <a:ext cx="6773863" cy="195263"/>
          </a:xfrm>
          <a:prstGeom prst="rect">
            <a:avLst/>
          </a:prstGeom>
          <a:solidFill>
            <a:srgbClr val="5B98D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Text Box 95"/>
          <p:cNvSpPr txBox="1">
            <a:spLocks noChangeArrowheads="1"/>
          </p:cNvSpPr>
          <p:nvPr/>
        </p:nvSpPr>
        <p:spPr bwMode="auto">
          <a:xfrm>
            <a:off x="8072438" y="2849563"/>
            <a:ext cx="113506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4N states</a:t>
            </a:r>
          </a:p>
        </p:txBody>
      </p:sp>
      <p:sp>
        <p:nvSpPr>
          <p:cNvPr id="22568" name="Text Box 96"/>
          <p:cNvSpPr txBox="1">
            <a:spLocks noChangeArrowheads="1"/>
          </p:cNvSpPr>
          <p:nvPr/>
        </p:nvSpPr>
        <p:spPr bwMode="auto">
          <a:xfrm>
            <a:off x="7986713" y="3324225"/>
            <a:ext cx="1157287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4N states</a:t>
            </a:r>
          </a:p>
        </p:txBody>
      </p:sp>
      <p:sp>
        <p:nvSpPr>
          <p:cNvPr id="22569" name="Text Box 97"/>
          <p:cNvSpPr txBox="1">
            <a:spLocks noChangeArrowheads="1"/>
          </p:cNvSpPr>
          <p:nvPr/>
        </p:nvSpPr>
        <p:spPr bwMode="auto">
          <a:xfrm>
            <a:off x="8008938" y="3759200"/>
            <a:ext cx="11350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 states</a:t>
            </a:r>
          </a:p>
        </p:txBody>
      </p:sp>
      <p:sp>
        <p:nvSpPr>
          <p:cNvPr id="22570" name="Text Box 98"/>
          <p:cNvSpPr txBox="1">
            <a:spLocks noChangeArrowheads="1"/>
          </p:cNvSpPr>
          <p:nvPr/>
        </p:nvSpPr>
        <p:spPr bwMode="auto">
          <a:xfrm>
            <a:off x="439738" y="3829050"/>
            <a:ext cx="6953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1s</a:t>
            </a:r>
          </a:p>
        </p:txBody>
      </p:sp>
      <p:sp>
        <p:nvSpPr>
          <p:cNvPr id="22571" name="Text Box 99"/>
          <p:cNvSpPr txBox="1">
            <a:spLocks noChangeArrowheads="1"/>
          </p:cNvSpPr>
          <p:nvPr/>
        </p:nvSpPr>
        <p:spPr bwMode="auto">
          <a:xfrm>
            <a:off x="306388" y="3360738"/>
            <a:ext cx="10302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2s, 2p</a:t>
            </a:r>
          </a:p>
        </p:txBody>
      </p:sp>
      <p:sp>
        <p:nvSpPr>
          <p:cNvPr id="22572" name="Text Box 100"/>
          <p:cNvSpPr txBox="1">
            <a:spLocks noChangeArrowheads="1"/>
          </p:cNvSpPr>
          <p:nvPr/>
        </p:nvSpPr>
        <p:spPr bwMode="auto">
          <a:xfrm>
            <a:off x="282575" y="2855913"/>
            <a:ext cx="831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3s, 3p</a:t>
            </a:r>
          </a:p>
        </p:txBody>
      </p:sp>
      <p:sp>
        <p:nvSpPr>
          <p:cNvPr id="22573" name="Oval 102"/>
          <p:cNvSpPr>
            <a:spLocks noChangeArrowheads="1"/>
          </p:cNvSpPr>
          <p:nvPr/>
        </p:nvSpPr>
        <p:spPr bwMode="auto">
          <a:xfrm>
            <a:off x="3259138" y="3841750"/>
            <a:ext cx="320675" cy="30797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4" name="Text Box 103"/>
          <p:cNvSpPr txBox="1">
            <a:spLocks noChangeArrowheads="1"/>
          </p:cNvSpPr>
          <p:nvPr/>
        </p:nvSpPr>
        <p:spPr bwMode="auto">
          <a:xfrm>
            <a:off x="2782888" y="4318000"/>
            <a:ext cx="19081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2N electrons fill these states</a:t>
            </a:r>
          </a:p>
        </p:txBody>
      </p:sp>
      <p:sp>
        <p:nvSpPr>
          <p:cNvPr id="22575" name="Line 104"/>
          <p:cNvSpPr>
            <a:spLocks noChangeShapeType="1"/>
          </p:cNvSpPr>
          <p:nvPr/>
        </p:nvSpPr>
        <p:spPr bwMode="auto">
          <a:xfrm flipV="1">
            <a:off x="3400425" y="4149725"/>
            <a:ext cx="0" cy="168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106"/>
          <p:cNvSpPr>
            <a:spLocks noChangeArrowheads="1"/>
          </p:cNvSpPr>
          <p:nvPr/>
        </p:nvSpPr>
        <p:spPr bwMode="auto">
          <a:xfrm>
            <a:off x="5588000" y="3402013"/>
            <a:ext cx="320675" cy="30797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7" name="Text Box 107"/>
          <p:cNvSpPr txBox="1">
            <a:spLocks noChangeArrowheads="1"/>
          </p:cNvSpPr>
          <p:nvPr/>
        </p:nvSpPr>
        <p:spPr bwMode="auto">
          <a:xfrm>
            <a:off x="5099050" y="4329113"/>
            <a:ext cx="19081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8N electrons fill these states</a:t>
            </a:r>
          </a:p>
        </p:txBody>
      </p:sp>
      <p:sp>
        <p:nvSpPr>
          <p:cNvPr id="22578" name="Line 108"/>
          <p:cNvSpPr>
            <a:spLocks noChangeShapeType="1"/>
          </p:cNvSpPr>
          <p:nvPr/>
        </p:nvSpPr>
        <p:spPr bwMode="auto">
          <a:xfrm flipV="1">
            <a:off x="5729288" y="3724275"/>
            <a:ext cx="12700" cy="6048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Rectangle 111"/>
          <p:cNvSpPr>
            <a:spLocks noChangeArrowheads="1"/>
          </p:cNvSpPr>
          <p:nvPr/>
        </p:nvSpPr>
        <p:spPr bwMode="auto">
          <a:xfrm>
            <a:off x="1270000" y="2755900"/>
            <a:ext cx="6773863" cy="195263"/>
          </a:xfrm>
          <a:prstGeom prst="rect">
            <a:avLst/>
          </a:prstGeom>
          <a:solidFill>
            <a:srgbClr val="5B98D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0" name="AutoShape 112"/>
          <p:cNvSpPr>
            <a:spLocks/>
          </p:cNvSpPr>
          <p:nvPr/>
        </p:nvSpPr>
        <p:spPr bwMode="auto">
          <a:xfrm>
            <a:off x="1079500" y="2695575"/>
            <a:ext cx="177800" cy="660400"/>
          </a:xfrm>
          <a:prstGeom prst="leftBrace">
            <a:avLst>
              <a:gd name="adj1" fmla="val 30952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1" name="AutoShape 113"/>
          <p:cNvSpPr>
            <a:spLocks/>
          </p:cNvSpPr>
          <p:nvPr/>
        </p:nvSpPr>
        <p:spPr bwMode="auto">
          <a:xfrm flipH="1">
            <a:off x="7988300" y="2708275"/>
            <a:ext cx="177800" cy="660400"/>
          </a:xfrm>
          <a:prstGeom prst="leftBrace">
            <a:avLst>
              <a:gd name="adj1" fmla="val 30952"/>
              <a:gd name="adj2" fmla="val 50000"/>
            </a:avLst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2" name="Text Box 114"/>
          <p:cNvSpPr txBox="1">
            <a:spLocks noChangeArrowheads="1"/>
          </p:cNvSpPr>
          <p:nvPr/>
        </p:nvSpPr>
        <p:spPr bwMode="auto">
          <a:xfrm>
            <a:off x="609600" y="5715000"/>
            <a:ext cx="1905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/>
              <a:t>The 3s-3p band</a:t>
            </a:r>
            <a:br>
              <a:rPr lang="en-US" b="1"/>
            </a:br>
            <a:r>
              <a:rPr lang="en-US" b="1"/>
              <a:t>splits into two:</a:t>
            </a:r>
          </a:p>
        </p:txBody>
      </p:sp>
      <p:sp>
        <p:nvSpPr>
          <p:cNvPr id="22583" name="Line 115"/>
          <p:cNvSpPr>
            <a:spLocks noChangeShapeType="1"/>
          </p:cNvSpPr>
          <p:nvPr/>
        </p:nvSpPr>
        <p:spPr bwMode="auto">
          <a:xfrm>
            <a:off x="304800" y="5122863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Text Box 59"/>
          <p:cNvSpPr txBox="1">
            <a:spLocks noChangeArrowheads="1"/>
          </p:cNvSpPr>
          <p:nvPr/>
        </p:nvSpPr>
        <p:spPr bwMode="auto">
          <a:xfrm>
            <a:off x="2860675" y="763588"/>
            <a:ext cx="3362325" cy="3381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Z = 14         1s</a:t>
            </a:r>
            <a:r>
              <a:rPr lang="en-US" baseline="30000"/>
              <a:t>2</a:t>
            </a:r>
            <a:r>
              <a:rPr lang="en-US"/>
              <a:t>2s</a:t>
            </a:r>
            <a:r>
              <a:rPr lang="en-US" baseline="30000"/>
              <a:t>2</a:t>
            </a:r>
            <a:r>
              <a:rPr lang="en-US"/>
              <a:t>2p</a:t>
            </a:r>
            <a:r>
              <a:rPr lang="en-US" baseline="30000"/>
              <a:t>6</a:t>
            </a:r>
            <a:r>
              <a:rPr lang="en-US"/>
              <a:t>3s</a:t>
            </a:r>
            <a:r>
              <a:rPr lang="en-US" baseline="30000"/>
              <a:t>2</a:t>
            </a:r>
            <a:r>
              <a:rPr lang="en-US"/>
              <a:t>3p</a:t>
            </a:r>
            <a:r>
              <a:rPr lang="en-US" baseline="30000"/>
              <a:t>2</a:t>
            </a:r>
          </a:p>
        </p:txBody>
      </p:sp>
      <p:sp>
        <p:nvSpPr>
          <p:cNvPr id="22585" name="Text Box 74"/>
          <p:cNvSpPr txBox="1">
            <a:spLocks noChangeArrowheads="1"/>
          </p:cNvSpPr>
          <p:nvPr/>
        </p:nvSpPr>
        <p:spPr bwMode="auto">
          <a:xfrm>
            <a:off x="6424613" y="695325"/>
            <a:ext cx="264318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Total # atoms = N  </a:t>
            </a:r>
            <a:br>
              <a:rPr lang="en-US"/>
            </a:br>
            <a:r>
              <a:rPr lang="en-US"/>
              <a:t>Total # electrons = 14N</a:t>
            </a:r>
          </a:p>
        </p:txBody>
      </p:sp>
      <p:sp>
        <p:nvSpPr>
          <p:cNvPr id="22586" name="Text Box 75"/>
          <p:cNvSpPr txBox="1">
            <a:spLocks noChangeArrowheads="1"/>
          </p:cNvSpPr>
          <p:nvPr/>
        </p:nvSpPr>
        <p:spPr bwMode="auto">
          <a:xfrm>
            <a:off x="0" y="717550"/>
            <a:ext cx="2643188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Fill the Bloch states according to Pauli Principle</a:t>
            </a:r>
          </a:p>
        </p:txBody>
      </p:sp>
      <p:sp>
        <p:nvSpPr>
          <p:cNvPr id="22587" name="Oval 45"/>
          <p:cNvSpPr>
            <a:spLocks noChangeArrowheads="1"/>
          </p:cNvSpPr>
          <p:nvPr/>
        </p:nvSpPr>
        <p:spPr bwMode="auto">
          <a:xfrm>
            <a:off x="2886075" y="1579563"/>
            <a:ext cx="138113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8" name="Oval 52"/>
          <p:cNvSpPr>
            <a:spLocks noChangeArrowheads="1"/>
          </p:cNvSpPr>
          <p:nvPr/>
        </p:nvSpPr>
        <p:spPr bwMode="auto">
          <a:xfrm>
            <a:off x="1822450" y="1579563"/>
            <a:ext cx="136525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5087938" y="1576388"/>
            <a:ext cx="136525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0" name="Oval 69"/>
          <p:cNvSpPr>
            <a:spLocks noChangeArrowheads="1"/>
          </p:cNvSpPr>
          <p:nvPr/>
        </p:nvSpPr>
        <p:spPr bwMode="auto">
          <a:xfrm>
            <a:off x="4011613" y="1576388"/>
            <a:ext cx="136525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1" name="Oval 79"/>
          <p:cNvSpPr>
            <a:spLocks noChangeArrowheads="1"/>
          </p:cNvSpPr>
          <p:nvPr/>
        </p:nvSpPr>
        <p:spPr bwMode="auto">
          <a:xfrm>
            <a:off x="7278688" y="1576388"/>
            <a:ext cx="136525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2" name="Oval 86"/>
          <p:cNvSpPr>
            <a:spLocks noChangeArrowheads="1"/>
          </p:cNvSpPr>
          <p:nvPr/>
        </p:nvSpPr>
        <p:spPr bwMode="auto">
          <a:xfrm>
            <a:off x="6202363" y="1576388"/>
            <a:ext cx="136525" cy="136525"/>
          </a:xfrm>
          <a:prstGeom prst="ellipse">
            <a:avLst/>
          </a:prstGeom>
          <a:solidFill>
            <a:srgbClr val="5B98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3" name="Text Box 116"/>
          <p:cNvSpPr txBox="1">
            <a:spLocks noChangeArrowheads="1"/>
          </p:cNvSpPr>
          <p:nvPr/>
        </p:nvSpPr>
        <p:spPr bwMode="auto">
          <a:xfrm>
            <a:off x="3733800" y="152400"/>
            <a:ext cx="2352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Silicon Bandgap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590800" y="914400"/>
            <a:ext cx="3962400" cy="4191000"/>
          </a:xfrm>
          <a:prstGeom prst="rect">
            <a:avLst/>
          </a:prstGeom>
          <a:solidFill>
            <a:srgbClr val="5B98D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4724400" y="1219200"/>
            <a:ext cx="1343025" cy="2943225"/>
            <a:chOff x="1665" y="1512"/>
            <a:chExt cx="846" cy="1854"/>
          </a:xfrm>
        </p:grpSpPr>
        <p:sp>
          <p:nvSpPr>
            <p:cNvPr id="23566" name="Rectangle 4"/>
            <p:cNvSpPr>
              <a:spLocks noChangeArrowheads="1"/>
            </p:cNvSpPr>
            <p:nvPr/>
          </p:nvSpPr>
          <p:spPr bwMode="auto">
            <a:xfrm>
              <a:off x="1665" y="1512"/>
              <a:ext cx="846" cy="594"/>
            </a:xfrm>
            <a:prstGeom prst="rect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567" name="Rectangle 5"/>
            <p:cNvSpPr>
              <a:spLocks noChangeArrowheads="1"/>
            </p:cNvSpPr>
            <p:nvPr/>
          </p:nvSpPr>
          <p:spPr bwMode="auto">
            <a:xfrm>
              <a:off x="1665" y="2340"/>
              <a:ext cx="846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568" name="Rectangle 6"/>
            <p:cNvSpPr>
              <a:spLocks noChangeArrowheads="1"/>
            </p:cNvSpPr>
            <p:nvPr/>
          </p:nvSpPr>
          <p:spPr bwMode="auto">
            <a:xfrm>
              <a:off x="1665" y="2952"/>
              <a:ext cx="846" cy="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569" name="Rectangle 7"/>
            <p:cNvSpPr>
              <a:spLocks noChangeArrowheads="1"/>
            </p:cNvSpPr>
            <p:nvPr/>
          </p:nvSpPr>
          <p:spPr bwMode="auto">
            <a:xfrm>
              <a:off x="1665" y="3276"/>
              <a:ext cx="846" cy="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3556" name="Group 8"/>
          <p:cNvGrpSpPr>
            <a:grpSpLocks/>
          </p:cNvGrpSpPr>
          <p:nvPr/>
        </p:nvGrpSpPr>
        <p:grpSpPr bwMode="auto">
          <a:xfrm>
            <a:off x="3000375" y="1219200"/>
            <a:ext cx="1343025" cy="3736975"/>
            <a:chOff x="2113" y="960"/>
            <a:chExt cx="846" cy="2354"/>
          </a:xfrm>
        </p:grpSpPr>
        <p:sp>
          <p:nvSpPr>
            <p:cNvPr id="23560" name="Rectangle 9"/>
            <p:cNvSpPr>
              <a:spLocks noChangeArrowheads="1"/>
            </p:cNvSpPr>
            <p:nvPr/>
          </p:nvSpPr>
          <p:spPr bwMode="auto">
            <a:xfrm>
              <a:off x="2113" y="960"/>
              <a:ext cx="846" cy="5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561" name="Rectangle 10"/>
            <p:cNvSpPr>
              <a:spLocks noChangeArrowheads="1"/>
            </p:cNvSpPr>
            <p:nvPr/>
          </p:nvSpPr>
          <p:spPr bwMode="auto">
            <a:xfrm>
              <a:off x="2113" y="1788"/>
              <a:ext cx="846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562" name="Rectangle 11"/>
            <p:cNvSpPr>
              <a:spLocks noChangeArrowheads="1"/>
            </p:cNvSpPr>
            <p:nvPr/>
          </p:nvSpPr>
          <p:spPr bwMode="auto">
            <a:xfrm>
              <a:off x="2113" y="2400"/>
              <a:ext cx="846" cy="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563" name="Rectangle 12"/>
            <p:cNvSpPr>
              <a:spLocks noChangeArrowheads="1"/>
            </p:cNvSpPr>
            <p:nvPr/>
          </p:nvSpPr>
          <p:spPr bwMode="auto">
            <a:xfrm>
              <a:off x="2113" y="2724"/>
              <a:ext cx="846" cy="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564" name="Rectangle 13"/>
            <p:cNvSpPr>
              <a:spLocks noChangeArrowheads="1"/>
            </p:cNvSpPr>
            <p:nvPr/>
          </p:nvSpPr>
          <p:spPr bwMode="auto">
            <a:xfrm>
              <a:off x="2113" y="960"/>
              <a:ext cx="846" cy="234"/>
            </a:xfrm>
            <a:prstGeom prst="rect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565" name="Text Box 14"/>
            <p:cNvSpPr txBox="1">
              <a:spLocks noChangeArrowheads="1"/>
            </p:cNvSpPr>
            <p:nvPr/>
          </p:nvSpPr>
          <p:spPr bwMode="auto">
            <a:xfrm>
              <a:off x="2241" y="3026"/>
              <a:ext cx="59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Metal</a:t>
              </a:r>
            </a:p>
          </p:txBody>
        </p:sp>
      </p:grpSp>
      <p:sp>
        <p:nvSpPr>
          <p:cNvPr id="23557" name="Text Box 15"/>
          <p:cNvSpPr txBox="1">
            <a:spLocks noChangeArrowheads="1"/>
          </p:cNvSpPr>
          <p:nvPr/>
        </p:nvSpPr>
        <p:spPr bwMode="auto">
          <a:xfrm>
            <a:off x="4711700" y="4498975"/>
            <a:ext cx="137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Insulator</a:t>
            </a:r>
          </a:p>
        </p:txBody>
      </p:sp>
      <p:sp>
        <p:nvSpPr>
          <p:cNvPr id="23558" name="Text Box 16"/>
          <p:cNvSpPr txBox="1">
            <a:spLocks noChangeArrowheads="1"/>
          </p:cNvSpPr>
          <p:nvPr/>
        </p:nvSpPr>
        <p:spPr bwMode="auto">
          <a:xfrm>
            <a:off x="2535238" y="228600"/>
            <a:ext cx="4017962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Conduction and Band-filling</a:t>
            </a:r>
          </a:p>
        </p:txBody>
      </p:sp>
      <p:sp>
        <p:nvSpPr>
          <p:cNvPr id="23559" name="Text Box 18"/>
          <p:cNvSpPr txBox="1">
            <a:spLocks noChangeArrowheads="1"/>
          </p:cNvSpPr>
          <p:nvPr/>
        </p:nvSpPr>
        <p:spPr bwMode="blackWhite">
          <a:xfrm>
            <a:off x="228600" y="5353050"/>
            <a:ext cx="8748713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The electrons in a </a:t>
            </a:r>
            <a:r>
              <a:rPr lang="en-US" u="sng"/>
              <a:t>filled band</a:t>
            </a:r>
            <a:r>
              <a:rPr lang="en-US"/>
              <a:t> cannot contribute to conduction, </a:t>
            </a:r>
            <a:br>
              <a:rPr lang="en-US"/>
            </a:br>
            <a:r>
              <a:rPr lang="en-US"/>
              <a:t>because with reasonable E fields they cannot be promoted to a higher kinetic energy.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/>
              <a:t>  Therefore, at T = 0, Si is an </a:t>
            </a:r>
            <a:r>
              <a:rPr lang="en-US" u="sng"/>
              <a:t>insulator</a:t>
            </a:r>
            <a:r>
              <a:rPr lang="en-US"/>
              <a:t>.  At higher temperatures, however, electrons are thermally promoted into the conduction band.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blackWhite">
          <a:xfrm>
            <a:off x="412750" y="1143000"/>
            <a:ext cx="7974013" cy="533400"/>
          </a:xfrm>
        </p:spPr>
        <p:txBody>
          <a:bodyPr/>
          <a:lstStyle/>
          <a:p>
            <a:pPr eaLnBrk="1" hangingPunct="1"/>
            <a:r>
              <a:rPr lang="en-US" sz="1800" smtClean="0">
                <a:latin typeface="Trebuchet MS" pitchFamily="34" charset="0"/>
                <a:ea typeface="ＭＳ Ｐゴシック" pitchFamily="34" charset="-128"/>
              </a:rPr>
              <a:t>Electronic Conduction in a Semiconductor</a:t>
            </a:r>
            <a:br>
              <a:rPr lang="en-US" sz="1800" smtClean="0">
                <a:latin typeface="Trebuchet MS" pitchFamily="34" charset="0"/>
                <a:ea typeface="ＭＳ Ｐゴシック" pitchFamily="34" charset="-128"/>
              </a:rPr>
            </a:br>
            <a:r>
              <a:rPr lang="en-US" sz="1800" smtClean="0">
                <a:latin typeface="Trebuchet MS" pitchFamily="34" charset="0"/>
                <a:ea typeface="ＭＳ Ｐゴシック" pitchFamily="34" charset="-128"/>
              </a:rPr>
              <a:t>- example: Si    </a:t>
            </a:r>
            <a:r>
              <a:rPr lang="en-US" sz="1800" b="1" smtClean="0">
                <a:latin typeface="Trebuchet MS" pitchFamily="34" charset="0"/>
                <a:ea typeface="ＭＳ Ｐゴシック" pitchFamily="34" charset="-128"/>
              </a:rPr>
              <a:t>Z = 14         1s</a:t>
            </a:r>
            <a:r>
              <a:rPr lang="en-US" sz="1800" b="1" baseline="30000" smtClean="0">
                <a:latin typeface="Trebuchet MS" pitchFamily="34" charset="0"/>
                <a:ea typeface="ＭＳ Ｐゴシック" pitchFamily="34" charset="-128"/>
              </a:rPr>
              <a:t>2</a:t>
            </a:r>
            <a:r>
              <a:rPr lang="en-US" sz="1800" b="1" smtClean="0">
                <a:latin typeface="Trebuchet MS" pitchFamily="34" charset="0"/>
                <a:ea typeface="ＭＳ Ｐゴシック" pitchFamily="34" charset="-128"/>
              </a:rPr>
              <a:t>2s</a:t>
            </a:r>
            <a:r>
              <a:rPr lang="en-US" sz="1800" b="1" baseline="30000" smtClean="0">
                <a:latin typeface="Trebuchet MS" pitchFamily="34" charset="0"/>
                <a:ea typeface="ＭＳ Ｐゴシック" pitchFamily="34" charset="-128"/>
              </a:rPr>
              <a:t>2</a:t>
            </a:r>
            <a:r>
              <a:rPr lang="en-US" sz="1800" b="1" smtClean="0">
                <a:latin typeface="Trebuchet MS" pitchFamily="34" charset="0"/>
                <a:ea typeface="ＭＳ Ｐゴシック" pitchFamily="34" charset="-128"/>
              </a:rPr>
              <a:t>2p</a:t>
            </a:r>
            <a:r>
              <a:rPr lang="en-US" sz="1800" b="1" baseline="30000" smtClean="0">
                <a:latin typeface="Trebuchet MS" pitchFamily="34" charset="0"/>
                <a:ea typeface="ＭＳ Ｐゴシック" pitchFamily="34" charset="-128"/>
              </a:rPr>
              <a:t>6</a:t>
            </a:r>
            <a:r>
              <a:rPr lang="en-US" sz="1800" b="1" smtClean="0">
                <a:latin typeface="Trebuchet MS" pitchFamily="34" charset="0"/>
                <a:ea typeface="ＭＳ Ｐゴシック" pitchFamily="34" charset="-128"/>
              </a:rPr>
              <a:t>3s</a:t>
            </a:r>
            <a:r>
              <a:rPr lang="en-US" sz="1800" b="1" baseline="30000" smtClean="0">
                <a:latin typeface="Trebuchet MS" pitchFamily="34" charset="0"/>
                <a:ea typeface="ＭＳ Ｐゴシック" pitchFamily="34" charset="-128"/>
              </a:rPr>
              <a:t>2</a:t>
            </a:r>
            <a:r>
              <a:rPr lang="en-US" sz="1800" b="1" smtClean="0">
                <a:latin typeface="Trebuchet MS" pitchFamily="34" charset="0"/>
                <a:ea typeface="ＭＳ Ｐゴシック" pitchFamily="34" charset="-128"/>
              </a:rPr>
              <a:t>3p</a:t>
            </a:r>
            <a:r>
              <a:rPr lang="en-US" sz="1800" b="1" baseline="30000" smtClean="0">
                <a:latin typeface="Trebuchet MS" pitchFamily="34" charset="0"/>
                <a:ea typeface="ＭＳ Ｐゴシック" pitchFamily="34" charset="-128"/>
              </a:rPr>
              <a:t>2</a:t>
            </a:r>
          </a:p>
        </p:txBody>
      </p:sp>
      <p:sp>
        <p:nvSpPr>
          <p:cNvPr id="24579" name="Line 4"/>
          <p:cNvSpPr>
            <a:spLocks noChangeShapeType="1"/>
          </p:cNvSpPr>
          <p:nvPr/>
        </p:nvSpPr>
        <p:spPr bwMode="blackWhite">
          <a:xfrm flipH="1">
            <a:off x="4443413" y="2838450"/>
            <a:ext cx="503237" cy="322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blackWhite">
          <a:xfrm>
            <a:off x="1917700" y="339725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blackWhite">
          <a:xfrm>
            <a:off x="1903413" y="3317875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blackWhite">
          <a:xfrm>
            <a:off x="1908175" y="324485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blackWhite">
          <a:xfrm>
            <a:off x="1911350" y="392430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blackWhite">
          <a:xfrm>
            <a:off x="1922463" y="3841750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blackWhite">
          <a:xfrm>
            <a:off x="1920875" y="375920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86" name="Group 11"/>
          <p:cNvGrpSpPr>
            <a:grpSpLocks/>
          </p:cNvGrpSpPr>
          <p:nvPr/>
        </p:nvGrpSpPr>
        <p:grpSpPr bwMode="auto">
          <a:xfrm>
            <a:off x="3006725" y="3654425"/>
            <a:ext cx="100013" cy="187325"/>
            <a:chOff x="1712" y="3740"/>
            <a:chExt cx="63" cy="96"/>
          </a:xfrm>
        </p:grpSpPr>
        <p:sp>
          <p:nvSpPr>
            <p:cNvPr id="24622" name="Line 12"/>
            <p:cNvSpPr>
              <a:spLocks noChangeShapeType="1"/>
            </p:cNvSpPr>
            <p:nvPr/>
          </p:nvSpPr>
          <p:spPr bwMode="blackWhite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Line 13"/>
            <p:cNvSpPr>
              <a:spLocks noChangeShapeType="1"/>
            </p:cNvSpPr>
            <p:nvPr/>
          </p:nvSpPr>
          <p:spPr bwMode="blackWhite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7" name="Group 14"/>
          <p:cNvGrpSpPr>
            <a:grpSpLocks/>
          </p:cNvGrpSpPr>
          <p:nvPr/>
        </p:nvGrpSpPr>
        <p:grpSpPr bwMode="auto">
          <a:xfrm>
            <a:off x="2835275" y="3746500"/>
            <a:ext cx="100013" cy="187325"/>
            <a:chOff x="1712" y="3740"/>
            <a:chExt cx="63" cy="96"/>
          </a:xfrm>
        </p:grpSpPr>
        <p:sp>
          <p:nvSpPr>
            <p:cNvPr id="24620" name="Line 15"/>
            <p:cNvSpPr>
              <a:spLocks noChangeShapeType="1"/>
            </p:cNvSpPr>
            <p:nvPr/>
          </p:nvSpPr>
          <p:spPr bwMode="blackWhite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1" name="Line 16"/>
            <p:cNvSpPr>
              <a:spLocks noChangeShapeType="1"/>
            </p:cNvSpPr>
            <p:nvPr/>
          </p:nvSpPr>
          <p:spPr bwMode="blackWhite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8" name="Group 17"/>
          <p:cNvGrpSpPr>
            <a:grpSpLocks/>
          </p:cNvGrpSpPr>
          <p:nvPr/>
        </p:nvGrpSpPr>
        <p:grpSpPr bwMode="auto">
          <a:xfrm>
            <a:off x="2670175" y="3840163"/>
            <a:ext cx="100013" cy="187325"/>
            <a:chOff x="1712" y="3740"/>
            <a:chExt cx="63" cy="96"/>
          </a:xfrm>
        </p:grpSpPr>
        <p:sp>
          <p:nvSpPr>
            <p:cNvPr id="24618" name="Line 18"/>
            <p:cNvSpPr>
              <a:spLocks noChangeShapeType="1"/>
            </p:cNvSpPr>
            <p:nvPr/>
          </p:nvSpPr>
          <p:spPr bwMode="blackWhite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9" name="Line 19"/>
            <p:cNvSpPr>
              <a:spLocks noChangeShapeType="1"/>
            </p:cNvSpPr>
            <p:nvPr/>
          </p:nvSpPr>
          <p:spPr bwMode="blackWhite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9" name="Line 20"/>
          <p:cNvSpPr>
            <a:spLocks noChangeShapeType="1"/>
          </p:cNvSpPr>
          <p:nvPr/>
        </p:nvSpPr>
        <p:spPr bwMode="blackWhite">
          <a:xfrm>
            <a:off x="1911350" y="415925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0" name="Line 21"/>
          <p:cNvSpPr>
            <a:spLocks noChangeShapeType="1"/>
          </p:cNvSpPr>
          <p:nvPr/>
        </p:nvSpPr>
        <p:spPr bwMode="blackWhite">
          <a:xfrm>
            <a:off x="1922463" y="4076700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1" name="Line 22"/>
          <p:cNvSpPr>
            <a:spLocks noChangeShapeType="1"/>
          </p:cNvSpPr>
          <p:nvPr/>
        </p:nvSpPr>
        <p:spPr bwMode="blackWhite">
          <a:xfrm>
            <a:off x="1920875" y="3994150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92" name="Group 23"/>
          <p:cNvGrpSpPr>
            <a:grpSpLocks/>
          </p:cNvGrpSpPr>
          <p:nvPr/>
        </p:nvGrpSpPr>
        <p:grpSpPr bwMode="auto">
          <a:xfrm>
            <a:off x="3006725" y="3889375"/>
            <a:ext cx="100013" cy="187325"/>
            <a:chOff x="1712" y="3740"/>
            <a:chExt cx="63" cy="96"/>
          </a:xfrm>
        </p:grpSpPr>
        <p:sp>
          <p:nvSpPr>
            <p:cNvPr id="24616" name="Line 24"/>
            <p:cNvSpPr>
              <a:spLocks noChangeShapeType="1"/>
            </p:cNvSpPr>
            <p:nvPr/>
          </p:nvSpPr>
          <p:spPr bwMode="blackWhite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Line 25"/>
            <p:cNvSpPr>
              <a:spLocks noChangeShapeType="1"/>
            </p:cNvSpPr>
            <p:nvPr/>
          </p:nvSpPr>
          <p:spPr bwMode="blackWhite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3" name="Group 26"/>
          <p:cNvGrpSpPr>
            <a:grpSpLocks/>
          </p:cNvGrpSpPr>
          <p:nvPr/>
        </p:nvGrpSpPr>
        <p:grpSpPr bwMode="auto">
          <a:xfrm>
            <a:off x="2835275" y="3981450"/>
            <a:ext cx="100013" cy="187325"/>
            <a:chOff x="1712" y="3740"/>
            <a:chExt cx="63" cy="96"/>
          </a:xfrm>
        </p:grpSpPr>
        <p:sp>
          <p:nvSpPr>
            <p:cNvPr id="24614" name="Line 27"/>
            <p:cNvSpPr>
              <a:spLocks noChangeShapeType="1"/>
            </p:cNvSpPr>
            <p:nvPr/>
          </p:nvSpPr>
          <p:spPr bwMode="blackWhite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5" name="Line 28"/>
            <p:cNvSpPr>
              <a:spLocks noChangeShapeType="1"/>
            </p:cNvSpPr>
            <p:nvPr/>
          </p:nvSpPr>
          <p:spPr bwMode="blackWhite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4" name="Group 29"/>
          <p:cNvGrpSpPr>
            <a:grpSpLocks/>
          </p:cNvGrpSpPr>
          <p:nvPr/>
        </p:nvGrpSpPr>
        <p:grpSpPr bwMode="auto">
          <a:xfrm>
            <a:off x="2670175" y="4075113"/>
            <a:ext cx="100013" cy="187325"/>
            <a:chOff x="1712" y="3740"/>
            <a:chExt cx="63" cy="96"/>
          </a:xfrm>
        </p:grpSpPr>
        <p:sp>
          <p:nvSpPr>
            <p:cNvPr id="24612" name="Line 30"/>
            <p:cNvSpPr>
              <a:spLocks noChangeShapeType="1"/>
            </p:cNvSpPr>
            <p:nvPr/>
          </p:nvSpPr>
          <p:spPr bwMode="blackWhite">
            <a:xfrm flipV="1">
              <a:off x="1712" y="3740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Line 31"/>
            <p:cNvSpPr>
              <a:spLocks noChangeShapeType="1"/>
            </p:cNvSpPr>
            <p:nvPr/>
          </p:nvSpPr>
          <p:spPr bwMode="blackWhite">
            <a:xfrm>
              <a:off x="1775" y="3755"/>
              <a:ext cx="0" cy="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5" name="Line 32"/>
          <p:cNvSpPr>
            <a:spLocks noChangeShapeType="1"/>
          </p:cNvSpPr>
          <p:nvPr/>
        </p:nvSpPr>
        <p:spPr bwMode="blackWhite">
          <a:xfrm>
            <a:off x="1917700" y="3178175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6" name="Line 33"/>
          <p:cNvSpPr>
            <a:spLocks noChangeShapeType="1"/>
          </p:cNvSpPr>
          <p:nvPr/>
        </p:nvSpPr>
        <p:spPr bwMode="blackWhite">
          <a:xfrm>
            <a:off x="1903413" y="3098800"/>
            <a:ext cx="2344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7" name="Line 34"/>
          <p:cNvSpPr>
            <a:spLocks noChangeShapeType="1"/>
          </p:cNvSpPr>
          <p:nvPr/>
        </p:nvSpPr>
        <p:spPr bwMode="blackWhite">
          <a:xfrm>
            <a:off x="1908175" y="3025775"/>
            <a:ext cx="23447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8" name="Text Box 35"/>
          <p:cNvSpPr txBox="1">
            <a:spLocks noChangeArrowheads="1"/>
          </p:cNvSpPr>
          <p:nvPr/>
        </p:nvSpPr>
        <p:spPr bwMode="blackWhite">
          <a:xfrm>
            <a:off x="4592638" y="3263900"/>
            <a:ext cx="1363662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5B98D2"/>
                </a:solidFill>
                <a:latin typeface="Comic Sans MS" pitchFamily="66" charset="0"/>
              </a:rPr>
              <a:t>Energy Gap E</a:t>
            </a:r>
            <a:r>
              <a:rPr lang="en-US" baseline="-25000">
                <a:solidFill>
                  <a:srgbClr val="5B98D2"/>
                </a:solidFill>
                <a:latin typeface="Comic Sans MS" pitchFamily="66" charset="0"/>
              </a:rPr>
              <a:t>gap</a:t>
            </a:r>
            <a:r>
              <a:rPr lang="en-US">
                <a:solidFill>
                  <a:srgbClr val="5B98D2"/>
                </a:solidFill>
                <a:latin typeface="Comic Sans MS" pitchFamily="66" charset="0"/>
              </a:rPr>
              <a:t> ≈ 1 eV</a:t>
            </a:r>
          </a:p>
        </p:txBody>
      </p:sp>
      <p:sp>
        <p:nvSpPr>
          <p:cNvPr id="24599" name="Line 36"/>
          <p:cNvSpPr>
            <a:spLocks noChangeShapeType="1"/>
          </p:cNvSpPr>
          <p:nvPr/>
        </p:nvSpPr>
        <p:spPr bwMode="blackWhite">
          <a:xfrm flipH="1" flipV="1">
            <a:off x="4114800" y="3395663"/>
            <a:ext cx="12700" cy="3476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0" name="Line 37"/>
          <p:cNvSpPr>
            <a:spLocks noChangeShapeType="1"/>
          </p:cNvSpPr>
          <p:nvPr/>
        </p:nvSpPr>
        <p:spPr bwMode="blackWhite">
          <a:xfrm flipH="1" flipV="1">
            <a:off x="4381500" y="4052888"/>
            <a:ext cx="579438" cy="425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1" name="Text Box 38"/>
          <p:cNvSpPr txBox="1">
            <a:spLocks noChangeArrowheads="1"/>
          </p:cNvSpPr>
          <p:nvPr/>
        </p:nvSpPr>
        <p:spPr bwMode="blackWhite">
          <a:xfrm>
            <a:off x="5065713" y="4143375"/>
            <a:ext cx="22923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5B98D2"/>
                </a:solidFill>
                <a:latin typeface="Comic Sans MS" pitchFamily="66" charset="0"/>
              </a:rPr>
              <a:t>Filled band at T = 0  (Valence band)</a:t>
            </a:r>
          </a:p>
        </p:txBody>
      </p:sp>
      <p:sp>
        <p:nvSpPr>
          <p:cNvPr id="24602" name="Text Box 39"/>
          <p:cNvSpPr txBox="1">
            <a:spLocks noChangeArrowheads="1"/>
          </p:cNvSpPr>
          <p:nvPr/>
        </p:nvSpPr>
        <p:spPr bwMode="blackWhite">
          <a:xfrm>
            <a:off x="4943475" y="2543175"/>
            <a:ext cx="258762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5B98D2"/>
                </a:solidFill>
                <a:latin typeface="Comic Sans MS" pitchFamily="66" charset="0"/>
              </a:rPr>
              <a:t>Empty band at T = 0.    (Conduction Band)</a:t>
            </a:r>
          </a:p>
        </p:txBody>
      </p:sp>
      <p:sp>
        <p:nvSpPr>
          <p:cNvPr id="24603" name="AutoShape 40"/>
          <p:cNvSpPr>
            <a:spLocks/>
          </p:cNvSpPr>
          <p:nvPr/>
        </p:nvSpPr>
        <p:spPr bwMode="blackWhite">
          <a:xfrm>
            <a:off x="1397000" y="3024188"/>
            <a:ext cx="241300" cy="1155700"/>
          </a:xfrm>
          <a:prstGeom prst="leftBrace">
            <a:avLst>
              <a:gd name="adj1" fmla="val 39912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4" name="Text Box 41"/>
          <p:cNvSpPr txBox="1">
            <a:spLocks noChangeArrowheads="1"/>
          </p:cNvSpPr>
          <p:nvPr/>
        </p:nvSpPr>
        <p:spPr bwMode="blackWhite">
          <a:xfrm>
            <a:off x="317500" y="3290888"/>
            <a:ext cx="10414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5B98D2"/>
                </a:solidFill>
                <a:latin typeface="Comic Sans MS" pitchFamily="66" charset="0"/>
              </a:rPr>
              <a:t>3s/3p band</a:t>
            </a:r>
          </a:p>
        </p:txBody>
      </p:sp>
      <p:sp>
        <p:nvSpPr>
          <p:cNvPr id="24605" name="Rectangle 42"/>
          <p:cNvSpPr>
            <a:spLocks noChangeArrowheads="1"/>
          </p:cNvSpPr>
          <p:nvPr/>
        </p:nvSpPr>
        <p:spPr bwMode="blackWhite">
          <a:xfrm>
            <a:off x="4829175" y="1397000"/>
            <a:ext cx="2057400" cy="342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606" name="Group 43"/>
          <p:cNvGrpSpPr>
            <a:grpSpLocks/>
          </p:cNvGrpSpPr>
          <p:nvPr/>
        </p:nvGrpSpPr>
        <p:grpSpPr bwMode="auto">
          <a:xfrm>
            <a:off x="5997575" y="1293813"/>
            <a:ext cx="2336800" cy="1041400"/>
            <a:chOff x="4432" y="272"/>
            <a:chExt cx="1328" cy="656"/>
          </a:xfrm>
        </p:grpSpPr>
        <p:sp>
          <p:nvSpPr>
            <p:cNvPr id="24609" name="Oval 44"/>
            <p:cNvSpPr>
              <a:spLocks noChangeArrowheads="1"/>
            </p:cNvSpPr>
            <p:nvPr/>
          </p:nvSpPr>
          <p:spPr bwMode="blackWhite">
            <a:xfrm>
              <a:off x="4432" y="272"/>
              <a:ext cx="472" cy="38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0" name="Line 45"/>
            <p:cNvSpPr>
              <a:spLocks noChangeShapeType="1"/>
            </p:cNvSpPr>
            <p:nvPr/>
          </p:nvSpPr>
          <p:spPr bwMode="blackWhite">
            <a:xfrm flipH="1" flipV="1">
              <a:off x="4744" y="640"/>
              <a:ext cx="80" cy="1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Text Box 46"/>
            <p:cNvSpPr txBox="1">
              <a:spLocks noChangeArrowheads="1"/>
            </p:cNvSpPr>
            <p:nvPr/>
          </p:nvSpPr>
          <p:spPr bwMode="blackWhite">
            <a:xfrm>
              <a:off x="4688" y="736"/>
              <a:ext cx="107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 b="1">
                  <a:solidFill>
                    <a:srgbClr val="5B98D2"/>
                  </a:solidFill>
                  <a:latin typeface="Comic Sans MS" pitchFamily="66" charset="0"/>
                </a:rPr>
                <a:t>valence electrons</a:t>
              </a:r>
            </a:p>
          </p:txBody>
        </p:sp>
      </p:grpSp>
      <p:sp>
        <p:nvSpPr>
          <p:cNvPr id="24607" name="Text Box 47"/>
          <p:cNvSpPr txBox="1">
            <a:spLocks noChangeArrowheads="1"/>
          </p:cNvSpPr>
          <p:nvPr/>
        </p:nvSpPr>
        <p:spPr bwMode="auto">
          <a:xfrm>
            <a:off x="2913063" y="228600"/>
            <a:ext cx="3624262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Electron States in Silicon</a:t>
            </a:r>
          </a:p>
        </p:txBody>
      </p:sp>
      <p:sp>
        <p:nvSpPr>
          <p:cNvPr id="24608" name="Text Box 18"/>
          <p:cNvSpPr txBox="1">
            <a:spLocks noChangeArrowheads="1"/>
          </p:cNvSpPr>
          <p:nvPr/>
        </p:nvSpPr>
        <p:spPr bwMode="blackWhite">
          <a:xfrm>
            <a:off x="228600" y="5353050"/>
            <a:ext cx="8748713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The electrons in a </a:t>
            </a:r>
            <a:r>
              <a:rPr lang="en-US" u="sng"/>
              <a:t>filled band</a:t>
            </a:r>
            <a:r>
              <a:rPr lang="en-US"/>
              <a:t> cannot contribute to conduction, </a:t>
            </a:r>
            <a:br>
              <a:rPr lang="en-US"/>
            </a:br>
            <a:r>
              <a:rPr lang="en-US"/>
              <a:t>because with reasonable E fields they cannot be promoted to a higher kinetic energy.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/>
              <a:t>  Therefore, at T = 0, Si is an </a:t>
            </a:r>
            <a:r>
              <a:rPr lang="en-US" u="sng"/>
              <a:t>insulator</a:t>
            </a:r>
            <a:r>
              <a:rPr lang="en-US"/>
              <a:t>.  At higher temperatures, however, electrons are thermally promoted into the conduction band.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884238"/>
            <a:ext cx="7899400" cy="4525962"/>
          </a:xfrm>
          <a:noFill/>
        </p:spPr>
        <p:txBody>
          <a:bodyPr lIns="90488" tIns="44450" rIns="90488" bIns="44450"/>
          <a:lstStyle/>
          <a:p>
            <a:pPr eaLnBrk="1" hangingPunct="1">
              <a:buFontTx/>
              <a:buNone/>
            </a:pPr>
            <a:r>
              <a:rPr lang="en-US" sz="1800" smtClean="0">
                <a:latin typeface="Trebuchet MS" pitchFamily="34" charset="0"/>
                <a:ea typeface="ＭＳ Ｐゴシック" pitchFamily="34" charset="-128"/>
              </a:rPr>
              <a:t>Consider electrons in a semiconductor, e.g., silicon. In a perfect crystal at T=0 the valence bands are  filled and the conduction bands are empty </a:t>
            </a:r>
            <a:r>
              <a:rPr lang="en-US" sz="1800" smtClean="0">
                <a:latin typeface="Trebuchet MS" pitchFamily="34" charset="0"/>
                <a:ea typeface="ＭＳ Ｐゴシック" pitchFamily="34" charset="-128"/>
                <a:sym typeface="Mathematica1" pitchFamily="2" charset="2"/>
              </a:rPr>
              <a:t>- </a:t>
            </a:r>
            <a:r>
              <a:rPr lang="en-US" sz="1800" u="sng" smtClean="0">
                <a:latin typeface="Trebuchet MS" pitchFamily="34" charset="0"/>
                <a:ea typeface="ＭＳ Ｐゴシック" pitchFamily="34" charset="-128"/>
              </a:rPr>
              <a:t>no conduction</a:t>
            </a:r>
            <a:r>
              <a:rPr lang="en-US" sz="1800" smtClean="0">
                <a:latin typeface="Trebuchet MS" pitchFamily="34" charset="0"/>
                <a:ea typeface="ＭＳ Ｐゴシック" pitchFamily="34" charset="-128"/>
              </a:rPr>
              <a:t>.  Which of the following could be done to make the material conductve?  </a:t>
            </a:r>
          </a:p>
          <a:p>
            <a:pPr eaLnBrk="1" hangingPunct="1"/>
            <a:endParaRPr lang="en-US" sz="1800" smtClean="0">
              <a:latin typeface="Trebuchet MS" pitchFamily="34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1800" smtClean="0">
                <a:latin typeface="Trebuchet MS" pitchFamily="34" charset="0"/>
                <a:ea typeface="ＭＳ Ｐゴシック" pitchFamily="34" charset="-128"/>
              </a:rPr>
              <a:t>a. heat the material </a:t>
            </a:r>
          </a:p>
          <a:p>
            <a:pPr eaLnBrk="1" hangingPunct="1">
              <a:buFontTx/>
              <a:buNone/>
            </a:pPr>
            <a:endParaRPr lang="en-US" sz="1800" smtClean="0">
              <a:latin typeface="Trebuchet MS" pitchFamily="34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1800" smtClean="0">
              <a:latin typeface="Trebuchet MS" pitchFamily="34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1800" smtClean="0">
                <a:latin typeface="Trebuchet MS" pitchFamily="34" charset="0"/>
                <a:ea typeface="ＭＳ Ｐゴシック" pitchFamily="34" charset="-128"/>
              </a:rPr>
              <a:t>b. shine light on it</a:t>
            </a:r>
          </a:p>
          <a:p>
            <a:pPr eaLnBrk="1" hangingPunct="1">
              <a:buFontTx/>
              <a:buNone/>
            </a:pPr>
            <a:endParaRPr lang="en-US" sz="1800" smtClean="0">
              <a:latin typeface="Trebuchet MS" pitchFamily="34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1800" smtClean="0">
              <a:latin typeface="Trebuchet MS" pitchFamily="34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1800" smtClean="0">
                <a:latin typeface="Trebuchet MS" pitchFamily="34" charset="0"/>
                <a:ea typeface="ＭＳ Ｐゴシック" pitchFamily="34" charset="-128"/>
              </a:rPr>
              <a:t>c. add foreign atoms that change the number of electrons</a:t>
            </a:r>
          </a:p>
        </p:txBody>
      </p:sp>
      <p:sp>
        <p:nvSpPr>
          <p:cNvPr id="205827" name="Rectangle 3"/>
          <p:cNvSpPr>
            <a:spLocks noChangeArrowheads="1"/>
          </p:cNvSpPr>
          <p:nvPr/>
        </p:nvSpPr>
        <p:spPr bwMode="auto">
          <a:xfrm>
            <a:off x="4025900" y="2209800"/>
            <a:ext cx="44450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5B98D2"/>
                </a:solidFill>
              </a:rPr>
              <a:t>As we increase the temperature, </a:t>
            </a:r>
            <a:br>
              <a:rPr lang="en-US">
                <a:solidFill>
                  <a:srgbClr val="5B98D2"/>
                </a:solidFill>
              </a:rPr>
            </a:br>
            <a:r>
              <a:rPr lang="en-US">
                <a:solidFill>
                  <a:srgbClr val="5B98D2"/>
                </a:solidFill>
              </a:rPr>
              <a:t>such that kT </a:t>
            </a:r>
            <a:r>
              <a:rPr lang="en-US">
                <a:solidFill>
                  <a:srgbClr val="5B98D2"/>
                </a:solidFill>
                <a:sym typeface="Wingdings" pitchFamily="2" charset="2"/>
              </a:rPr>
              <a:t> E</a:t>
            </a:r>
            <a:r>
              <a:rPr lang="en-US" baseline="-25000">
                <a:solidFill>
                  <a:srgbClr val="5B98D2"/>
                </a:solidFill>
                <a:sym typeface="Wingdings" pitchFamily="2" charset="2"/>
              </a:rPr>
              <a:t>gap</a:t>
            </a:r>
            <a:r>
              <a:rPr lang="en-US">
                <a:solidFill>
                  <a:srgbClr val="5B98D2"/>
                </a:solidFill>
                <a:sym typeface="Wingdings" pitchFamily="2" charset="2"/>
              </a:rPr>
              <a:t>, some electrons are excited to the conduction band</a:t>
            </a:r>
            <a:endParaRPr lang="en-US">
              <a:solidFill>
                <a:srgbClr val="5B98D2"/>
              </a:solidFill>
            </a:endParaRPr>
          </a:p>
        </p:txBody>
      </p:sp>
      <p:sp>
        <p:nvSpPr>
          <p:cNvPr id="205828" name="Rectangle 4"/>
          <p:cNvSpPr>
            <a:spLocks noChangeArrowheads="1"/>
          </p:cNvSpPr>
          <p:nvPr/>
        </p:nvSpPr>
        <p:spPr bwMode="auto">
          <a:xfrm>
            <a:off x="4000500" y="3429000"/>
            <a:ext cx="48641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5B98D2"/>
                </a:solidFill>
              </a:rPr>
              <a:t>As we shine light on the material </a:t>
            </a:r>
            <a:br>
              <a:rPr lang="en-US">
                <a:solidFill>
                  <a:srgbClr val="5B98D2"/>
                </a:solidFill>
              </a:rPr>
            </a:br>
            <a:r>
              <a:rPr lang="en-US">
                <a:solidFill>
                  <a:srgbClr val="5B98D2"/>
                </a:solidFill>
              </a:rPr>
              <a:t>(with energy E</a:t>
            </a:r>
            <a:r>
              <a:rPr lang="en-US" baseline="-25000">
                <a:solidFill>
                  <a:srgbClr val="5B98D2"/>
                </a:solidFill>
              </a:rPr>
              <a:t>photon</a:t>
            </a:r>
            <a:r>
              <a:rPr lang="en-US">
                <a:solidFill>
                  <a:srgbClr val="5B98D2"/>
                </a:solidFill>
              </a:rPr>
              <a:t> &gt; E</a:t>
            </a:r>
            <a:r>
              <a:rPr lang="en-US" baseline="-25000">
                <a:solidFill>
                  <a:srgbClr val="5B98D2"/>
                </a:solidFill>
              </a:rPr>
              <a:t>gap</a:t>
            </a:r>
            <a:r>
              <a:rPr lang="en-US">
                <a:solidFill>
                  <a:srgbClr val="5B98D2"/>
                </a:solidFill>
              </a:rPr>
              <a:t>), </a:t>
            </a:r>
            <a:br>
              <a:rPr lang="en-US">
                <a:solidFill>
                  <a:srgbClr val="5B98D2"/>
                </a:solidFill>
              </a:rPr>
            </a:br>
            <a:r>
              <a:rPr lang="en-US">
                <a:solidFill>
                  <a:srgbClr val="5B98D2"/>
                </a:solidFill>
              </a:rPr>
              <a:t>electron-hole pairs are created</a:t>
            </a:r>
          </a:p>
          <a:p>
            <a:pPr marL="342900" indent="-342900">
              <a:spcBef>
                <a:spcPct val="20000"/>
              </a:spcBef>
            </a:pPr>
            <a:endParaRPr lang="en-US">
              <a:solidFill>
                <a:srgbClr val="5B98D2"/>
              </a:solidFill>
            </a:endParaRPr>
          </a:p>
        </p:txBody>
      </p:sp>
      <p:sp>
        <p:nvSpPr>
          <p:cNvPr id="205829" name="Rectangle 5"/>
          <p:cNvSpPr>
            <a:spLocks noChangeArrowheads="1"/>
          </p:cNvSpPr>
          <p:nvPr/>
        </p:nvSpPr>
        <p:spPr bwMode="auto">
          <a:xfrm>
            <a:off x="266700" y="4991100"/>
            <a:ext cx="85725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ja-JP" altLang="en-US">
                <a:solidFill>
                  <a:srgbClr val="5B98D2"/>
                </a:solidFill>
              </a:rPr>
              <a:t>“</a:t>
            </a:r>
            <a:r>
              <a:rPr lang="en-US" altLang="ja-JP">
                <a:solidFill>
                  <a:srgbClr val="5B98D2"/>
                </a:solidFill>
              </a:rPr>
              <a:t>Donor</a:t>
            </a:r>
            <a:r>
              <a:rPr lang="ja-JP" altLang="en-US">
                <a:solidFill>
                  <a:srgbClr val="5B98D2"/>
                </a:solidFill>
              </a:rPr>
              <a:t>”</a:t>
            </a:r>
            <a:r>
              <a:rPr lang="en-US" altLang="ja-JP">
                <a:solidFill>
                  <a:srgbClr val="5B98D2"/>
                </a:solidFill>
              </a:rPr>
              <a:t> atoms (like P) have extra electrons to add to the crystal. The electrons are </a:t>
            </a:r>
            <a:r>
              <a:rPr lang="ja-JP" altLang="en-US">
                <a:solidFill>
                  <a:srgbClr val="5B98D2"/>
                </a:solidFill>
              </a:rPr>
              <a:t>“</a:t>
            </a:r>
            <a:r>
              <a:rPr lang="en-US" altLang="ja-JP">
                <a:solidFill>
                  <a:srgbClr val="5B98D2"/>
                </a:solidFill>
              </a:rPr>
              <a:t>donated</a:t>
            </a:r>
            <a:r>
              <a:rPr lang="ja-JP" altLang="en-US">
                <a:solidFill>
                  <a:srgbClr val="5B98D2"/>
                </a:solidFill>
              </a:rPr>
              <a:t>”</a:t>
            </a:r>
            <a:r>
              <a:rPr lang="en-US" altLang="ja-JP">
                <a:solidFill>
                  <a:srgbClr val="5B98D2"/>
                </a:solidFill>
              </a:rPr>
              <a:t> to the conduction band and they can conduct electricity.</a:t>
            </a:r>
          </a:p>
          <a:p>
            <a:pPr marL="342900" indent="-342900">
              <a:spcBef>
                <a:spcPct val="20000"/>
              </a:spcBef>
            </a:pPr>
            <a:r>
              <a:rPr lang="ja-JP" altLang="en-US">
                <a:solidFill>
                  <a:srgbClr val="5B98D2"/>
                </a:solidFill>
              </a:rPr>
              <a:t>“</a:t>
            </a:r>
            <a:r>
              <a:rPr lang="en-US" altLang="ja-JP">
                <a:solidFill>
                  <a:srgbClr val="5B98D2"/>
                </a:solidFill>
              </a:rPr>
              <a:t>Acceptor</a:t>
            </a:r>
            <a:r>
              <a:rPr lang="ja-JP" altLang="en-US">
                <a:solidFill>
                  <a:srgbClr val="5B98D2"/>
                </a:solidFill>
              </a:rPr>
              <a:t>”</a:t>
            </a:r>
            <a:r>
              <a:rPr lang="en-US" altLang="ja-JP">
                <a:solidFill>
                  <a:srgbClr val="5B98D2"/>
                </a:solidFill>
              </a:rPr>
              <a:t> atoms (like B) have fewer electrons and they </a:t>
            </a:r>
            <a:r>
              <a:rPr lang="ja-JP" altLang="en-US">
                <a:solidFill>
                  <a:srgbClr val="5B98D2"/>
                </a:solidFill>
              </a:rPr>
              <a:t>“</a:t>
            </a:r>
            <a:r>
              <a:rPr lang="en-US" altLang="ja-JP">
                <a:solidFill>
                  <a:srgbClr val="5B98D2"/>
                </a:solidFill>
              </a:rPr>
              <a:t>accept</a:t>
            </a:r>
            <a:r>
              <a:rPr lang="ja-JP" altLang="en-US">
                <a:solidFill>
                  <a:srgbClr val="5B98D2"/>
                </a:solidFill>
              </a:rPr>
              <a:t>”</a:t>
            </a:r>
            <a:r>
              <a:rPr lang="en-US" altLang="ja-JP">
                <a:solidFill>
                  <a:srgbClr val="5B98D2"/>
                </a:solidFill>
              </a:rPr>
              <a:t> electrons from the crystal.  This leaves missing electrons – called </a:t>
            </a:r>
            <a:r>
              <a:rPr lang="ja-JP" altLang="en-US">
                <a:solidFill>
                  <a:srgbClr val="5B98D2"/>
                </a:solidFill>
              </a:rPr>
              <a:t>“</a:t>
            </a:r>
            <a:r>
              <a:rPr lang="en-US" altLang="ja-JP">
                <a:solidFill>
                  <a:srgbClr val="5B98D2"/>
                </a:solidFill>
              </a:rPr>
              <a:t>holes</a:t>
            </a:r>
            <a:r>
              <a:rPr lang="ja-JP" altLang="en-US">
                <a:solidFill>
                  <a:srgbClr val="5B98D2"/>
                </a:solidFill>
              </a:rPr>
              <a:t>”</a:t>
            </a:r>
            <a:r>
              <a:rPr lang="en-US" altLang="ja-JP">
                <a:solidFill>
                  <a:srgbClr val="5B98D2"/>
                </a:solidFill>
              </a:rPr>
              <a:t> in the  valence band so that it is not completely filled and can conduct electricity.</a:t>
            </a:r>
            <a:endParaRPr lang="en-US">
              <a:solidFill>
                <a:srgbClr val="5B98D2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060700" y="228600"/>
            <a:ext cx="3349625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Making Silicon Conduct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/>
      <p:bldP spid="205828" grpId="0"/>
      <p:bldP spid="2058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PeriodicTabl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79248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FamilyElementsKe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5410200"/>
            <a:ext cx="6619875" cy="1282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0" y="6581775"/>
            <a:ext cx="213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Images in the Public 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oppingMetal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4548188"/>
            <a:ext cx="20447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752600" y="304800"/>
            <a:ext cx="55800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i="1" u="sng"/>
              <a:t>Controlling Conductivity: Doping Solids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914400"/>
            <a:ext cx="2592388" cy="4557713"/>
            <a:chOff x="731" y="687"/>
            <a:chExt cx="1633" cy="2871"/>
          </a:xfrm>
        </p:grpSpPr>
        <p:grpSp>
          <p:nvGrpSpPr>
            <p:cNvPr id="27722" name="Group 4"/>
            <p:cNvGrpSpPr>
              <a:grpSpLocks/>
            </p:cNvGrpSpPr>
            <p:nvPr/>
          </p:nvGrpSpPr>
          <p:grpSpPr bwMode="auto">
            <a:xfrm>
              <a:off x="731" y="687"/>
              <a:ext cx="1633" cy="2239"/>
              <a:chOff x="623" y="828"/>
              <a:chExt cx="1633" cy="2239"/>
            </a:xfrm>
          </p:grpSpPr>
          <p:grpSp>
            <p:nvGrpSpPr>
              <p:cNvPr id="27724" name="Group 5"/>
              <p:cNvGrpSpPr>
                <a:grpSpLocks/>
              </p:cNvGrpSpPr>
              <p:nvPr/>
            </p:nvGrpSpPr>
            <p:grpSpPr bwMode="auto">
              <a:xfrm>
                <a:off x="734" y="1154"/>
                <a:ext cx="1522" cy="1586"/>
                <a:chOff x="734" y="1100"/>
                <a:chExt cx="1522" cy="1586"/>
              </a:xfrm>
            </p:grpSpPr>
            <p:sp>
              <p:nvSpPr>
                <p:cNvPr id="27731" name="Oval 6"/>
                <p:cNvSpPr>
                  <a:spLocks noChangeArrowheads="1"/>
                </p:cNvSpPr>
                <p:nvPr/>
              </p:nvSpPr>
              <p:spPr bwMode="auto">
                <a:xfrm>
                  <a:off x="740" y="2135"/>
                  <a:ext cx="560" cy="5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7" name="Oval 7"/>
                <p:cNvSpPr>
                  <a:spLocks noChangeArrowheads="1"/>
                </p:cNvSpPr>
                <p:nvPr/>
              </p:nvSpPr>
              <p:spPr bwMode="auto">
                <a:xfrm>
                  <a:off x="952" y="2337"/>
                  <a:ext cx="136" cy="1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rebuchet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733" name="Oval 8"/>
                <p:cNvSpPr>
                  <a:spLocks noChangeArrowheads="1"/>
                </p:cNvSpPr>
                <p:nvPr/>
              </p:nvSpPr>
              <p:spPr bwMode="auto">
                <a:xfrm>
                  <a:off x="1216" y="2114"/>
                  <a:ext cx="560" cy="5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9" name="Oval 9"/>
                <p:cNvSpPr>
                  <a:spLocks noChangeArrowheads="1"/>
                </p:cNvSpPr>
                <p:nvPr/>
              </p:nvSpPr>
              <p:spPr bwMode="auto">
                <a:xfrm>
                  <a:off x="1428" y="2316"/>
                  <a:ext cx="136" cy="1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rebuchet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735" name="Oval 10"/>
                <p:cNvSpPr>
                  <a:spLocks noChangeArrowheads="1"/>
                </p:cNvSpPr>
                <p:nvPr/>
              </p:nvSpPr>
              <p:spPr bwMode="auto">
                <a:xfrm>
                  <a:off x="1696" y="2114"/>
                  <a:ext cx="560" cy="5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11" name="Oval 11"/>
                <p:cNvSpPr>
                  <a:spLocks noChangeArrowheads="1"/>
                </p:cNvSpPr>
                <p:nvPr/>
              </p:nvSpPr>
              <p:spPr bwMode="auto">
                <a:xfrm>
                  <a:off x="1908" y="2316"/>
                  <a:ext cx="136" cy="1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rebuchet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737" name="Oval 12"/>
                <p:cNvSpPr>
                  <a:spLocks noChangeArrowheads="1"/>
                </p:cNvSpPr>
                <p:nvPr/>
              </p:nvSpPr>
              <p:spPr bwMode="auto">
                <a:xfrm>
                  <a:off x="1700" y="2505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38" name="Oval 13"/>
                <p:cNvSpPr>
                  <a:spLocks noChangeArrowheads="1"/>
                </p:cNvSpPr>
                <p:nvPr/>
              </p:nvSpPr>
              <p:spPr bwMode="auto">
                <a:xfrm>
                  <a:off x="1708" y="2209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39" name="Oval 14"/>
                <p:cNvSpPr>
                  <a:spLocks noChangeArrowheads="1"/>
                </p:cNvSpPr>
                <p:nvPr/>
              </p:nvSpPr>
              <p:spPr bwMode="auto">
                <a:xfrm>
                  <a:off x="1236" y="2507"/>
                  <a:ext cx="72" cy="74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40" name="Oval 15"/>
                <p:cNvSpPr>
                  <a:spLocks noChangeArrowheads="1"/>
                </p:cNvSpPr>
                <p:nvPr/>
              </p:nvSpPr>
              <p:spPr bwMode="auto">
                <a:xfrm>
                  <a:off x="1220" y="2211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41" name="Oval 16"/>
                <p:cNvSpPr>
                  <a:spLocks noChangeArrowheads="1"/>
                </p:cNvSpPr>
                <p:nvPr/>
              </p:nvSpPr>
              <p:spPr bwMode="auto">
                <a:xfrm>
                  <a:off x="1696" y="1610"/>
                  <a:ext cx="560" cy="5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17" name="Oval 17"/>
                <p:cNvSpPr>
                  <a:spLocks noChangeArrowheads="1"/>
                </p:cNvSpPr>
                <p:nvPr/>
              </p:nvSpPr>
              <p:spPr bwMode="auto">
                <a:xfrm>
                  <a:off x="1908" y="1812"/>
                  <a:ext cx="136" cy="1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rebuchet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743" name="Oval 18"/>
                <p:cNvSpPr>
                  <a:spLocks noChangeArrowheads="1"/>
                </p:cNvSpPr>
                <p:nvPr/>
              </p:nvSpPr>
              <p:spPr bwMode="auto">
                <a:xfrm>
                  <a:off x="1216" y="1610"/>
                  <a:ext cx="560" cy="5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19" name="Oval 19"/>
                <p:cNvSpPr>
                  <a:spLocks noChangeArrowheads="1"/>
                </p:cNvSpPr>
                <p:nvPr/>
              </p:nvSpPr>
              <p:spPr bwMode="auto">
                <a:xfrm>
                  <a:off x="1428" y="1812"/>
                  <a:ext cx="136" cy="14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rebuchet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745" name="Oval 20"/>
                <p:cNvSpPr>
                  <a:spLocks noChangeArrowheads="1"/>
                </p:cNvSpPr>
                <p:nvPr/>
              </p:nvSpPr>
              <p:spPr bwMode="auto">
                <a:xfrm>
                  <a:off x="1700" y="1696"/>
                  <a:ext cx="72" cy="74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46" name="Oval 21"/>
                <p:cNvSpPr>
                  <a:spLocks noChangeArrowheads="1"/>
                </p:cNvSpPr>
                <p:nvPr/>
              </p:nvSpPr>
              <p:spPr bwMode="auto">
                <a:xfrm>
                  <a:off x="1692" y="1992"/>
                  <a:ext cx="72" cy="74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47" name="Oval 22"/>
                <p:cNvSpPr>
                  <a:spLocks noChangeArrowheads="1"/>
                </p:cNvSpPr>
                <p:nvPr/>
              </p:nvSpPr>
              <p:spPr bwMode="auto">
                <a:xfrm>
                  <a:off x="740" y="1631"/>
                  <a:ext cx="560" cy="5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23" name="Oval 23"/>
                <p:cNvSpPr>
                  <a:spLocks noChangeArrowheads="1"/>
                </p:cNvSpPr>
                <p:nvPr/>
              </p:nvSpPr>
              <p:spPr bwMode="auto">
                <a:xfrm>
                  <a:off x="952" y="1833"/>
                  <a:ext cx="136" cy="1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rebuchet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749" name="Oval 24"/>
                <p:cNvSpPr>
                  <a:spLocks noChangeArrowheads="1"/>
                </p:cNvSpPr>
                <p:nvPr/>
              </p:nvSpPr>
              <p:spPr bwMode="auto">
                <a:xfrm>
                  <a:off x="1208" y="1715"/>
                  <a:ext cx="72" cy="74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50" name="Oval 25"/>
                <p:cNvSpPr>
                  <a:spLocks noChangeArrowheads="1"/>
                </p:cNvSpPr>
                <p:nvPr/>
              </p:nvSpPr>
              <p:spPr bwMode="auto">
                <a:xfrm>
                  <a:off x="1224" y="2012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51" name="Oval 26"/>
                <p:cNvSpPr>
                  <a:spLocks noChangeArrowheads="1"/>
                </p:cNvSpPr>
                <p:nvPr/>
              </p:nvSpPr>
              <p:spPr bwMode="auto">
                <a:xfrm>
                  <a:off x="876" y="2120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52" name="Oval 27"/>
                <p:cNvSpPr>
                  <a:spLocks noChangeArrowheads="1"/>
                </p:cNvSpPr>
                <p:nvPr/>
              </p:nvSpPr>
              <p:spPr bwMode="auto">
                <a:xfrm>
                  <a:off x="1086" y="2120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53" name="Oval 28"/>
                <p:cNvSpPr>
                  <a:spLocks noChangeArrowheads="1"/>
                </p:cNvSpPr>
                <p:nvPr/>
              </p:nvSpPr>
              <p:spPr bwMode="auto">
                <a:xfrm>
                  <a:off x="1356" y="2102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54" name="Oval 29"/>
                <p:cNvSpPr>
                  <a:spLocks noChangeArrowheads="1"/>
                </p:cNvSpPr>
                <p:nvPr/>
              </p:nvSpPr>
              <p:spPr bwMode="auto">
                <a:xfrm>
                  <a:off x="1566" y="2102"/>
                  <a:ext cx="72" cy="73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55" name="Oval 30"/>
                <p:cNvSpPr>
                  <a:spLocks noChangeArrowheads="1"/>
                </p:cNvSpPr>
                <p:nvPr/>
              </p:nvSpPr>
              <p:spPr bwMode="auto">
                <a:xfrm>
                  <a:off x="1848" y="2096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56" name="Oval 31"/>
                <p:cNvSpPr>
                  <a:spLocks noChangeArrowheads="1"/>
                </p:cNvSpPr>
                <p:nvPr/>
              </p:nvSpPr>
              <p:spPr bwMode="auto">
                <a:xfrm>
                  <a:off x="2058" y="2096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57" name="Oval 32"/>
                <p:cNvSpPr>
                  <a:spLocks noChangeArrowheads="1"/>
                </p:cNvSpPr>
                <p:nvPr/>
              </p:nvSpPr>
              <p:spPr bwMode="auto">
                <a:xfrm>
                  <a:off x="1690" y="1100"/>
                  <a:ext cx="560" cy="5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33" name="Oval 33"/>
                <p:cNvSpPr>
                  <a:spLocks noChangeArrowheads="1"/>
                </p:cNvSpPr>
                <p:nvPr/>
              </p:nvSpPr>
              <p:spPr bwMode="auto">
                <a:xfrm>
                  <a:off x="1902" y="1302"/>
                  <a:ext cx="136" cy="1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rebuchet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759" name="Oval 34"/>
                <p:cNvSpPr>
                  <a:spLocks noChangeArrowheads="1"/>
                </p:cNvSpPr>
                <p:nvPr/>
              </p:nvSpPr>
              <p:spPr bwMode="auto">
                <a:xfrm>
                  <a:off x="1210" y="1100"/>
                  <a:ext cx="560" cy="5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35" name="Oval 35"/>
                <p:cNvSpPr>
                  <a:spLocks noChangeArrowheads="1"/>
                </p:cNvSpPr>
                <p:nvPr/>
              </p:nvSpPr>
              <p:spPr bwMode="auto">
                <a:xfrm>
                  <a:off x="1422" y="1302"/>
                  <a:ext cx="136" cy="1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rebuchet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761" name="Oval 36"/>
                <p:cNvSpPr>
                  <a:spLocks noChangeArrowheads="1"/>
                </p:cNvSpPr>
                <p:nvPr/>
              </p:nvSpPr>
              <p:spPr bwMode="auto">
                <a:xfrm>
                  <a:off x="1694" y="1186"/>
                  <a:ext cx="72" cy="74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62" name="Oval 37"/>
                <p:cNvSpPr>
                  <a:spLocks noChangeArrowheads="1"/>
                </p:cNvSpPr>
                <p:nvPr/>
              </p:nvSpPr>
              <p:spPr bwMode="auto">
                <a:xfrm>
                  <a:off x="1686" y="1482"/>
                  <a:ext cx="72" cy="74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63" name="Oval 38"/>
                <p:cNvSpPr>
                  <a:spLocks noChangeArrowheads="1"/>
                </p:cNvSpPr>
                <p:nvPr/>
              </p:nvSpPr>
              <p:spPr bwMode="auto">
                <a:xfrm>
                  <a:off x="734" y="1121"/>
                  <a:ext cx="560" cy="5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39" name="Oval 39"/>
                <p:cNvSpPr>
                  <a:spLocks noChangeArrowheads="1"/>
                </p:cNvSpPr>
                <p:nvPr/>
              </p:nvSpPr>
              <p:spPr bwMode="auto">
                <a:xfrm>
                  <a:off x="946" y="1323"/>
                  <a:ext cx="136" cy="1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rebuchet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765" name="Oval 40"/>
                <p:cNvSpPr>
                  <a:spLocks noChangeArrowheads="1"/>
                </p:cNvSpPr>
                <p:nvPr/>
              </p:nvSpPr>
              <p:spPr bwMode="auto">
                <a:xfrm>
                  <a:off x="1202" y="1205"/>
                  <a:ext cx="72" cy="74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66" name="Oval 41"/>
                <p:cNvSpPr>
                  <a:spLocks noChangeArrowheads="1"/>
                </p:cNvSpPr>
                <p:nvPr/>
              </p:nvSpPr>
              <p:spPr bwMode="auto">
                <a:xfrm>
                  <a:off x="1218" y="1502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67" name="Oval 42"/>
                <p:cNvSpPr>
                  <a:spLocks noChangeArrowheads="1"/>
                </p:cNvSpPr>
                <p:nvPr/>
              </p:nvSpPr>
              <p:spPr bwMode="auto">
                <a:xfrm>
                  <a:off x="870" y="1610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68" name="Oval 43"/>
                <p:cNvSpPr>
                  <a:spLocks noChangeArrowheads="1"/>
                </p:cNvSpPr>
                <p:nvPr/>
              </p:nvSpPr>
              <p:spPr bwMode="auto">
                <a:xfrm>
                  <a:off x="1080" y="1610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69" name="Oval 44"/>
                <p:cNvSpPr>
                  <a:spLocks noChangeArrowheads="1"/>
                </p:cNvSpPr>
                <p:nvPr/>
              </p:nvSpPr>
              <p:spPr bwMode="auto">
                <a:xfrm>
                  <a:off x="1350" y="1592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70" name="Oval 45"/>
                <p:cNvSpPr>
                  <a:spLocks noChangeArrowheads="1"/>
                </p:cNvSpPr>
                <p:nvPr/>
              </p:nvSpPr>
              <p:spPr bwMode="auto">
                <a:xfrm>
                  <a:off x="1560" y="1592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71" name="Oval 46"/>
                <p:cNvSpPr>
                  <a:spLocks noChangeArrowheads="1"/>
                </p:cNvSpPr>
                <p:nvPr/>
              </p:nvSpPr>
              <p:spPr bwMode="auto">
                <a:xfrm>
                  <a:off x="1842" y="1586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72" name="Oval 47"/>
                <p:cNvSpPr>
                  <a:spLocks noChangeArrowheads="1"/>
                </p:cNvSpPr>
                <p:nvPr/>
              </p:nvSpPr>
              <p:spPr bwMode="auto">
                <a:xfrm>
                  <a:off x="2052" y="1586"/>
                  <a:ext cx="72" cy="73"/>
                </a:xfrm>
                <a:prstGeom prst="ellipse">
                  <a:avLst/>
                </a:prstGeom>
                <a:solidFill>
                  <a:srgbClr val="5B98D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725" name="Rectangle 48"/>
              <p:cNvSpPr>
                <a:spLocks noChangeArrowheads="1"/>
              </p:cNvSpPr>
              <p:nvPr/>
            </p:nvSpPr>
            <p:spPr bwMode="auto">
              <a:xfrm>
                <a:off x="623" y="2838"/>
                <a:ext cx="1082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CN">
                    <a:ea typeface="SimSun" pitchFamily="2" charset="-122"/>
                  </a:rPr>
                  <a:t>Boron atom (5)</a:t>
                </a:r>
              </a:p>
            </p:txBody>
          </p:sp>
          <p:sp>
            <p:nvSpPr>
              <p:cNvPr id="27726" name="Rectangle 49"/>
              <p:cNvSpPr>
                <a:spLocks noChangeArrowheads="1"/>
              </p:cNvSpPr>
              <p:nvPr/>
            </p:nvSpPr>
            <p:spPr bwMode="auto">
              <a:xfrm>
                <a:off x="659" y="828"/>
                <a:ext cx="1051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CN">
                    <a:ea typeface="SimSun" pitchFamily="2" charset="-122"/>
                  </a:rPr>
                  <a:t>Silicon crystal </a:t>
                </a:r>
              </a:p>
            </p:txBody>
          </p:sp>
          <p:sp>
            <p:nvSpPr>
              <p:cNvPr id="27727" name="Rectangle 50"/>
              <p:cNvSpPr>
                <a:spLocks noChangeArrowheads="1"/>
              </p:cNvSpPr>
              <p:nvPr/>
            </p:nvSpPr>
            <p:spPr bwMode="auto">
              <a:xfrm>
                <a:off x="1773" y="2817"/>
                <a:ext cx="438" cy="212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>
                    <a:solidFill>
                      <a:srgbClr val="5B98D2"/>
                    </a:solidFill>
                    <a:ea typeface="SimSun" pitchFamily="2" charset="-122"/>
                  </a:rPr>
                  <a:t>hole</a:t>
                </a:r>
              </a:p>
            </p:txBody>
          </p:sp>
          <p:sp>
            <p:nvSpPr>
              <p:cNvPr id="27728" name="Line 51"/>
              <p:cNvSpPr>
                <a:spLocks noChangeShapeType="1"/>
              </p:cNvSpPr>
              <p:nvPr/>
            </p:nvSpPr>
            <p:spPr bwMode="auto">
              <a:xfrm flipV="1">
                <a:off x="920" y="1984"/>
                <a:ext cx="476" cy="8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9" name="Arc 52"/>
              <p:cNvSpPr>
                <a:spLocks/>
              </p:cNvSpPr>
              <p:nvPr/>
            </p:nvSpPr>
            <p:spPr bwMode="auto">
              <a:xfrm rot="10800000">
                <a:off x="1620" y="2205"/>
                <a:ext cx="208" cy="6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0" name="Line 53"/>
              <p:cNvSpPr>
                <a:spLocks noChangeShapeType="1"/>
              </p:cNvSpPr>
              <p:nvPr/>
            </p:nvSpPr>
            <p:spPr bwMode="auto">
              <a:xfrm>
                <a:off x="1276" y="1018"/>
                <a:ext cx="88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723" name="Rectangle 54"/>
            <p:cNvSpPr>
              <a:spLocks noChangeArrowheads="1"/>
            </p:cNvSpPr>
            <p:nvPr/>
          </p:nvSpPr>
          <p:spPr bwMode="auto">
            <a:xfrm>
              <a:off x="790" y="2983"/>
              <a:ext cx="1533" cy="5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altLang="zh-CN">
                  <a:ea typeface="SimSun" pitchFamily="2" charset="-122"/>
                </a:rPr>
                <a:t>ACCEPTOR DOPING:</a:t>
              </a:r>
            </a:p>
            <a:p>
              <a:pPr algn="ctr" eaLnBrk="0" hangingPunct="0"/>
              <a:r>
                <a:rPr lang="en-US" altLang="zh-CN">
                  <a:ea typeface="SimSun" pitchFamily="2" charset="-122"/>
                </a:rPr>
                <a:t>P-type Semiconductor</a:t>
              </a:r>
            </a:p>
            <a:p>
              <a:pPr algn="ctr" eaLnBrk="0" hangingPunct="0"/>
              <a:r>
                <a:rPr lang="en-US" altLang="zh-CN">
                  <a:ea typeface="SimSun" pitchFamily="2" charset="-122"/>
                </a:rPr>
                <a:t>Dopants: B, Al</a:t>
              </a:r>
            </a:p>
          </p:txBody>
        </p:sp>
      </p:grpSp>
      <p:grpSp>
        <p:nvGrpSpPr>
          <p:cNvPr id="27653" name="Group 111"/>
          <p:cNvGrpSpPr>
            <a:grpSpLocks/>
          </p:cNvGrpSpPr>
          <p:nvPr/>
        </p:nvGrpSpPr>
        <p:grpSpPr bwMode="auto">
          <a:xfrm>
            <a:off x="5486400" y="914400"/>
            <a:ext cx="3352800" cy="4719638"/>
            <a:chOff x="3456" y="576"/>
            <a:chExt cx="2112" cy="2973"/>
          </a:xfrm>
        </p:grpSpPr>
        <p:sp>
          <p:nvSpPr>
            <p:cNvPr id="27672" name="Rectangle 56"/>
            <p:cNvSpPr>
              <a:spLocks noChangeArrowheads="1"/>
            </p:cNvSpPr>
            <p:nvPr/>
          </p:nvSpPr>
          <p:spPr bwMode="auto">
            <a:xfrm>
              <a:off x="3971" y="576"/>
              <a:ext cx="1051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zh-CN">
                  <a:ea typeface="SimSun" pitchFamily="2" charset="-122"/>
                </a:rPr>
                <a:t>Silicon crystal </a:t>
              </a:r>
            </a:p>
          </p:txBody>
        </p:sp>
        <p:sp>
          <p:nvSpPr>
            <p:cNvPr id="27673" name="Oval 58"/>
            <p:cNvSpPr>
              <a:spLocks noChangeArrowheads="1"/>
            </p:cNvSpPr>
            <p:nvPr/>
          </p:nvSpPr>
          <p:spPr bwMode="auto">
            <a:xfrm>
              <a:off x="4052" y="2000"/>
              <a:ext cx="560" cy="5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9" name="Oval 59"/>
            <p:cNvSpPr>
              <a:spLocks noChangeArrowheads="1"/>
            </p:cNvSpPr>
            <p:nvPr/>
          </p:nvSpPr>
          <p:spPr bwMode="auto">
            <a:xfrm>
              <a:off x="4264" y="2202"/>
              <a:ext cx="136" cy="1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675" name="Oval 60"/>
            <p:cNvSpPr>
              <a:spLocks noChangeArrowheads="1"/>
            </p:cNvSpPr>
            <p:nvPr/>
          </p:nvSpPr>
          <p:spPr bwMode="auto">
            <a:xfrm>
              <a:off x="4528" y="1979"/>
              <a:ext cx="560" cy="5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1" name="Oval 61"/>
            <p:cNvSpPr>
              <a:spLocks noChangeArrowheads="1"/>
            </p:cNvSpPr>
            <p:nvPr/>
          </p:nvSpPr>
          <p:spPr bwMode="auto">
            <a:xfrm>
              <a:off x="4740" y="2181"/>
              <a:ext cx="136" cy="1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677" name="Oval 62"/>
            <p:cNvSpPr>
              <a:spLocks noChangeArrowheads="1"/>
            </p:cNvSpPr>
            <p:nvPr/>
          </p:nvSpPr>
          <p:spPr bwMode="auto">
            <a:xfrm>
              <a:off x="5008" y="1979"/>
              <a:ext cx="560" cy="5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3" name="Oval 63"/>
            <p:cNvSpPr>
              <a:spLocks noChangeArrowheads="1"/>
            </p:cNvSpPr>
            <p:nvPr/>
          </p:nvSpPr>
          <p:spPr bwMode="auto">
            <a:xfrm>
              <a:off x="5220" y="2181"/>
              <a:ext cx="136" cy="1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679" name="Oval 64"/>
            <p:cNvSpPr>
              <a:spLocks noChangeArrowheads="1"/>
            </p:cNvSpPr>
            <p:nvPr/>
          </p:nvSpPr>
          <p:spPr bwMode="auto">
            <a:xfrm>
              <a:off x="5012" y="2370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0" name="Oval 65"/>
            <p:cNvSpPr>
              <a:spLocks noChangeArrowheads="1"/>
            </p:cNvSpPr>
            <p:nvPr/>
          </p:nvSpPr>
          <p:spPr bwMode="auto">
            <a:xfrm>
              <a:off x="5020" y="2074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Oval 66"/>
            <p:cNvSpPr>
              <a:spLocks noChangeArrowheads="1"/>
            </p:cNvSpPr>
            <p:nvPr/>
          </p:nvSpPr>
          <p:spPr bwMode="auto">
            <a:xfrm>
              <a:off x="4548" y="2372"/>
              <a:ext cx="72" cy="74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Oval 67"/>
            <p:cNvSpPr>
              <a:spLocks noChangeArrowheads="1"/>
            </p:cNvSpPr>
            <p:nvPr/>
          </p:nvSpPr>
          <p:spPr bwMode="auto">
            <a:xfrm>
              <a:off x="4532" y="2076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3" name="Oval 68"/>
            <p:cNvSpPr>
              <a:spLocks noChangeArrowheads="1"/>
            </p:cNvSpPr>
            <p:nvPr/>
          </p:nvSpPr>
          <p:spPr bwMode="auto">
            <a:xfrm>
              <a:off x="5008" y="1475"/>
              <a:ext cx="560" cy="5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9" name="Oval 69"/>
            <p:cNvSpPr>
              <a:spLocks noChangeArrowheads="1"/>
            </p:cNvSpPr>
            <p:nvPr/>
          </p:nvSpPr>
          <p:spPr bwMode="auto">
            <a:xfrm>
              <a:off x="5220" y="1677"/>
              <a:ext cx="136" cy="1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685" name="Oval 70"/>
            <p:cNvSpPr>
              <a:spLocks noChangeArrowheads="1"/>
            </p:cNvSpPr>
            <p:nvPr/>
          </p:nvSpPr>
          <p:spPr bwMode="auto">
            <a:xfrm>
              <a:off x="4528" y="1475"/>
              <a:ext cx="560" cy="5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1" name="Oval 71"/>
            <p:cNvSpPr>
              <a:spLocks noChangeArrowheads="1"/>
            </p:cNvSpPr>
            <p:nvPr/>
          </p:nvSpPr>
          <p:spPr bwMode="auto">
            <a:xfrm>
              <a:off x="4740" y="1677"/>
              <a:ext cx="136" cy="14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687" name="Oval 72"/>
            <p:cNvSpPr>
              <a:spLocks noChangeArrowheads="1"/>
            </p:cNvSpPr>
            <p:nvPr/>
          </p:nvSpPr>
          <p:spPr bwMode="auto">
            <a:xfrm>
              <a:off x="5012" y="1561"/>
              <a:ext cx="72" cy="74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8" name="Oval 73"/>
            <p:cNvSpPr>
              <a:spLocks noChangeArrowheads="1"/>
            </p:cNvSpPr>
            <p:nvPr/>
          </p:nvSpPr>
          <p:spPr bwMode="auto">
            <a:xfrm>
              <a:off x="5004" y="1857"/>
              <a:ext cx="72" cy="74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9" name="Oval 74"/>
            <p:cNvSpPr>
              <a:spLocks noChangeArrowheads="1"/>
            </p:cNvSpPr>
            <p:nvPr/>
          </p:nvSpPr>
          <p:spPr bwMode="auto">
            <a:xfrm>
              <a:off x="4052" y="1496"/>
              <a:ext cx="560" cy="5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5" name="Oval 75"/>
            <p:cNvSpPr>
              <a:spLocks noChangeArrowheads="1"/>
            </p:cNvSpPr>
            <p:nvPr/>
          </p:nvSpPr>
          <p:spPr bwMode="auto">
            <a:xfrm>
              <a:off x="4264" y="1698"/>
              <a:ext cx="136" cy="1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691" name="Oval 76"/>
            <p:cNvSpPr>
              <a:spLocks noChangeArrowheads="1"/>
            </p:cNvSpPr>
            <p:nvPr/>
          </p:nvSpPr>
          <p:spPr bwMode="auto">
            <a:xfrm>
              <a:off x="4520" y="1580"/>
              <a:ext cx="72" cy="74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2" name="Oval 77"/>
            <p:cNvSpPr>
              <a:spLocks noChangeArrowheads="1"/>
            </p:cNvSpPr>
            <p:nvPr/>
          </p:nvSpPr>
          <p:spPr bwMode="auto">
            <a:xfrm>
              <a:off x="4536" y="1877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3" name="Oval 78"/>
            <p:cNvSpPr>
              <a:spLocks noChangeArrowheads="1"/>
            </p:cNvSpPr>
            <p:nvPr/>
          </p:nvSpPr>
          <p:spPr bwMode="auto">
            <a:xfrm>
              <a:off x="4188" y="1985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4" name="Oval 79"/>
            <p:cNvSpPr>
              <a:spLocks noChangeArrowheads="1"/>
            </p:cNvSpPr>
            <p:nvPr/>
          </p:nvSpPr>
          <p:spPr bwMode="auto">
            <a:xfrm>
              <a:off x="4398" y="1985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5" name="Oval 80"/>
            <p:cNvSpPr>
              <a:spLocks noChangeArrowheads="1"/>
            </p:cNvSpPr>
            <p:nvPr/>
          </p:nvSpPr>
          <p:spPr bwMode="auto">
            <a:xfrm>
              <a:off x="4668" y="1967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6" name="Oval 81"/>
            <p:cNvSpPr>
              <a:spLocks noChangeArrowheads="1"/>
            </p:cNvSpPr>
            <p:nvPr/>
          </p:nvSpPr>
          <p:spPr bwMode="auto">
            <a:xfrm>
              <a:off x="4878" y="1967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7" name="Oval 82"/>
            <p:cNvSpPr>
              <a:spLocks noChangeArrowheads="1"/>
            </p:cNvSpPr>
            <p:nvPr/>
          </p:nvSpPr>
          <p:spPr bwMode="auto">
            <a:xfrm>
              <a:off x="5160" y="1961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8" name="Oval 83"/>
            <p:cNvSpPr>
              <a:spLocks noChangeArrowheads="1"/>
            </p:cNvSpPr>
            <p:nvPr/>
          </p:nvSpPr>
          <p:spPr bwMode="auto">
            <a:xfrm>
              <a:off x="5370" y="1961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9" name="Oval 84"/>
            <p:cNvSpPr>
              <a:spLocks noChangeArrowheads="1"/>
            </p:cNvSpPr>
            <p:nvPr/>
          </p:nvSpPr>
          <p:spPr bwMode="auto">
            <a:xfrm>
              <a:off x="5002" y="965"/>
              <a:ext cx="560" cy="5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5" name="Oval 85"/>
            <p:cNvSpPr>
              <a:spLocks noChangeArrowheads="1"/>
            </p:cNvSpPr>
            <p:nvPr/>
          </p:nvSpPr>
          <p:spPr bwMode="auto">
            <a:xfrm>
              <a:off x="5214" y="1167"/>
              <a:ext cx="136" cy="1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701" name="Oval 86"/>
            <p:cNvSpPr>
              <a:spLocks noChangeArrowheads="1"/>
            </p:cNvSpPr>
            <p:nvPr/>
          </p:nvSpPr>
          <p:spPr bwMode="auto">
            <a:xfrm>
              <a:off x="4522" y="965"/>
              <a:ext cx="560" cy="5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7" name="Oval 87"/>
            <p:cNvSpPr>
              <a:spLocks noChangeArrowheads="1"/>
            </p:cNvSpPr>
            <p:nvPr/>
          </p:nvSpPr>
          <p:spPr bwMode="auto">
            <a:xfrm>
              <a:off x="4734" y="1167"/>
              <a:ext cx="136" cy="1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703" name="Oval 88"/>
            <p:cNvSpPr>
              <a:spLocks noChangeArrowheads="1"/>
            </p:cNvSpPr>
            <p:nvPr/>
          </p:nvSpPr>
          <p:spPr bwMode="auto">
            <a:xfrm>
              <a:off x="5006" y="1051"/>
              <a:ext cx="72" cy="74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4" name="Oval 89"/>
            <p:cNvSpPr>
              <a:spLocks noChangeArrowheads="1"/>
            </p:cNvSpPr>
            <p:nvPr/>
          </p:nvSpPr>
          <p:spPr bwMode="auto">
            <a:xfrm>
              <a:off x="4998" y="1347"/>
              <a:ext cx="72" cy="74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5" name="Oval 90"/>
            <p:cNvSpPr>
              <a:spLocks noChangeArrowheads="1"/>
            </p:cNvSpPr>
            <p:nvPr/>
          </p:nvSpPr>
          <p:spPr bwMode="auto">
            <a:xfrm>
              <a:off x="4046" y="986"/>
              <a:ext cx="560" cy="5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1" name="Oval 91"/>
            <p:cNvSpPr>
              <a:spLocks noChangeArrowheads="1"/>
            </p:cNvSpPr>
            <p:nvPr/>
          </p:nvSpPr>
          <p:spPr bwMode="auto">
            <a:xfrm>
              <a:off x="4258" y="1188"/>
              <a:ext cx="136" cy="1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707" name="Oval 92"/>
            <p:cNvSpPr>
              <a:spLocks noChangeArrowheads="1"/>
            </p:cNvSpPr>
            <p:nvPr/>
          </p:nvSpPr>
          <p:spPr bwMode="auto">
            <a:xfrm>
              <a:off x="4514" y="1070"/>
              <a:ext cx="72" cy="74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8" name="Oval 93"/>
            <p:cNvSpPr>
              <a:spLocks noChangeArrowheads="1"/>
            </p:cNvSpPr>
            <p:nvPr/>
          </p:nvSpPr>
          <p:spPr bwMode="auto">
            <a:xfrm>
              <a:off x="4530" y="1367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" name="Oval 94"/>
            <p:cNvSpPr>
              <a:spLocks noChangeArrowheads="1"/>
            </p:cNvSpPr>
            <p:nvPr/>
          </p:nvSpPr>
          <p:spPr bwMode="auto">
            <a:xfrm>
              <a:off x="4182" y="1475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0" name="Oval 95"/>
            <p:cNvSpPr>
              <a:spLocks noChangeArrowheads="1"/>
            </p:cNvSpPr>
            <p:nvPr/>
          </p:nvSpPr>
          <p:spPr bwMode="auto">
            <a:xfrm>
              <a:off x="4392" y="1475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1" name="Oval 96"/>
            <p:cNvSpPr>
              <a:spLocks noChangeArrowheads="1"/>
            </p:cNvSpPr>
            <p:nvPr/>
          </p:nvSpPr>
          <p:spPr bwMode="auto">
            <a:xfrm>
              <a:off x="4662" y="1457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2" name="Oval 97"/>
            <p:cNvSpPr>
              <a:spLocks noChangeArrowheads="1"/>
            </p:cNvSpPr>
            <p:nvPr/>
          </p:nvSpPr>
          <p:spPr bwMode="auto">
            <a:xfrm>
              <a:off x="4872" y="1457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3" name="Oval 98"/>
            <p:cNvSpPr>
              <a:spLocks noChangeArrowheads="1"/>
            </p:cNvSpPr>
            <p:nvPr/>
          </p:nvSpPr>
          <p:spPr bwMode="auto">
            <a:xfrm>
              <a:off x="5154" y="1451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4" name="Oval 99"/>
            <p:cNvSpPr>
              <a:spLocks noChangeArrowheads="1"/>
            </p:cNvSpPr>
            <p:nvPr/>
          </p:nvSpPr>
          <p:spPr bwMode="auto">
            <a:xfrm>
              <a:off x="5364" y="1451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5" name="Rectangle 100"/>
            <p:cNvSpPr>
              <a:spLocks noChangeArrowheads="1"/>
            </p:cNvSpPr>
            <p:nvPr/>
          </p:nvSpPr>
          <p:spPr bwMode="auto">
            <a:xfrm>
              <a:off x="3935" y="2703"/>
              <a:ext cx="1257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zh-CN">
                  <a:ea typeface="SimSun" pitchFamily="2" charset="-122"/>
                </a:rPr>
                <a:t>Arsenic atom (33)</a:t>
              </a:r>
            </a:p>
          </p:txBody>
        </p:sp>
        <p:sp>
          <p:nvSpPr>
            <p:cNvPr id="27716" name="Line 101"/>
            <p:cNvSpPr>
              <a:spLocks noChangeShapeType="1"/>
            </p:cNvSpPr>
            <p:nvPr/>
          </p:nvSpPr>
          <p:spPr bwMode="auto">
            <a:xfrm flipV="1">
              <a:off x="4232" y="1849"/>
              <a:ext cx="476" cy="8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7" name="Line 102"/>
            <p:cNvSpPr>
              <a:spLocks noChangeShapeType="1"/>
            </p:cNvSpPr>
            <p:nvPr/>
          </p:nvSpPr>
          <p:spPr bwMode="auto">
            <a:xfrm>
              <a:off x="4588" y="793"/>
              <a:ext cx="88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8" name="Oval 103"/>
            <p:cNvSpPr>
              <a:spLocks noChangeArrowheads="1"/>
            </p:cNvSpPr>
            <p:nvPr/>
          </p:nvSpPr>
          <p:spPr bwMode="auto">
            <a:xfrm>
              <a:off x="4530" y="1469"/>
              <a:ext cx="72" cy="73"/>
            </a:xfrm>
            <a:prstGeom prst="ellipse">
              <a:avLst/>
            </a:prstGeom>
            <a:solidFill>
              <a:srgbClr val="5B98D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9" name="Rectangle 104"/>
            <p:cNvSpPr>
              <a:spLocks noChangeArrowheads="1"/>
            </p:cNvSpPr>
            <p:nvPr/>
          </p:nvSpPr>
          <p:spPr bwMode="auto">
            <a:xfrm>
              <a:off x="3456" y="782"/>
              <a:ext cx="600" cy="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altLang="zh-CN">
                  <a:ea typeface="SimSun" pitchFamily="2" charset="-122"/>
                </a:rPr>
                <a:t>Extra</a:t>
              </a:r>
              <a:br>
                <a:rPr lang="en-US" altLang="zh-CN">
                  <a:ea typeface="SimSun" pitchFamily="2" charset="-122"/>
                </a:rPr>
              </a:br>
              <a:r>
                <a:rPr lang="en-US" altLang="zh-CN">
                  <a:solidFill>
                    <a:srgbClr val="5B98D2"/>
                  </a:solidFill>
                  <a:ea typeface="SimSun" pitchFamily="2" charset="-122"/>
                </a:rPr>
                <a:t>electron</a:t>
              </a:r>
            </a:p>
          </p:txBody>
        </p:sp>
        <p:sp>
          <p:nvSpPr>
            <p:cNvPr id="27720" name="Rectangle 106"/>
            <p:cNvSpPr>
              <a:spLocks noChangeArrowheads="1"/>
            </p:cNvSpPr>
            <p:nvPr/>
          </p:nvSpPr>
          <p:spPr bwMode="auto">
            <a:xfrm>
              <a:off x="3956" y="2974"/>
              <a:ext cx="1545" cy="5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altLang="zh-CN">
                  <a:ea typeface="SimSun" pitchFamily="2" charset="-122"/>
                </a:rPr>
                <a:t>DONOR DOPING</a:t>
              </a:r>
            </a:p>
            <a:p>
              <a:pPr algn="ctr" eaLnBrk="0" hangingPunct="0"/>
              <a:r>
                <a:rPr lang="en-US" altLang="zh-CN">
                  <a:ea typeface="SimSun" pitchFamily="2" charset="-122"/>
                </a:rPr>
                <a:t>N-type Semiconductor</a:t>
              </a:r>
            </a:p>
            <a:p>
              <a:pPr algn="ctr" eaLnBrk="0" hangingPunct="0"/>
              <a:r>
                <a:rPr lang="en-US" altLang="zh-CN">
                  <a:ea typeface="SimSun" pitchFamily="2" charset="-122"/>
                </a:rPr>
                <a:t>Dopants: As, P, Sb</a:t>
              </a:r>
            </a:p>
          </p:txBody>
        </p:sp>
        <p:sp>
          <p:nvSpPr>
            <p:cNvPr id="27721" name="Freeform 110"/>
            <p:cNvSpPr>
              <a:spLocks/>
            </p:cNvSpPr>
            <p:nvPr/>
          </p:nvSpPr>
          <p:spPr bwMode="auto">
            <a:xfrm>
              <a:off x="3854" y="1111"/>
              <a:ext cx="672" cy="384"/>
            </a:xfrm>
            <a:custGeom>
              <a:avLst/>
              <a:gdLst>
                <a:gd name="T0" fmla="*/ 0 w 672"/>
                <a:gd name="T1" fmla="*/ 0 h 384"/>
                <a:gd name="T2" fmla="*/ 144 w 672"/>
                <a:gd name="T3" fmla="*/ 192 h 384"/>
                <a:gd name="T4" fmla="*/ 672 w 672"/>
                <a:gd name="T5" fmla="*/ 384 h 384"/>
                <a:gd name="T6" fmla="*/ 0 60000 65536"/>
                <a:gd name="T7" fmla="*/ 0 60000 65536"/>
                <a:gd name="T8" fmla="*/ 0 60000 65536"/>
                <a:gd name="T9" fmla="*/ 0 w 672"/>
                <a:gd name="T10" fmla="*/ 0 h 384"/>
                <a:gd name="T11" fmla="*/ 672 w 672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384">
                  <a:moveTo>
                    <a:pt x="0" y="0"/>
                  </a:moveTo>
                  <a:cubicBezTo>
                    <a:pt x="16" y="64"/>
                    <a:pt x="32" y="128"/>
                    <a:pt x="144" y="192"/>
                  </a:cubicBezTo>
                  <a:cubicBezTo>
                    <a:pt x="256" y="256"/>
                    <a:pt x="464" y="320"/>
                    <a:pt x="672" y="3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Rectangle 108"/>
          <p:cNvSpPr>
            <a:spLocks noChangeArrowheads="1"/>
          </p:cNvSpPr>
          <p:nvPr/>
        </p:nvSpPr>
        <p:spPr bwMode="auto">
          <a:xfrm>
            <a:off x="4114800" y="5081588"/>
            <a:ext cx="457200" cy="609600"/>
          </a:xfrm>
          <a:prstGeom prst="rect">
            <a:avLst/>
          </a:prstGeom>
          <a:noFill/>
          <a:ln w="38100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4572000" y="5081588"/>
            <a:ext cx="533400" cy="1752600"/>
          </a:xfrm>
          <a:prstGeom prst="rect">
            <a:avLst/>
          </a:prstGeom>
          <a:noFill/>
          <a:ln w="38100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3568700" y="4573588"/>
            <a:ext cx="533400" cy="1117600"/>
          </a:xfrm>
          <a:prstGeom prst="rect">
            <a:avLst/>
          </a:prstGeom>
          <a:noFill/>
          <a:ln w="38100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57" name="TextBox 3"/>
          <p:cNvSpPr txBox="1">
            <a:spLocks noChangeArrowheads="1"/>
          </p:cNvSpPr>
          <p:nvPr/>
        </p:nvSpPr>
        <p:spPr bwMode="auto">
          <a:xfrm>
            <a:off x="3810000" y="4343400"/>
            <a:ext cx="3762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/>
              <a:t>IIIA</a:t>
            </a:r>
          </a:p>
        </p:txBody>
      </p:sp>
      <p:sp>
        <p:nvSpPr>
          <p:cNvPr id="27658" name="TextBox 113"/>
          <p:cNvSpPr txBox="1">
            <a:spLocks noChangeArrowheads="1"/>
          </p:cNvSpPr>
          <p:nvPr/>
        </p:nvSpPr>
        <p:spPr bwMode="auto">
          <a:xfrm>
            <a:off x="4267200" y="4343400"/>
            <a:ext cx="3762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/>
              <a:t>IVA</a:t>
            </a:r>
          </a:p>
        </p:txBody>
      </p:sp>
      <p:sp>
        <p:nvSpPr>
          <p:cNvPr id="27659" name="TextBox 114"/>
          <p:cNvSpPr txBox="1">
            <a:spLocks noChangeArrowheads="1"/>
          </p:cNvSpPr>
          <p:nvPr/>
        </p:nvSpPr>
        <p:spPr bwMode="auto">
          <a:xfrm>
            <a:off x="4800600" y="4343400"/>
            <a:ext cx="338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/>
              <a:t>VA</a:t>
            </a:r>
          </a:p>
        </p:txBody>
      </p:sp>
      <p:sp>
        <p:nvSpPr>
          <p:cNvPr id="27660" name="TextBox 115"/>
          <p:cNvSpPr txBox="1">
            <a:spLocks noChangeArrowheads="1"/>
          </p:cNvSpPr>
          <p:nvPr/>
        </p:nvSpPr>
        <p:spPr bwMode="auto">
          <a:xfrm>
            <a:off x="5257800" y="4343400"/>
            <a:ext cx="390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/>
              <a:t>VIA</a:t>
            </a:r>
          </a:p>
        </p:txBody>
      </p:sp>
      <p:sp>
        <p:nvSpPr>
          <p:cNvPr id="27661" name="TextBox 4"/>
          <p:cNvSpPr txBox="1">
            <a:spLocks noChangeArrowheads="1"/>
          </p:cNvSpPr>
          <p:nvPr/>
        </p:nvSpPr>
        <p:spPr bwMode="auto">
          <a:xfrm>
            <a:off x="5638800" y="6396038"/>
            <a:ext cx="1165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Image in the </a:t>
            </a:r>
          </a:p>
          <a:p>
            <a:r>
              <a:rPr lang="en-US" sz="1200"/>
              <a:t>Public Domain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76600" y="1828800"/>
            <a:ext cx="838200" cy="1066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663" name="TextBox 6"/>
          <p:cNvSpPr txBox="1">
            <a:spLocks noChangeArrowheads="1"/>
          </p:cNvSpPr>
          <p:nvPr/>
        </p:nvSpPr>
        <p:spPr bwMode="auto">
          <a:xfrm>
            <a:off x="3200400" y="2057400"/>
            <a:ext cx="960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Conduction</a:t>
            </a:r>
          </a:p>
          <a:p>
            <a:pPr algn="ctr"/>
            <a:r>
              <a:rPr lang="en-US" sz="1200"/>
              <a:t>Band</a:t>
            </a:r>
          </a:p>
          <a:p>
            <a:pPr algn="ctr"/>
            <a:r>
              <a:rPr lang="en-US" sz="800"/>
              <a:t>(Unfilled)</a:t>
            </a:r>
          </a:p>
        </p:txBody>
      </p:sp>
      <p:sp>
        <p:nvSpPr>
          <p:cNvPr id="122" name="Rectangle 121"/>
          <p:cNvSpPr>
            <a:spLocks noChangeArrowheads="1"/>
          </p:cNvSpPr>
          <p:nvPr/>
        </p:nvSpPr>
        <p:spPr bwMode="auto">
          <a:xfrm>
            <a:off x="3276600" y="3200400"/>
            <a:ext cx="838200" cy="1066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3276600" y="3581400"/>
            <a:ext cx="838200" cy="685800"/>
          </a:xfrm>
          <a:prstGeom prst="rect">
            <a:avLst/>
          </a:prstGeom>
          <a:solidFill>
            <a:srgbClr val="5B98D2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666" name="TextBox 120"/>
          <p:cNvSpPr txBox="1">
            <a:spLocks noChangeArrowheads="1"/>
          </p:cNvSpPr>
          <p:nvPr/>
        </p:nvSpPr>
        <p:spPr bwMode="auto">
          <a:xfrm>
            <a:off x="3238500" y="3657600"/>
            <a:ext cx="917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Valence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Band</a:t>
            </a:r>
          </a:p>
          <a:p>
            <a:pPr algn="ctr"/>
            <a:r>
              <a:rPr lang="en-US" sz="800">
                <a:solidFill>
                  <a:schemeClr val="bg1"/>
                </a:solidFill>
              </a:rPr>
              <a:t>(partially filled)</a:t>
            </a:r>
          </a:p>
        </p:txBody>
      </p:sp>
      <p:sp>
        <p:nvSpPr>
          <p:cNvPr id="123" name="Rectangle 122"/>
          <p:cNvSpPr>
            <a:spLocks noChangeArrowheads="1"/>
          </p:cNvSpPr>
          <p:nvPr/>
        </p:nvSpPr>
        <p:spPr bwMode="auto">
          <a:xfrm>
            <a:off x="5181600" y="1828800"/>
            <a:ext cx="838200" cy="1066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668" name="TextBox 123"/>
          <p:cNvSpPr txBox="1">
            <a:spLocks noChangeArrowheads="1"/>
          </p:cNvSpPr>
          <p:nvPr/>
        </p:nvSpPr>
        <p:spPr bwMode="auto">
          <a:xfrm>
            <a:off x="5105400" y="1981200"/>
            <a:ext cx="960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Conduction</a:t>
            </a:r>
          </a:p>
          <a:p>
            <a:pPr algn="ctr"/>
            <a:r>
              <a:rPr lang="en-US" sz="1200"/>
              <a:t>Band</a:t>
            </a:r>
          </a:p>
          <a:p>
            <a:pPr algn="ctr"/>
            <a:r>
              <a:rPr lang="en-US" sz="800"/>
              <a:t>(partially filled)</a:t>
            </a:r>
          </a:p>
        </p:txBody>
      </p:sp>
      <p:sp>
        <p:nvSpPr>
          <p:cNvPr id="125" name="Rectangle 124"/>
          <p:cNvSpPr>
            <a:spLocks noChangeArrowheads="1"/>
          </p:cNvSpPr>
          <p:nvPr/>
        </p:nvSpPr>
        <p:spPr bwMode="auto">
          <a:xfrm>
            <a:off x="5181600" y="2590800"/>
            <a:ext cx="838200" cy="304800"/>
          </a:xfrm>
          <a:prstGeom prst="rect">
            <a:avLst/>
          </a:prstGeom>
          <a:solidFill>
            <a:srgbClr val="5B98D2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6" name="Rectangle 125"/>
          <p:cNvSpPr>
            <a:spLocks noChangeArrowheads="1"/>
          </p:cNvSpPr>
          <p:nvPr/>
        </p:nvSpPr>
        <p:spPr bwMode="auto">
          <a:xfrm>
            <a:off x="5181600" y="3200400"/>
            <a:ext cx="838200" cy="1066800"/>
          </a:xfrm>
          <a:prstGeom prst="rect">
            <a:avLst/>
          </a:prstGeom>
          <a:solidFill>
            <a:srgbClr val="5B98D2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671" name="TextBox 126"/>
          <p:cNvSpPr txBox="1">
            <a:spLocks noChangeArrowheads="1"/>
          </p:cNvSpPr>
          <p:nvPr/>
        </p:nvSpPr>
        <p:spPr bwMode="auto">
          <a:xfrm>
            <a:off x="5257800" y="3505200"/>
            <a:ext cx="73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Valence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Band</a:t>
            </a:r>
          </a:p>
          <a:p>
            <a:pPr algn="ctr"/>
            <a:r>
              <a:rPr lang="en-US" sz="800">
                <a:solidFill>
                  <a:schemeClr val="bg1"/>
                </a:solidFill>
              </a:rPr>
              <a:t>(filled)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914400" y="914400"/>
            <a:ext cx="7391400" cy="5181600"/>
          </a:xfrm>
          <a:prstGeom prst="rect">
            <a:avLst/>
          </a:prstGeom>
          <a:solidFill>
            <a:srgbClr val="5B98D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3048000" y="1219200"/>
            <a:ext cx="1343025" cy="2943225"/>
            <a:chOff x="1665" y="1512"/>
            <a:chExt cx="846" cy="1854"/>
          </a:xfrm>
        </p:grpSpPr>
        <p:sp>
          <p:nvSpPr>
            <p:cNvPr id="28699" name="Rectangle 4"/>
            <p:cNvSpPr>
              <a:spLocks noChangeArrowheads="1"/>
            </p:cNvSpPr>
            <p:nvPr/>
          </p:nvSpPr>
          <p:spPr bwMode="auto">
            <a:xfrm>
              <a:off x="1665" y="1512"/>
              <a:ext cx="846" cy="594"/>
            </a:xfrm>
            <a:prstGeom prst="rect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700" name="Rectangle 5"/>
            <p:cNvSpPr>
              <a:spLocks noChangeArrowheads="1"/>
            </p:cNvSpPr>
            <p:nvPr/>
          </p:nvSpPr>
          <p:spPr bwMode="auto">
            <a:xfrm>
              <a:off x="1665" y="2340"/>
              <a:ext cx="846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01" name="Rectangle 6"/>
            <p:cNvSpPr>
              <a:spLocks noChangeArrowheads="1"/>
            </p:cNvSpPr>
            <p:nvPr/>
          </p:nvSpPr>
          <p:spPr bwMode="auto">
            <a:xfrm>
              <a:off x="1665" y="2952"/>
              <a:ext cx="846" cy="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02" name="Rectangle 7"/>
            <p:cNvSpPr>
              <a:spLocks noChangeArrowheads="1"/>
            </p:cNvSpPr>
            <p:nvPr/>
          </p:nvSpPr>
          <p:spPr bwMode="auto">
            <a:xfrm>
              <a:off x="1665" y="3276"/>
              <a:ext cx="846" cy="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8676" name="Group 8"/>
          <p:cNvGrpSpPr>
            <a:grpSpLocks/>
          </p:cNvGrpSpPr>
          <p:nvPr/>
        </p:nvGrpSpPr>
        <p:grpSpPr bwMode="auto">
          <a:xfrm>
            <a:off x="4819650" y="1219200"/>
            <a:ext cx="1343025" cy="2943225"/>
            <a:chOff x="3789" y="1548"/>
            <a:chExt cx="846" cy="1854"/>
          </a:xfrm>
        </p:grpSpPr>
        <p:sp>
          <p:nvSpPr>
            <p:cNvPr id="28693" name="Rectangle 9"/>
            <p:cNvSpPr>
              <a:spLocks noChangeArrowheads="1"/>
            </p:cNvSpPr>
            <p:nvPr/>
          </p:nvSpPr>
          <p:spPr bwMode="auto">
            <a:xfrm>
              <a:off x="3789" y="1548"/>
              <a:ext cx="846" cy="594"/>
            </a:xfrm>
            <a:prstGeom prst="rect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694" name="Rectangle 10"/>
            <p:cNvSpPr>
              <a:spLocks noChangeArrowheads="1"/>
            </p:cNvSpPr>
            <p:nvPr/>
          </p:nvSpPr>
          <p:spPr bwMode="auto">
            <a:xfrm>
              <a:off x="3789" y="2376"/>
              <a:ext cx="846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695" name="Rectangle 11"/>
            <p:cNvSpPr>
              <a:spLocks noChangeArrowheads="1"/>
            </p:cNvSpPr>
            <p:nvPr/>
          </p:nvSpPr>
          <p:spPr bwMode="auto">
            <a:xfrm>
              <a:off x="3789" y="2988"/>
              <a:ext cx="846" cy="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696" name="Rectangle 12"/>
            <p:cNvSpPr>
              <a:spLocks noChangeArrowheads="1"/>
            </p:cNvSpPr>
            <p:nvPr/>
          </p:nvSpPr>
          <p:spPr bwMode="auto">
            <a:xfrm>
              <a:off x="3789" y="3312"/>
              <a:ext cx="846" cy="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697" name="Rectangle 13"/>
            <p:cNvSpPr>
              <a:spLocks noChangeArrowheads="1"/>
            </p:cNvSpPr>
            <p:nvPr/>
          </p:nvSpPr>
          <p:spPr bwMode="auto">
            <a:xfrm>
              <a:off x="3789" y="2376"/>
              <a:ext cx="846" cy="41"/>
            </a:xfrm>
            <a:prstGeom prst="rect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698" name="Rectangle 14"/>
            <p:cNvSpPr>
              <a:spLocks noChangeArrowheads="1"/>
            </p:cNvSpPr>
            <p:nvPr/>
          </p:nvSpPr>
          <p:spPr bwMode="auto">
            <a:xfrm>
              <a:off x="3789" y="2106"/>
              <a:ext cx="846" cy="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8677" name="Group 15"/>
          <p:cNvGrpSpPr>
            <a:grpSpLocks/>
          </p:cNvGrpSpPr>
          <p:nvPr/>
        </p:nvGrpSpPr>
        <p:grpSpPr bwMode="auto">
          <a:xfrm>
            <a:off x="1323975" y="1250950"/>
            <a:ext cx="1343025" cy="3648075"/>
            <a:chOff x="2113" y="980"/>
            <a:chExt cx="846" cy="2298"/>
          </a:xfrm>
        </p:grpSpPr>
        <p:sp>
          <p:nvSpPr>
            <p:cNvPr id="28687" name="Rectangle 16"/>
            <p:cNvSpPr>
              <a:spLocks noChangeArrowheads="1"/>
            </p:cNvSpPr>
            <p:nvPr/>
          </p:nvSpPr>
          <p:spPr bwMode="auto">
            <a:xfrm>
              <a:off x="2113" y="1160"/>
              <a:ext cx="846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1400"/>
            </a:p>
          </p:txBody>
        </p:sp>
        <p:sp>
          <p:nvSpPr>
            <p:cNvPr id="28688" name="Rectangle 17"/>
            <p:cNvSpPr>
              <a:spLocks noChangeArrowheads="1"/>
            </p:cNvSpPr>
            <p:nvPr/>
          </p:nvSpPr>
          <p:spPr bwMode="auto">
            <a:xfrm>
              <a:off x="2113" y="1916"/>
              <a:ext cx="846" cy="1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1400"/>
            </a:p>
          </p:txBody>
        </p:sp>
        <p:sp>
          <p:nvSpPr>
            <p:cNvPr id="28689" name="Rectangle 18"/>
            <p:cNvSpPr>
              <a:spLocks noChangeArrowheads="1"/>
            </p:cNvSpPr>
            <p:nvPr/>
          </p:nvSpPr>
          <p:spPr bwMode="auto">
            <a:xfrm>
              <a:off x="2113" y="2420"/>
              <a:ext cx="846" cy="1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1400"/>
            </a:p>
          </p:txBody>
        </p:sp>
        <p:sp>
          <p:nvSpPr>
            <p:cNvPr id="28690" name="Rectangle 19"/>
            <p:cNvSpPr>
              <a:spLocks noChangeArrowheads="1"/>
            </p:cNvSpPr>
            <p:nvPr/>
          </p:nvSpPr>
          <p:spPr bwMode="auto">
            <a:xfrm>
              <a:off x="2113" y="2672"/>
              <a:ext cx="846" cy="1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1400"/>
            </a:p>
          </p:txBody>
        </p:sp>
        <p:sp>
          <p:nvSpPr>
            <p:cNvPr id="28691" name="Rectangle 20"/>
            <p:cNvSpPr>
              <a:spLocks noChangeArrowheads="1"/>
            </p:cNvSpPr>
            <p:nvPr/>
          </p:nvSpPr>
          <p:spPr bwMode="auto">
            <a:xfrm>
              <a:off x="2113" y="980"/>
              <a:ext cx="846" cy="194"/>
            </a:xfrm>
            <a:prstGeom prst="rect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1400"/>
            </a:p>
          </p:txBody>
        </p:sp>
        <p:sp>
          <p:nvSpPr>
            <p:cNvPr id="28692" name="Text Box 21"/>
            <p:cNvSpPr txBox="1">
              <a:spLocks noChangeArrowheads="1"/>
            </p:cNvSpPr>
            <p:nvPr/>
          </p:nvSpPr>
          <p:spPr bwMode="auto">
            <a:xfrm>
              <a:off x="2278" y="3026"/>
              <a:ext cx="5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Metal</a:t>
              </a:r>
            </a:p>
          </p:txBody>
        </p:sp>
      </p:grpSp>
      <p:sp>
        <p:nvSpPr>
          <p:cNvPr id="28678" name="Text Box 22"/>
          <p:cNvSpPr txBox="1">
            <a:spLocks noChangeArrowheads="1"/>
          </p:cNvSpPr>
          <p:nvPr/>
        </p:nvSpPr>
        <p:spPr bwMode="auto">
          <a:xfrm>
            <a:off x="2781300" y="4498975"/>
            <a:ext cx="18875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Insulator</a:t>
            </a:r>
          </a:p>
          <a:p>
            <a:pPr algn="ctr"/>
            <a:r>
              <a:rPr lang="en-US" sz="2000" i="1">
                <a:solidFill>
                  <a:srgbClr val="000000"/>
                </a:solidFill>
              </a:rPr>
              <a:t>or</a:t>
            </a:r>
          </a:p>
          <a:p>
            <a:pPr algn="ctr"/>
            <a:r>
              <a:rPr lang="en-US" sz="2000">
                <a:solidFill>
                  <a:srgbClr val="000000"/>
                </a:solidFill>
              </a:rPr>
              <a:t>Semiconductor </a:t>
            </a:r>
          </a:p>
          <a:p>
            <a:pPr algn="ctr"/>
            <a:r>
              <a:rPr lang="en-US" sz="2000">
                <a:solidFill>
                  <a:srgbClr val="000000"/>
                </a:solidFill>
              </a:rPr>
              <a:t>T=0</a:t>
            </a:r>
          </a:p>
        </p:txBody>
      </p:sp>
      <p:sp>
        <p:nvSpPr>
          <p:cNvPr id="28679" name="Rectangle 23"/>
          <p:cNvSpPr>
            <a:spLocks noChangeArrowheads="1"/>
          </p:cNvSpPr>
          <p:nvPr/>
        </p:nvSpPr>
        <p:spPr bwMode="auto">
          <a:xfrm>
            <a:off x="6608763" y="1219200"/>
            <a:ext cx="1343025" cy="942975"/>
          </a:xfrm>
          <a:prstGeom prst="rect">
            <a:avLst/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80" name="Rectangle 24"/>
          <p:cNvSpPr>
            <a:spLocks noChangeArrowheads="1"/>
          </p:cNvSpPr>
          <p:nvPr/>
        </p:nvSpPr>
        <p:spPr bwMode="auto">
          <a:xfrm>
            <a:off x="6608763" y="2533650"/>
            <a:ext cx="1343025" cy="714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681" name="Rectangle 25"/>
          <p:cNvSpPr>
            <a:spLocks noChangeArrowheads="1"/>
          </p:cNvSpPr>
          <p:nvPr/>
        </p:nvSpPr>
        <p:spPr bwMode="auto">
          <a:xfrm>
            <a:off x="6608763" y="3505200"/>
            <a:ext cx="1343025" cy="371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682" name="Rectangle 26"/>
          <p:cNvSpPr>
            <a:spLocks noChangeArrowheads="1"/>
          </p:cNvSpPr>
          <p:nvPr/>
        </p:nvSpPr>
        <p:spPr bwMode="auto">
          <a:xfrm>
            <a:off x="6608763" y="4019550"/>
            <a:ext cx="1343025" cy="142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683" name="Rectangle 27"/>
          <p:cNvSpPr>
            <a:spLocks noChangeArrowheads="1"/>
          </p:cNvSpPr>
          <p:nvPr/>
        </p:nvSpPr>
        <p:spPr bwMode="auto">
          <a:xfrm>
            <a:off x="6608763" y="2174875"/>
            <a:ext cx="1343025" cy="650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684" name="Text Box 28"/>
          <p:cNvSpPr txBox="1">
            <a:spLocks noChangeArrowheads="1"/>
          </p:cNvSpPr>
          <p:nvPr/>
        </p:nvSpPr>
        <p:spPr bwMode="auto">
          <a:xfrm>
            <a:off x="6599238" y="4498975"/>
            <a:ext cx="13636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n-Doped</a:t>
            </a:r>
          </a:p>
          <a:p>
            <a:pPr algn="ctr"/>
            <a:r>
              <a:rPr lang="en-US" sz="2000">
                <a:solidFill>
                  <a:srgbClr val="000000"/>
                </a:solidFill>
              </a:rPr>
              <a:t>Semi-</a:t>
            </a:r>
          </a:p>
          <a:p>
            <a:pPr algn="ctr"/>
            <a:r>
              <a:rPr lang="en-US" sz="2000">
                <a:solidFill>
                  <a:srgbClr val="000000"/>
                </a:solidFill>
              </a:rPr>
              <a:t>Conductor</a:t>
            </a:r>
          </a:p>
        </p:txBody>
      </p:sp>
      <p:sp>
        <p:nvSpPr>
          <p:cNvPr id="28685" name="Text Box 30"/>
          <p:cNvSpPr txBox="1">
            <a:spLocks noChangeArrowheads="1"/>
          </p:cNvSpPr>
          <p:nvPr/>
        </p:nvSpPr>
        <p:spPr bwMode="auto">
          <a:xfrm>
            <a:off x="4810125" y="4498975"/>
            <a:ext cx="13636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Semi-</a:t>
            </a:r>
          </a:p>
          <a:p>
            <a:pPr algn="ctr"/>
            <a:r>
              <a:rPr lang="en-US" sz="2000">
                <a:solidFill>
                  <a:srgbClr val="000000"/>
                </a:solidFill>
              </a:rPr>
              <a:t>Conductor</a:t>
            </a:r>
          </a:p>
          <a:p>
            <a:pPr algn="ctr"/>
            <a:r>
              <a:rPr lang="en-US" sz="2000">
                <a:solidFill>
                  <a:srgbClr val="000000"/>
                </a:solidFill>
              </a:rPr>
              <a:t>T≠0</a:t>
            </a:r>
          </a:p>
        </p:txBody>
      </p:sp>
      <p:sp>
        <p:nvSpPr>
          <p:cNvPr id="28686" name="Text Box 32"/>
          <p:cNvSpPr txBox="1">
            <a:spLocks noChangeArrowheads="1"/>
          </p:cNvSpPr>
          <p:nvPr/>
        </p:nvSpPr>
        <p:spPr bwMode="auto">
          <a:xfrm>
            <a:off x="3060700" y="228600"/>
            <a:ext cx="3349625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Making Silicon Conduct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022475" y="342900"/>
            <a:ext cx="55800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i="1" u="sng"/>
              <a:t>Controlling Conductivity: Doping Solids</a:t>
            </a:r>
            <a:endParaRPr lang="en-US" sz="2000" i="1" u="sng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696200" y="1676400"/>
            <a:ext cx="1295400" cy="9906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7696200" y="2667000"/>
            <a:ext cx="1295400" cy="1981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7696200" y="4648200"/>
            <a:ext cx="12954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6324600" y="5181600"/>
            <a:ext cx="911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Arial" pitchFamily="34" charset="0"/>
              </a:rPr>
              <a:t>Copper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6280150" y="3683000"/>
            <a:ext cx="85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Arial" pitchFamily="34" charset="0"/>
              </a:rPr>
              <a:t>Silicon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6477000" y="2057400"/>
            <a:ext cx="709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Arial" pitchFamily="34" charset="0"/>
              </a:rPr>
              <a:t>Glass</a:t>
            </a: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6172200" y="1600200"/>
            <a:ext cx="1509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Arial" pitchFamily="34" charset="0"/>
              </a:rPr>
              <a:t>Polyethylene</a:t>
            </a:r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>
            <a:off x="6051550" y="1447800"/>
            <a:ext cx="0" cy="4648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 rot="-5400000">
            <a:off x="5122070" y="3513931"/>
            <a:ext cx="1344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5B98D2"/>
                </a:solidFill>
                <a:cs typeface="Arial" pitchFamily="34" charset="0"/>
              </a:rPr>
              <a:t>Resistivity</a:t>
            </a:r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1127125" y="990600"/>
            <a:ext cx="70754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5B98D2"/>
                </a:solidFill>
              </a:rPr>
              <a:t>Adding impurities can change the conductivity from </a:t>
            </a:r>
            <a:r>
              <a:rPr lang="ja-JP" altLang="en-US">
                <a:solidFill>
                  <a:srgbClr val="5B98D2"/>
                </a:solidFill>
              </a:rPr>
              <a:t>‘</a:t>
            </a:r>
            <a:r>
              <a:rPr lang="en-US" altLang="ja-JP">
                <a:solidFill>
                  <a:srgbClr val="5B98D2"/>
                </a:solidFill>
              </a:rPr>
              <a:t>insulator</a:t>
            </a:r>
            <a:r>
              <a:rPr lang="ja-JP" altLang="en-US">
                <a:solidFill>
                  <a:srgbClr val="5B98D2"/>
                </a:solidFill>
              </a:rPr>
              <a:t>’</a:t>
            </a:r>
            <a:r>
              <a:rPr lang="en-US" altLang="ja-JP">
                <a:solidFill>
                  <a:srgbClr val="5B98D2"/>
                </a:solidFill>
              </a:rPr>
              <a:t> to </a:t>
            </a:r>
            <a:r>
              <a:rPr lang="ja-JP" altLang="en-US">
                <a:solidFill>
                  <a:srgbClr val="5B98D2"/>
                </a:solidFill>
              </a:rPr>
              <a:t>‘</a:t>
            </a:r>
            <a:r>
              <a:rPr lang="en-US" altLang="ja-JP">
                <a:solidFill>
                  <a:srgbClr val="5B98D2"/>
                </a:solidFill>
              </a:rPr>
              <a:t>metal</a:t>
            </a:r>
            <a:r>
              <a:rPr lang="ja-JP" altLang="en-US">
                <a:solidFill>
                  <a:srgbClr val="5B98D2"/>
                </a:solidFill>
              </a:rPr>
              <a:t>’</a:t>
            </a:r>
            <a:endParaRPr lang="en-US">
              <a:solidFill>
                <a:srgbClr val="5B98D2"/>
              </a:solidFill>
            </a:endParaRPr>
          </a:p>
        </p:txBody>
      </p:sp>
      <p:sp>
        <p:nvSpPr>
          <p:cNvPr id="29709" name="Text Box 14"/>
          <p:cNvSpPr txBox="1">
            <a:spLocks noChangeArrowheads="1"/>
          </p:cNvSpPr>
          <p:nvPr/>
        </p:nvSpPr>
        <p:spPr bwMode="auto">
          <a:xfrm>
            <a:off x="2209800" y="5867400"/>
            <a:ext cx="22018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>
                <a:latin typeface="Arial Narrow" pitchFamily="34" charset="0"/>
              </a:rPr>
              <a:t>Concentration N(cm</a:t>
            </a:r>
            <a:r>
              <a:rPr lang="en-US" sz="1700" baseline="30000">
                <a:latin typeface="Arial Narrow" pitchFamily="34" charset="0"/>
              </a:rPr>
              <a:t>-3</a:t>
            </a:r>
            <a:r>
              <a:rPr lang="en-US" sz="1700">
                <a:latin typeface="Arial Narrow" pitchFamily="34" charset="0"/>
              </a:rPr>
              <a:t>)</a:t>
            </a:r>
          </a:p>
          <a:p>
            <a:r>
              <a:rPr lang="en-US" sz="1700">
                <a:latin typeface="Arial Narrow" pitchFamily="34" charset="0"/>
              </a:rPr>
              <a:t>of dopant atoms in silicon</a:t>
            </a:r>
          </a:p>
        </p:txBody>
      </p:sp>
      <p:sp>
        <p:nvSpPr>
          <p:cNvPr id="29710" name="Text Box 15"/>
          <p:cNvSpPr txBox="1">
            <a:spLocks noChangeArrowheads="1"/>
          </p:cNvSpPr>
          <p:nvPr/>
        </p:nvSpPr>
        <p:spPr bwMode="auto">
          <a:xfrm>
            <a:off x="533400" y="6430963"/>
            <a:ext cx="6726238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>
                <a:latin typeface="Arial Narrow" pitchFamily="34" charset="0"/>
              </a:rPr>
              <a:t>Note: Density of silicon atoms in a perfect (undoped) crystal of silicon is 5x10</a:t>
            </a:r>
            <a:r>
              <a:rPr lang="en-US" sz="1700" b="1" baseline="30000">
                <a:latin typeface="Arial Narrow" pitchFamily="34" charset="0"/>
              </a:rPr>
              <a:t>22</a:t>
            </a:r>
            <a:r>
              <a:rPr lang="en-US" sz="1700">
                <a:latin typeface="Arial Narrow" pitchFamily="34" charset="0"/>
              </a:rPr>
              <a:t> cm</a:t>
            </a:r>
            <a:r>
              <a:rPr lang="en-US" sz="1700" baseline="30000">
                <a:latin typeface="Arial Narrow" pitchFamily="34" charset="0"/>
              </a:rPr>
              <a:t>-3</a:t>
            </a:r>
          </a:p>
        </p:txBody>
      </p:sp>
      <p:sp>
        <p:nvSpPr>
          <p:cNvPr id="29711" name="Text Box 14"/>
          <p:cNvSpPr txBox="1">
            <a:spLocks noChangeArrowheads="1"/>
          </p:cNvSpPr>
          <p:nvPr/>
        </p:nvSpPr>
        <p:spPr bwMode="auto">
          <a:xfrm rot="-5400000">
            <a:off x="-404018" y="3375818"/>
            <a:ext cx="161925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>
                <a:latin typeface="Arial Narrow" pitchFamily="34" charset="0"/>
              </a:rPr>
              <a:t>Resistivity (</a:t>
            </a:r>
            <a:r>
              <a:rPr lang="en-US" sz="1700">
                <a:latin typeface="Lucida Grande" charset="0"/>
              </a:rPr>
              <a:t>Ω</a:t>
            </a:r>
            <a:r>
              <a:rPr lang="en-US" sz="1700">
                <a:latin typeface="Arial Narrow" pitchFamily="34" charset="0"/>
              </a:rPr>
              <a:t> cm)</a:t>
            </a:r>
          </a:p>
        </p:txBody>
      </p:sp>
      <p:sp>
        <p:nvSpPr>
          <p:cNvPr id="29712" name="Rectangle 2"/>
          <p:cNvSpPr>
            <a:spLocks noChangeArrowheads="1"/>
          </p:cNvSpPr>
          <p:nvPr/>
        </p:nvSpPr>
        <p:spPr bwMode="auto">
          <a:xfrm>
            <a:off x="685800" y="5453063"/>
            <a:ext cx="4968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12</a:t>
            </a:r>
            <a:endParaRPr lang="en-US"/>
          </a:p>
        </p:txBody>
      </p:sp>
      <p:sp>
        <p:nvSpPr>
          <p:cNvPr id="29713" name="Rectangle 18"/>
          <p:cNvSpPr>
            <a:spLocks noChangeArrowheads="1"/>
          </p:cNvSpPr>
          <p:nvPr/>
        </p:nvSpPr>
        <p:spPr bwMode="auto">
          <a:xfrm>
            <a:off x="1676400" y="5486400"/>
            <a:ext cx="496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14</a:t>
            </a:r>
            <a:endParaRPr lang="en-US"/>
          </a:p>
        </p:txBody>
      </p:sp>
      <p:sp>
        <p:nvSpPr>
          <p:cNvPr id="29714" name="Rectangle 19"/>
          <p:cNvSpPr>
            <a:spLocks noChangeArrowheads="1"/>
          </p:cNvSpPr>
          <p:nvPr/>
        </p:nvSpPr>
        <p:spPr bwMode="auto">
          <a:xfrm>
            <a:off x="2590800" y="5486400"/>
            <a:ext cx="496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16</a:t>
            </a:r>
            <a:endParaRPr lang="en-US"/>
          </a:p>
        </p:txBody>
      </p:sp>
      <p:sp>
        <p:nvSpPr>
          <p:cNvPr id="29715" name="Rectangle 21"/>
          <p:cNvSpPr>
            <a:spLocks noChangeArrowheads="1"/>
          </p:cNvSpPr>
          <p:nvPr/>
        </p:nvSpPr>
        <p:spPr bwMode="auto">
          <a:xfrm>
            <a:off x="3581400" y="5486400"/>
            <a:ext cx="496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18</a:t>
            </a:r>
            <a:endParaRPr lang="en-US"/>
          </a:p>
        </p:txBody>
      </p:sp>
      <p:pic>
        <p:nvPicPr>
          <p:cNvPr id="2971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752600"/>
            <a:ext cx="44196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7" name="Rectangle 24"/>
          <p:cNvSpPr>
            <a:spLocks noChangeArrowheads="1"/>
          </p:cNvSpPr>
          <p:nvPr/>
        </p:nvSpPr>
        <p:spPr bwMode="auto">
          <a:xfrm>
            <a:off x="4572000" y="5486400"/>
            <a:ext cx="496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20</a:t>
            </a:r>
            <a:endParaRPr lang="en-US"/>
          </a:p>
        </p:txBody>
      </p:sp>
      <p:sp>
        <p:nvSpPr>
          <p:cNvPr id="29718" name="Rectangle 25"/>
          <p:cNvSpPr>
            <a:spLocks noChangeArrowheads="1"/>
          </p:cNvSpPr>
          <p:nvPr/>
        </p:nvSpPr>
        <p:spPr bwMode="auto">
          <a:xfrm>
            <a:off x="442913" y="5334000"/>
            <a:ext cx="479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-4</a:t>
            </a:r>
            <a:endParaRPr lang="en-US"/>
          </a:p>
        </p:txBody>
      </p:sp>
      <p:sp>
        <p:nvSpPr>
          <p:cNvPr id="29719" name="Rectangle 26"/>
          <p:cNvSpPr>
            <a:spLocks noChangeArrowheads="1"/>
          </p:cNvSpPr>
          <p:nvPr/>
        </p:nvSpPr>
        <p:spPr bwMode="auto">
          <a:xfrm>
            <a:off x="457200" y="4343400"/>
            <a:ext cx="4714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-2</a:t>
            </a:r>
            <a:endParaRPr lang="en-US"/>
          </a:p>
        </p:txBody>
      </p:sp>
      <p:sp>
        <p:nvSpPr>
          <p:cNvPr id="29720" name="Rectangle 28"/>
          <p:cNvSpPr>
            <a:spLocks noChangeArrowheads="1"/>
          </p:cNvSpPr>
          <p:nvPr/>
        </p:nvSpPr>
        <p:spPr bwMode="auto">
          <a:xfrm>
            <a:off x="457200" y="3505200"/>
            <a:ext cx="434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0</a:t>
            </a:r>
            <a:endParaRPr lang="en-US"/>
          </a:p>
        </p:txBody>
      </p:sp>
      <p:sp>
        <p:nvSpPr>
          <p:cNvPr id="29721" name="Rectangle 29"/>
          <p:cNvSpPr>
            <a:spLocks noChangeArrowheads="1"/>
          </p:cNvSpPr>
          <p:nvPr/>
        </p:nvSpPr>
        <p:spPr bwMode="auto">
          <a:xfrm>
            <a:off x="457200" y="2590800"/>
            <a:ext cx="434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2</a:t>
            </a:r>
            <a:endParaRPr lang="en-US"/>
          </a:p>
        </p:txBody>
      </p:sp>
      <p:sp>
        <p:nvSpPr>
          <p:cNvPr id="29722" name="Rectangle 30"/>
          <p:cNvSpPr>
            <a:spLocks noChangeArrowheads="1"/>
          </p:cNvSpPr>
          <p:nvPr/>
        </p:nvSpPr>
        <p:spPr bwMode="auto">
          <a:xfrm>
            <a:off x="457200" y="1643063"/>
            <a:ext cx="441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10</a:t>
            </a:r>
            <a:r>
              <a:rPr lang="en-US" baseline="30000">
                <a:latin typeface="Arial Narrow" pitchFamily="34" charset="0"/>
              </a:rPr>
              <a:t>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3155950" y="342900"/>
            <a:ext cx="33337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i="1" u="sng"/>
              <a:t>p-n Junctions and LEDs</a:t>
            </a:r>
            <a:endParaRPr lang="en-US" sz="2000" i="1" u="sng"/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120775" y="6107113"/>
            <a:ext cx="6956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High energy electrons (n-type) fall into low energy holes (p-type)</a:t>
            </a: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381000" y="2057400"/>
            <a:ext cx="42068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1600200" y="1752600"/>
            <a:ext cx="7826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p-type</a:t>
            </a:r>
          </a:p>
        </p:txBody>
      </p:sp>
      <p:sp>
        <p:nvSpPr>
          <p:cNvPr id="30726" name="TextBox 3"/>
          <p:cNvSpPr txBox="1">
            <a:spLocks noChangeArrowheads="1"/>
          </p:cNvSpPr>
          <p:nvPr/>
        </p:nvSpPr>
        <p:spPr bwMode="auto">
          <a:xfrm>
            <a:off x="2667000" y="1752600"/>
            <a:ext cx="781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n-type</a:t>
            </a:r>
          </a:p>
        </p:txBody>
      </p:sp>
      <p:sp>
        <p:nvSpPr>
          <p:cNvPr id="30727" name="TextBox 4"/>
          <p:cNvSpPr txBox="1">
            <a:spLocks noChangeArrowheads="1"/>
          </p:cNvSpPr>
          <p:nvPr/>
        </p:nvSpPr>
        <p:spPr bwMode="auto">
          <a:xfrm>
            <a:off x="3505200" y="4724400"/>
            <a:ext cx="9032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Resistor</a:t>
            </a:r>
          </a:p>
          <a:p>
            <a:pPr algn="ctr"/>
            <a:r>
              <a:rPr lang="en-US"/>
              <a:t>Not</a:t>
            </a:r>
          </a:p>
          <a:p>
            <a:pPr algn="ctr"/>
            <a:r>
              <a:rPr lang="en-US"/>
              <a:t>Shown</a:t>
            </a:r>
          </a:p>
        </p:txBody>
      </p:sp>
      <p:cxnSp>
        <p:nvCxnSpPr>
          <p:cNvPr id="7" name="Straight Arrow Connector 6"/>
          <p:cNvCxnSpPr>
            <a:stCxn id="30727" idx="0"/>
          </p:cNvCxnSpPr>
          <p:nvPr/>
        </p:nvCxnSpPr>
        <p:spPr>
          <a:xfrm flipV="1">
            <a:off x="3957638" y="3733800"/>
            <a:ext cx="385762" cy="99060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29" name="Picture 1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029200" y="1676400"/>
            <a:ext cx="40179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Box 2"/>
          <p:cNvSpPr txBox="1">
            <a:spLocks noChangeArrowheads="1"/>
          </p:cNvSpPr>
          <p:nvPr/>
        </p:nvSpPr>
        <p:spPr bwMode="auto">
          <a:xfrm rot="1291057">
            <a:off x="7573963" y="1982788"/>
            <a:ext cx="903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Resistor</a:t>
            </a:r>
          </a:p>
        </p:txBody>
      </p:sp>
      <p:sp>
        <p:nvSpPr>
          <p:cNvPr id="30731" name="TextBox 3"/>
          <p:cNvSpPr txBox="1">
            <a:spLocks noChangeArrowheads="1"/>
          </p:cNvSpPr>
          <p:nvPr/>
        </p:nvSpPr>
        <p:spPr bwMode="auto">
          <a:xfrm>
            <a:off x="6477000" y="4572000"/>
            <a:ext cx="1419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Power Source</a:t>
            </a:r>
          </a:p>
        </p:txBody>
      </p:sp>
      <p:sp>
        <p:nvSpPr>
          <p:cNvPr id="30732" name="TextBox 4"/>
          <p:cNvSpPr txBox="1">
            <a:spLocks noChangeArrowheads="1"/>
          </p:cNvSpPr>
          <p:nvPr/>
        </p:nvSpPr>
        <p:spPr bwMode="auto">
          <a:xfrm>
            <a:off x="6172200" y="1981200"/>
            <a:ext cx="523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800600" y="1219200"/>
            <a:ext cx="0" cy="449580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blackWhite">
          <a:xfrm>
            <a:off x="157163" y="3163888"/>
            <a:ext cx="2628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Molecular states: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blackWhite">
          <a:xfrm>
            <a:off x="3433763" y="1687513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blackWhite">
          <a:xfrm>
            <a:off x="4462463" y="1687513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blackWhite">
          <a:xfrm>
            <a:off x="4386263" y="1600200"/>
            <a:ext cx="161925" cy="165100"/>
          </a:xfrm>
          <a:prstGeom prst="ellipse">
            <a:avLst/>
          </a:prstGeom>
          <a:solidFill>
            <a:srgbClr val="5B98D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blackWhite">
          <a:xfrm>
            <a:off x="4214813" y="1296988"/>
            <a:ext cx="523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4103" name="Freeform 7"/>
          <p:cNvSpPr>
            <a:spLocks/>
          </p:cNvSpPr>
          <p:nvPr/>
        </p:nvSpPr>
        <p:spPr bwMode="blackWhite">
          <a:xfrm>
            <a:off x="3424238" y="1858963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Freeform 8"/>
          <p:cNvSpPr>
            <a:spLocks/>
          </p:cNvSpPr>
          <p:nvPr/>
        </p:nvSpPr>
        <p:spPr bwMode="blackWhite">
          <a:xfrm flipH="1">
            <a:off x="4538663" y="1868488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blackWhite">
          <a:xfrm>
            <a:off x="5634038" y="146843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blackWhite">
          <a:xfrm>
            <a:off x="3662363" y="2692400"/>
            <a:ext cx="16144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blackWhite">
          <a:xfrm>
            <a:off x="5237163" y="2508250"/>
            <a:ext cx="752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n = 1</a:t>
            </a:r>
          </a:p>
        </p:txBody>
      </p:sp>
      <p:grpSp>
        <p:nvGrpSpPr>
          <p:cNvPr id="4108" name="Group 13"/>
          <p:cNvGrpSpPr>
            <a:grpSpLocks/>
          </p:cNvGrpSpPr>
          <p:nvPr/>
        </p:nvGrpSpPr>
        <p:grpSpPr bwMode="auto">
          <a:xfrm>
            <a:off x="3759200" y="2197100"/>
            <a:ext cx="1414463" cy="438150"/>
            <a:chOff x="2560" y="1560"/>
            <a:chExt cx="891" cy="276"/>
          </a:xfrm>
        </p:grpSpPr>
        <p:sp>
          <p:nvSpPr>
            <p:cNvPr id="4164" name="Freeform 14"/>
            <p:cNvSpPr>
              <a:spLocks/>
            </p:cNvSpPr>
            <p:nvPr/>
          </p:nvSpPr>
          <p:spPr bwMode="blackWhite">
            <a:xfrm>
              <a:off x="2560" y="1561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Freeform 15"/>
            <p:cNvSpPr>
              <a:spLocks/>
            </p:cNvSpPr>
            <p:nvPr/>
          </p:nvSpPr>
          <p:spPr bwMode="blackWhite">
            <a:xfrm flipH="1">
              <a:off x="3005" y="1560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9" name="Text Box 16"/>
          <p:cNvSpPr txBox="1">
            <a:spLocks noChangeArrowheads="1"/>
          </p:cNvSpPr>
          <p:nvPr/>
        </p:nvSpPr>
        <p:spPr bwMode="blackWhite">
          <a:xfrm>
            <a:off x="1419225" y="5421313"/>
            <a:ext cx="772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Bonding state			       Antibonding state</a:t>
            </a:r>
          </a:p>
        </p:txBody>
      </p:sp>
      <p:sp>
        <p:nvSpPr>
          <p:cNvPr id="4110" name="Line 17"/>
          <p:cNvSpPr>
            <a:spLocks noChangeShapeType="1"/>
          </p:cNvSpPr>
          <p:nvPr/>
        </p:nvSpPr>
        <p:spPr bwMode="blackWhite">
          <a:xfrm>
            <a:off x="1827213" y="3894138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8"/>
          <p:cNvSpPr>
            <a:spLocks noChangeShapeType="1"/>
          </p:cNvSpPr>
          <p:nvPr/>
        </p:nvSpPr>
        <p:spPr bwMode="blackWhite">
          <a:xfrm>
            <a:off x="2855913" y="3894138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Text Box 20"/>
          <p:cNvSpPr txBox="1">
            <a:spLocks noChangeArrowheads="1"/>
          </p:cNvSpPr>
          <p:nvPr/>
        </p:nvSpPr>
        <p:spPr bwMode="blackWhite">
          <a:xfrm>
            <a:off x="2608263" y="3503613"/>
            <a:ext cx="523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4113" name="Freeform 21"/>
          <p:cNvSpPr>
            <a:spLocks/>
          </p:cNvSpPr>
          <p:nvPr/>
        </p:nvSpPr>
        <p:spPr bwMode="blackWhite">
          <a:xfrm flipH="1">
            <a:off x="2932113" y="4075113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Text Box 22"/>
          <p:cNvSpPr txBox="1">
            <a:spLocks noChangeArrowheads="1"/>
          </p:cNvSpPr>
          <p:nvPr/>
        </p:nvSpPr>
        <p:spPr bwMode="blackWhite">
          <a:xfrm>
            <a:off x="4027488" y="3675063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sp>
        <p:nvSpPr>
          <p:cNvPr id="4115" name="Line 23"/>
          <p:cNvSpPr>
            <a:spLocks noChangeShapeType="1"/>
          </p:cNvSpPr>
          <p:nvPr/>
        </p:nvSpPr>
        <p:spPr bwMode="blackWhite">
          <a:xfrm>
            <a:off x="627063" y="3894138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Line 24"/>
          <p:cNvSpPr>
            <a:spLocks noChangeShapeType="1"/>
          </p:cNvSpPr>
          <p:nvPr/>
        </p:nvSpPr>
        <p:spPr bwMode="blackWhite">
          <a:xfrm>
            <a:off x="1655763" y="3894138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Oval 25"/>
          <p:cNvSpPr>
            <a:spLocks noChangeArrowheads="1"/>
          </p:cNvSpPr>
          <p:nvPr/>
        </p:nvSpPr>
        <p:spPr bwMode="blackWhite">
          <a:xfrm>
            <a:off x="1579563" y="3806825"/>
            <a:ext cx="161925" cy="165100"/>
          </a:xfrm>
          <a:prstGeom prst="ellipse">
            <a:avLst/>
          </a:prstGeom>
          <a:solidFill>
            <a:srgbClr val="5B98D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Text Box 26"/>
          <p:cNvSpPr txBox="1">
            <a:spLocks noChangeArrowheads="1"/>
          </p:cNvSpPr>
          <p:nvPr/>
        </p:nvSpPr>
        <p:spPr bwMode="blackWhite">
          <a:xfrm>
            <a:off x="1408113" y="3503613"/>
            <a:ext cx="523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4119" name="Freeform 27"/>
          <p:cNvSpPr>
            <a:spLocks/>
          </p:cNvSpPr>
          <p:nvPr/>
        </p:nvSpPr>
        <p:spPr bwMode="blackWhite">
          <a:xfrm>
            <a:off x="617538" y="4065588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Freeform 28"/>
          <p:cNvSpPr>
            <a:spLocks/>
          </p:cNvSpPr>
          <p:nvPr/>
        </p:nvSpPr>
        <p:spPr bwMode="blackWhite">
          <a:xfrm>
            <a:off x="1760538" y="4445000"/>
            <a:ext cx="1000125" cy="687388"/>
          </a:xfrm>
          <a:custGeom>
            <a:avLst/>
            <a:gdLst>
              <a:gd name="T0" fmla="*/ 0 w 630"/>
              <a:gd name="T1" fmla="*/ 2147483647 h 433"/>
              <a:gd name="T2" fmla="*/ 2147483647 w 630"/>
              <a:gd name="T3" fmla="*/ 2147483647 h 433"/>
              <a:gd name="T4" fmla="*/ 2147483647 w 630"/>
              <a:gd name="T5" fmla="*/ 2147483647 h 433"/>
              <a:gd name="T6" fmla="*/ 0 60000 65536"/>
              <a:gd name="T7" fmla="*/ 0 60000 65536"/>
              <a:gd name="T8" fmla="*/ 0 60000 65536"/>
              <a:gd name="T9" fmla="*/ 0 w 630"/>
              <a:gd name="T10" fmla="*/ 0 h 433"/>
              <a:gd name="T11" fmla="*/ 630 w 630"/>
              <a:gd name="T12" fmla="*/ 433 h 4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0" h="433">
                <a:moveTo>
                  <a:pt x="0" y="427"/>
                </a:moveTo>
                <a:cubicBezTo>
                  <a:pt x="106" y="213"/>
                  <a:pt x="213" y="0"/>
                  <a:pt x="318" y="1"/>
                </a:cubicBezTo>
                <a:cubicBezTo>
                  <a:pt x="423" y="2"/>
                  <a:pt x="526" y="217"/>
                  <a:pt x="630" y="433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21" name="Group 29"/>
          <p:cNvGrpSpPr>
            <a:grpSpLocks/>
          </p:cNvGrpSpPr>
          <p:nvPr/>
        </p:nvGrpSpPr>
        <p:grpSpPr bwMode="auto">
          <a:xfrm>
            <a:off x="939800" y="4424363"/>
            <a:ext cx="2652713" cy="528637"/>
            <a:chOff x="2239" y="3050"/>
            <a:chExt cx="1671" cy="333"/>
          </a:xfrm>
        </p:grpSpPr>
        <p:sp>
          <p:nvSpPr>
            <p:cNvPr id="4160" name="Line 30"/>
            <p:cNvSpPr>
              <a:spLocks noChangeShapeType="1"/>
            </p:cNvSpPr>
            <p:nvPr/>
          </p:nvSpPr>
          <p:spPr bwMode="blackWhite">
            <a:xfrm>
              <a:off x="2312" y="3383"/>
              <a:ext cx="159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31"/>
            <p:cNvSpPr>
              <a:spLocks/>
            </p:cNvSpPr>
            <p:nvPr/>
          </p:nvSpPr>
          <p:spPr bwMode="blackWhite">
            <a:xfrm>
              <a:off x="2239" y="3067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32"/>
            <p:cNvSpPr>
              <a:spLocks/>
            </p:cNvSpPr>
            <p:nvPr/>
          </p:nvSpPr>
          <p:spPr bwMode="blackWhite">
            <a:xfrm flipH="1">
              <a:off x="3446" y="3057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33"/>
            <p:cNvSpPr>
              <a:spLocks/>
            </p:cNvSpPr>
            <p:nvPr/>
          </p:nvSpPr>
          <p:spPr bwMode="blackWhite">
            <a:xfrm>
              <a:off x="2685" y="3050"/>
              <a:ext cx="755" cy="247"/>
            </a:xfrm>
            <a:custGeom>
              <a:avLst/>
              <a:gdLst>
                <a:gd name="T0" fmla="*/ 0 w 755"/>
                <a:gd name="T1" fmla="*/ 17 h 247"/>
                <a:gd name="T2" fmla="*/ 373 w 755"/>
                <a:gd name="T3" fmla="*/ 244 h 247"/>
                <a:gd name="T4" fmla="*/ 755 w 755"/>
                <a:gd name="T5" fmla="*/ 0 h 247"/>
                <a:gd name="T6" fmla="*/ 0 60000 65536"/>
                <a:gd name="T7" fmla="*/ 0 60000 65536"/>
                <a:gd name="T8" fmla="*/ 0 60000 65536"/>
                <a:gd name="T9" fmla="*/ 0 w 755"/>
                <a:gd name="T10" fmla="*/ 0 h 247"/>
                <a:gd name="T11" fmla="*/ 755 w 755"/>
                <a:gd name="T12" fmla="*/ 247 h 2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5" h="247">
                  <a:moveTo>
                    <a:pt x="0" y="17"/>
                  </a:moveTo>
                  <a:cubicBezTo>
                    <a:pt x="123" y="132"/>
                    <a:pt x="247" y="247"/>
                    <a:pt x="373" y="244"/>
                  </a:cubicBezTo>
                  <a:cubicBezTo>
                    <a:pt x="499" y="241"/>
                    <a:pt x="627" y="120"/>
                    <a:pt x="755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22" name="Line 36"/>
          <p:cNvSpPr>
            <a:spLocks noChangeShapeType="1"/>
          </p:cNvSpPr>
          <p:nvPr/>
        </p:nvSpPr>
        <p:spPr bwMode="blackWhite">
          <a:xfrm>
            <a:off x="914400" y="4560888"/>
            <a:ext cx="309563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3" name="Line 37"/>
          <p:cNvSpPr>
            <a:spLocks noChangeShapeType="1"/>
          </p:cNvSpPr>
          <p:nvPr/>
        </p:nvSpPr>
        <p:spPr bwMode="blackWhite">
          <a:xfrm>
            <a:off x="6165850" y="3876675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Line 38"/>
          <p:cNvSpPr>
            <a:spLocks noChangeShapeType="1"/>
          </p:cNvSpPr>
          <p:nvPr/>
        </p:nvSpPr>
        <p:spPr bwMode="blackWhite">
          <a:xfrm>
            <a:off x="7194550" y="3876675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Text Box 40"/>
          <p:cNvSpPr txBox="1">
            <a:spLocks noChangeArrowheads="1"/>
          </p:cNvSpPr>
          <p:nvPr/>
        </p:nvSpPr>
        <p:spPr bwMode="blackWhite">
          <a:xfrm>
            <a:off x="6946900" y="3486150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4126" name="Freeform 41"/>
          <p:cNvSpPr>
            <a:spLocks/>
          </p:cNvSpPr>
          <p:nvPr/>
        </p:nvSpPr>
        <p:spPr bwMode="blackWhite">
          <a:xfrm flipH="1">
            <a:off x="7270750" y="4057650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7" name="Text Box 42"/>
          <p:cNvSpPr txBox="1">
            <a:spLocks noChangeArrowheads="1"/>
          </p:cNvSpPr>
          <p:nvPr/>
        </p:nvSpPr>
        <p:spPr bwMode="blackWhite">
          <a:xfrm>
            <a:off x="8366125" y="3657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sp>
        <p:nvSpPr>
          <p:cNvPr id="4128" name="Line 43"/>
          <p:cNvSpPr>
            <a:spLocks noChangeShapeType="1"/>
          </p:cNvSpPr>
          <p:nvPr/>
        </p:nvSpPr>
        <p:spPr bwMode="blackWhite">
          <a:xfrm>
            <a:off x="4965700" y="3876675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9" name="Line 44"/>
          <p:cNvSpPr>
            <a:spLocks noChangeShapeType="1"/>
          </p:cNvSpPr>
          <p:nvPr/>
        </p:nvSpPr>
        <p:spPr bwMode="blackWhite">
          <a:xfrm>
            <a:off x="5994400" y="3876675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0" name="Oval 45"/>
          <p:cNvSpPr>
            <a:spLocks noChangeArrowheads="1"/>
          </p:cNvSpPr>
          <p:nvPr/>
        </p:nvSpPr>
        <p:spPr bwMode="blackWhite">
          <a:xfrm>
            <a:off x="5918200" y="3789363"/>
            <a:ext cx="161925" cy="165100"/>
          </a:xfrm>
          <a:prstGeom prst="ellipse">
            <a:avLst/>
          </a:prstGeom>
          <a:solidFill>
            <a:srgbClr val="5B98D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1" name="Text Box 46"/>
          <p:cNvSpPr txBox="1">
            <a:spLocks noChangeArrowheads="1"/>
          </p:cNvSpPr>
          <p:nvPr/>
        </p:nvSpPr>
        <p:spPr bwMode="blackWhite">
          <a:xfrm>
            <a:off x="5746750" y="3486150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4132" name="Freeform 47"/>
          <p:cNvSpPr>
            <a:spLocks/>
          </p:cNvSpPr>
          <p:nvPr/>
        </p:nvSpPr>
        <p:spPr bwMode="blackWhite">
          <a:xfrm>
            <a:off x="4956175" y="4048125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3" name="Freeform 48"/>
          <p:cNvSpPr>
            <a:spLocks/>
          </p:cNvSpPr>
          <p:nvPr/>
        </p:nvSpPr>
        <p:spPr bwMode="blackWhite">
          <a:xfrm>
            <a:off x="6099175" y="4427538"/>
            <a:ext cx="1000125" cy="687387"/>
          </a:xfrm>
          <a:custGeom>
            <a:avLst/>
            <a:gdLst>
              <a:gd name="T0" fmla="*/ 0 w 630"/>
              <a:gd name="T1" fmla="*/ 2147483647 h 433"/>
              <a:gd name="T2" fmla="*/ 2147483647 w 630"/>
              <a:gd name="T3" fmla="*/ 2147483647 h 433"/>
              <a:gd name="T4" fmla="*/ 2147483647 w 630"/>
              <a:gd name="T5" fmla="*/ 2147483647 h 433"/>
              <a:gd name="T6" fmla="*/ 0 60000 65536"/>
              <a:gd name="T7" fmla="*/ 0 60000 65536"/>
              <a:gd name="T8" fmla="*/ 0 60000 65536"/>
              <a:gd name="T9" fmla="*/ 0 w 630"/>
              <a:gd name="T10" fmla="*/ 0 h 433"/>
              <a:gd name="T11" fmla="*/ 630 w 630"/>
              <a:gd name="T12" fmla="*/ 433 h 4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0" h="433">
                <a:moveTo>
                  <a:pt x="0" y="427"/>
                </a:moveTo>
                <a:cubicBezTo>
                  <a:pt x="106" y="213"/>
                  <a:pt x="213" y="0"/>
                  <a:pt x="318" y="1"/>
                </a:cubicBezTo>
                <a:cubicBezTo>
                  <a:pt x="423" y="2"/>
                  <a:pt x="526" y="217"/>
                  <a:pt x="630" y="433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4" name="Freeform 49"/>
          <p:cNvSpPr>
            <a:spLocks/>
          </p:cNvSpPr>
          <p:nvPr/>
        </p:nvSpPr>
        <p:spPr bwMode="blackWhite">
          <a:xfrm flipH="1" flipV="1">
            <a:off x="7186613" y="4724400"/>
            <a:ext cx="708025" cy="436563"/>
          </a:xfrm>
          <a:custGeom>
            <a:avLst/>
            <a:gdLst>
              <a:gd name="T0" fmla="*/ 0 w 446"/>
              <a:gd name="T1" fmla="*/ 2147483647 h 275"/>
              <a:gd name="T2" fmla="*/ 2147483647 w 446"/>
              <a:gd name="T3" fmla="*/ 2147483647 h 275"/>
              <a:gd name="T4" fmla="*/ 2147483647 w 446"/>
              <a:gd name="T5" fmla="*/ 0 h 275"/>
              <a:gd name="T6" fmla="*/ 0 60000 65536"/>
              <a:gd name="T7" fmla="*/ 0 60000 65536"/>
              <a:gd name="T8" fmla="*/ 0 60000 65536"/>
              <a:gd name="T9" fmla="*/ 0 w 446"/>
              <a:gd name="T10" fmla="*/ 0 h 275"/>
              <a:gd name="T11" fmla="*/ 446 w 446"/>
              <a:gd name="T12" fmla="*/ 275 h 2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6" h="275">
                <a:moveTo>
                  <a:pt x="0" y="275"/>
                </a:moveTo>
                <a:cubicBezTo>
                  <a:pt x="80" y="261"/>
                  <a:pt x="161" y="248"/>
                  <a:pt x="235" y="202"/>
                </a:cubicBezTo>
                <a:cubicBezTo>
                  <a:pt x="309" y="156"/>
                  <a:pt x="377" y="78"/>
                  <a:pt x="446" y="0"/>
                </a:cubicBez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50"/>
          <p:cNvSpPr>
            <a:spLocks/>
          </p:cNvSpPr>
          <p:nvPr/>
        </p:nvSpPr>
        <p:spPr bwMode="blackWhite">
          <a:xfrm>
            <a:off x="5275263" y="4175125"/>
            <a:ext cx="708025" cy="436563"/>
          </a:xfrm>
          <a:custGeom>
            <a:avLst/>
            <a:gdLst>
              <a:gd name="T0" fmla="*/ 0 w 446"/>
              <a:gd name="T1" fmla="*/ 2147483647 h 275"/>
              <a:gd name="T2" fmla="*/ 2147483647 w 446"/>
              <a:gd name="T3" fmla="*/ 2147483647 h 275"/>
              <a:gd name="T4" fmla="*/ 2147483647 w 446"/>
              <a:gd name="T5" fmla="*/ 0 h 275"/>
              <a:gd name="T6" fmla="*/ 0 60000 65536"/>
              <a:gd name="T7" fmla="*/ 0 60000 65536"/>
              <a:gd name="T8" fmla="*/ 0 60000 65536"/>
              <a:gd name="T9" fmla="*/ 0 w 446"/>
              <a:gd name="T10" fmla="*/ 0 h 275"/>
              <a:gd name="T11" fmla="*/ 446 w 446"/>
              <a:gd name="T12" fmla="*/ 275 h 2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6" h="275">
                <a:moveTo>
                  <a:pt x="0" y="275"/>
                </a:moveTo>
                <a:cubicBezTo>
                  <a:pt x="80" y="261"/>
                  <a:pt x="161" y="248"/>
                  <a:pt x="235" y="202"/>
                </a:cubicBezTo>
                <a:cubicBezTo>
                  <a:pt x="309" y="156"/>
                  <a:pt x="377" y="78"/>
                  <a:pt x="446" y="0"/>
                </a:cubicBez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Line 51"/>
          <p:cNvSpPr>
            <a:spLocks noChangeShapeType="1"/>
          </p:cNvSpPr>
          <p:nvPr/>
        </p:nvSpPr>
        <p:spPr bwMode="blackWhite">
          <a:xfrm>
            <a:off x="5176838" y="4672013"/>
            <a:ext cx="29368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52"/>
          <p:cNvSpPr>
            <a:spLocks/>
          </p:cNvSpPr>
          <p:nvPr/>
        </p:nvSpPr>
        <p:spPr bwMode="blackWhite">
          <a:xfrm>
            <a:off x="5986463" y="4165600"/>
            <a:ext cx="1200150" cy="992188"/>
          </a:xfrm>
          <a:custGeom>
            <a:avLst/>
            <a:gdLst>
              <a:gd name="T0" fmla="*/ 0 w 747"/>
              <a:gd name="T1" fmla="*/ 0 h 625"/>
              <a:gd name="T2" fmla="*/ 2147483647 w 747"/>
              <a:gd name="T3" fmla="*/ 2147483647 h 625"/>
              <a:gd name="T4" fmla="*/ 2147483647 w 747"/>
              <a:gd name="T5" fmla="*/ 2147483647 h 625"/>
              <a:gd name="T6" fmla="*/ 2147483647 w 747"/>
              <a:gd name="T7" fmla="*/ 2147483647 h 625"/>
              <a:gd name="T8" fmla="*/ 2147483647 w 747"/>
              <a:gd name="T9" fmla="*/ 2147483647 h 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7"/>
              <a:gd name="T16" fmla="*/ 0 h 625"/>
              <a:gd name="T17" fmla="*/ 747 w 747"/>
              <a:gd name="T18" fmla="*/ 625 h 6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7" h="625">
                <a:moveTo>
                  <a:pt x="0" y="0"/>
                </a:moveTo>
                <a:cubicBezTo>
                  <a:pt x="59" y="74"/>
                  <a:pt x="118" y="149"/>
                  <a:pt x="179" y="203"/>
                </a:cubicBezTo>
                <a:cubicBezTo>
                  <a:pt x="240" y="257"/>
                  <a:pt x="296" y="283"/>
                  <a:pt x="365" y="325"/>
                </a:cubicBezTo>
                <a:cubicBezTo>
                  <a:pt x="434" y="367"/>
                  <a:pt x="529" y="405"/>
                  <a:pt x="593" y="455"/>
                </a:cubicBezTo>
                <a:cubicBezTo>
                  <a:pt x="657" y="505"/>
                  <a:pt x="702" y="565"/>
                  <a:pt x="747" y="625"/>
                </a:cubicBez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Line 55"/>
          <p:cNvSpPr>
            <a:spLocks noChangeShapeType="1"/>
          </p:cNvSpPr>
          <p:nvPr/>
        </p:nvSpPr>
        <p:spPr bwMode="blackWhite">
          <a:xfrm>
            <a:off x="5202238" y="4346575"/>
            <a:ext cx="309562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9" name="Line 56"/>
          <p:cNvSpPr>
            <a:spLocks noChangeShapeType="1"/>
          </p:cNvSpPr>
          <p:nvPr/>
        </p:nvSpPr>
        <p:spPr bwMode="blackWhite">
          <a:xfrm>
            <a:off x="6684963" y="2060575"/>
            <a:ext cx="43815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Line 58"/>
          <p:cNvSpPr>
            <a:spLocks noChangeShapeType="1"/>
          </p:cNvSpPr>
          <p:nvPr/>
        </p:nvSpPr>
        <p:spPr bwMode="blackWhite">
          <a:xfrm>
            <a:off x="6753225" y="2665413"/>
            <a:ext cx="436563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141" name="Group 59"/>
          <p:cNvGrpSpPr>
            <a:grpSpLocks/>
          </p:cNvGrpSpPr>
          <p:nvPr/>
        </p:nvGrpSpPr>
        <p:grpSpPr bwMode="auto">
          <a:xfrm>
            <a:off x="127000" y="1633538"/>
            <a:ext cx="3019425" cy="639762"/>
            <a:chOff x="80" y="1029"/>
            <a:chExt cx="1902" cy="403"/>
          </a:xfrm>
        </p:grpSpPr>
        <p:sp>
          <p:nvSpPr>
            <p:cNvPr id="4158" name="Text Box 60"/>
            <p:cNvSpPr txBox="1">
              <a:spLocks noChangeArrowheads="1"/>
            </p:cNvSpPr>
            <p:nvPr/>
          </p:nvSpPr>
          <p:spPr bwMode="blackWhite">
            <a:xfrm>
              <a:off x="80" y="1029"/>
              <a:ext cx="19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/>
                <a:t>Atomic ground state:</a:t>
              </a:r>
            </a:p>
          </p:txBody>
        </p:sp>
        <p:sp>
          <p:nvSpPr>
            <p:cNvPr id="4159" name="Text Box 61"/>
            <p:cNvSpPr txBox="1">
              <a:spLocks noChangeArrowheads="1"/>
            </p:cNvSpPr>
            <p:nvPr/>
          </p:nvSpPr>
          <p:spPr bwMode="blackWhite">
            <a:xfrm>
              <a:off x="657" y="1201"/>
              <a:ext cx="4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/>
                <a:t>(1s)</a:t>
              </a:r>
            </a:p>
          </p:txBody>
        </p:sp>
      </p:grpSp>
      <p:sp>
        <p:nvSpPr>
          <p:cNvPr id="4142" name="Line 62"/>
          <p:cNvSpPr>
            <a:spLocks noChangeShapeType="1"/>
          </p:cNvSpPr>
          <p:nvPr/>
        </p:nvSpPr>
        <p:spPr bwMode="blackWhite">
          <a:xfrm>
            <a:off x="533400" y="4800600"/>
            <a:ext cx="7848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43" name="Text Box 63"/>
          <p:cNvSpPr txBox="1">
            <a:spLocks noChangeArrowheads="1"/>
          </p:cNvSpPr>
          <p:nvPr/>
        </p:nvSpPr>
        <p:spPr bwMode="auto">
          <a:xfrm>
            <a:off x="2890838" y="152400"/>
            <a:ext cx="3636962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Molecular Wavefunctions</a:t>
            </a:r>
          </a:p>
        </p:txBody>
      </p:sp>
      <p:sp>
        <p:nvSpPr>
          <p:cNvPr id="4144" name="Text Box 65"/>
          <p:cNvSpPr txBox="1">
            <a:spLocks noChangeArrowheads="1"/>
          </p:cNvSpPr>
          <p:nvPr/>
        </p:nvSpPr>
        <p:spPr bwMode="auto">
          <a:xfrm>
            <a:off x="7902575" y="4738688"/>
            <a:ext cx="1173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5B98D2"/>
                </a:solidFill>
              </a:rPr>
              <a:t>1s energy</a:t>
            </a:r>
          </a:p>
        </p:txBody>
      </p:sp>
      <p:sp>
        <p:nvSpPr>
          <p:cNvPr id="4145" name="Text Box 66"/>
          <p:cNvSpPr txBox="1">
            <a:spLocks noChangeArrowheads="1"/>
          </p:cNvSpPr>
          <p:nvPr/>
        </p:nvSpPr>
        <p:spPr bwMode="auto">
          <a:xfrm>
            <a:off x="2659063" y="2590800"/>
            <a:ext cx="1173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5B98D2"/>
                </a:solidFill>
              </a:rPr>
              <a:t>1s energy</a:t>
            </a:r>
          </a:p>
        </p:txBody>
      </p:sp>
      <p:sp>
        <p:nvSpPr>
          <p:cNvPr id="4146" name="Oval 19"/>
          <p:cNvSpPr>
            <a:spLocks noChangeArrowheads="1"/>
          </p:cNvSpPr>
          <p:nvPr/>
        </p:nvSpPr>
        <p:spPr bwMode="blackWhite">
          <a:xfrm>
            <a:off x="2779713" y="3806825"/>
            <a:ext cx="161925" cy="165100"/>
          </a:xfrm>
          <a:prstGeom prst="ellipse">
            <a:avLst/>
          </a:prstGeom>
          <a:solidFill>
            <a:srgbClr val="5B98D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47" name="Oval 39"/>
          <p:cNvSpPr>
            <a:spLocks noChangeArrowheads="1"/>
          </p:cNvSpPr>
          <p:nvPr/>
        </p:nvSpPr>
        <p:spPr bwMode="blackWhite">
          <a:xfrm>
            <a:off x="7118350" y="3789363"/>
            <a:ext cx="161925" cy="165100"/>
          </a:xfrm>
          <a:prstGeom prst="ellipse">
            <a:avLst/>
          </a:prstGeom>
          <a:solidFill>
            <a:srgbClr val="5B98D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48" name="Picture 1" descr="latex-image-1.pdf"/>
          <p:cNvSpPr>
            <a:spLocks noChangeAspect="1"/>
          </p:cNvSpPr>
          <p:nvPr/>
        </p:nvSpPr>
        <p:spPr bwMode="auto">
          <a:xfrm>
            <a:off x="7337425" y="1795463"/>
            <a:ext cx="13589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Picture 5" descr="latex-image-1.pdf"/>
          <p:cNvSpPr>
            <a:spLocks noChangeAspect="1"/>
          </p:cNvSpPr>
          <p:nvPr/>
        </p:nvSpPr>
        <p:spPr bwMode="auto">
          <a:xfrm>
            <a:off x="7426325" y="2493963"/>
            <a:ext cx="12065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Picture 7" descr="latex-image-1.pdf"/>
          <p:cNvSpPr>
            <a:spLocks noChangeAspect="1"/>
          </p:cNvSpPr>
          <p:nvPr/>
        </p:nvSpPr>
        <p:spPr bwMode="auto">
          <a:xfrm>
            <a:off x="5064125" y="2254250"/>
            <a:ext cx="30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Picture 9" descr="latex-image-1.pdf"/>
          <p:cNvSpPr>
            <a:spLocks noChangeAspect="1"/>
          </p:cNvSpPr>
          <p:nvPr/>
        </p:nvSpPr>
        <p:spPr bwMode="auto">
          <a:xfrm>
            <a:off x="266700" y="4384675"/>
            <a:ext cx="55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Picture 10" descr="latex-image-1.pdf"/>
          <p:cNvSpPr>
            <a:spLocks noChangeAspect="1"/>
          </p:cNvSpPr>
          <p:nvPr/>
        </p:nvSpPr>
        <p:spPr bwMode="auto">
          <a:xfrm>
            <a:off x="4675188" y="4206875"/>
            <a:ext cx="482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153" name="Pictur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00" y="1816100"/>
            <a:ext cx="13589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4" name="Picture 5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2514600"/>
            <a:ext cx="12065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5" name="Picture 7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7138" y="2238375"/>
            <a:ext cx="30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6" name="Picture 9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343400"/>
            <a:ext cx="55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" name="Picture 10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4191000"/>
            <a:ext cx="482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3200400" y="304800"/>
            <a:ext cx="33337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p-n Junctions and LEDs</a:t>
            </a:r>
            <a:endParaRPr lang="en-US" sz="2000" i="1" u="sng"/>
          </a:p>
        </p:txBody>
      </p:sp>
      <p:pic>
        <p:nvPicPr>
          <p:cNvPr id="31747" name="Picture 1"/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1905000" y="990600"/>
            <a:ext cx="29162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105400" y="990600"/>
            <a:ext cx="2925763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>
            <a:spLocks noChangeArrowheads="1"/>
          </p:cNvSpPr>
          <p:nvPr/>
        </p:nvSpPr>
        <p:spPr bwMode="auto">
          <a:xfrm rot="-5400000">
            <a:off x="-1295400" y="2819400"/>
            <a:ext cx="4648200" cy="11430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750" name="TextBox 4"/>
          <p:cNvSpPr txBox="1">
            <a:spLocks noChangeArrowheads="1"/>
          </p:cNvSpPr>
          <p:nvPr/>
        </p:nvSpPr>
        <p:spPr bwMode="auto">
          <a:xfrm rot="-5400000">
            <a:off x="536575" y="3425825"/>
            <a:ext cx="941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31751" name="TextBox 5"/>
          <p:cNvSpPr txBox="1">
            <a:spLocks noChangeArrowheads="1"/>
          </p:cNvSpPr>
          <p:nvPr/>
        </p:nvSpPr>
        <p:spPr bwMode="auto">
          <a:xfrm>
            <a:off x="3200400" y="2971800"/>
            <a:ext cx="115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Small Gap</a:t>
            </a:r>
          </a:p>
        </p:txBody>
      </p:sp>
      <p:sp>
        <p:nvSpPr>
          <p:cNvPr id="31752" name="TextBox 8"/>
          <p:cNvSpPr txBox="1">
            <a:spLocks noChangeArrowheads="1"/>
          </p:cNvSpPr>
          <p:nvPr/>
        </p:nvSpPr>
        <p:spPr bwMode="auto">
          <a:xfrm>
            <a:off x="6400800" y="3352800"/>
            <a:ext cx="11604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Large Gap</a:t>
            </a:r>
          </a:p>
        </p:txBody>
      </p:sp>
      <p:sp>
        <p:nvSpPr>
          <p:cNvPr id="31753" name="TextBox 6"/>
          <p:cNvSpPr txBox="1">
            <a:spLocks noChangeArrowheads="1"/>
          </p:cNvSpPr>
          <p:nvPr/>
        </p:nvSpPr>
        <p:spPr bwMode="auto">
          <a:xfrm>
            <a:off x="5029200" y="2286000"/>
            <a:ext cx="912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Yellow </a:t>
            </a:r>
          </a:p>
          <a:p>
            <a:pPr algn="ctr"/>
            <a:r>
              <a:rPr lang="en-US"/>
              <a:t>Light</a:t>
            </a:r>
          </a:p>
          <a:p>
            <a:pPr algn="ctr"/>
            <a:r>
              <a:rPr lang="en-US"/>
              <a:t>Emitted</a:t>
            </a:r>
          </a:p>
        </p:txBody>
      </p:sp>
      <p:sp>
        <p:nvSpPr>
          <p:cNvPr id="31754" name="TextBox 10"/>
          <p:cNvSpPr txBox="1">
            <a:spLocks noChangeArrowheads="1"/>
          </p:cNvSpPr>
          <p:nvPr/>
        </p:nvSpPr>
        <p:spPr bwMode="auto">
          <a:xfrm>
            <a:off x="1828800" y="2057400"/>
            <a:ext cx="912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Red </a:t>
            </a:r>
          </a:p>
          <a:p>
            <a:pPr algn="ctr"/>
            <a:r>
              <a:rPr lang="en-US"/>
              <a:t>Light</a:t>
            </a:r>
          </a:p>
          <a:p>
            <a:pPr algn="ctr"/>
            <a:r>
              <a:rPr lang="en-US"/>
              <a:t>Emitted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354" name="Group 466"/>
          <p:cNvGraphicFramePr>
            <a:graphicFrameLocks noGrp="1"/>
          </p:cNvGraphicFramePr>
          <p:nvPr/>
        </p:nvGraphicFramePr>
        <p:xfrm>
          <a:off x="533400" y="1143000"/>
          <a:ext cx="3378200" cy="9296468"/>
        </p:xfrm>
        <a:graphic>
          <a:graphicData uri="http://schemas.openxmlformats.org/drawingml/2006/table">
            <a:tbl>
              <a:tblPr/>
              <a:tblGrid>
                <a:gridCol w="208246"/>
                <a:gridCol w="1265124"/>
                <a:gridCol w="1904830"/>
              </a:tblGrid>
              <a:tr h="579388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Symbol</a:t>
                      </a: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 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  </a:t>
                      </a: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Band gap (eV) 300 K  </a:t>
                      </a: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Si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1.11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Ge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0.67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SiC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2.86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AlP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2.45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AlAs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2.16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AlSb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1.6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AlN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6.3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C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5.5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GaP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2.26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GaAs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1.43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GaN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3.4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GaS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2.5 (@ 295 K)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GaSb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0.7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526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InP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1.35</a:t>
                      </a:r>
                    </a:p>
                  </a:txBody>
                  <a:tcPr marL="91423" marR="91423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9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1423" marR="91423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6350" name="Group 462"/>
          <p:cNvGraphicFramePr>
            <a:graphicFrameLocks noGrp="1"/>
          </p:cNvGraphicFramePr>
          <p:nvPr/>
        </p:nvGraphicFramePr>
        <p:xfrm>
          <a:off x="5156200" y="-3565525"/>
          <a:ext cx="3378200" cy="8993188"/>
        </p:xfrm>
        <a:graphic>
          <a:graphicData uri="http://schemas.openxmlformats.org/drawingml/2006/table">
            <a:tbl>
              <a:tblPr/>
              <a:tblGrid>
                <a:gridCol w="208246"/>
                <a:gridCol w="1265124"/>
                <a:gridCol w="1904830"/>
              </a:tblGrid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Symbol</a:t>
                      </a: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 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  </a:t>
                      </a: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Band gap (eV) 300 K  </a:t>
                      </a: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InAs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0.36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ZnO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3.37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ZnS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3.6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ZnSe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2.7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ZnTe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2.25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CdS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2.42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CdSe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1.73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CdTe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1.49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PbS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0.37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PbSe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0.27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ＭＳ Ｐゴシック" charset="-128"/>
                      </a:endParaRPr>
                    </a:p>
                  </a:txBody>
                  <a:tcPr marL="91423" marR="91423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PbTe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ＭＳ Ｐゴシック" charset="-128"/>
                        </a:rPr>
                        <a:t>0.29</a:t>
                      </a:r>
                    </a:p>
                  </a:txBody>
                  <a:tcPr marL="91423" marR="9142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</a:tbl>
          </a:graphicData>
        </a:graphic>
      </p:graphicFrame>
      <p:sp>
        <p:nvSpPr>
          <p:cNvPr id="32961" name="Text Box 463"/>
          <p:cNvSpPr txBox="1">
            <a:spLocks noChangeArrowheads="1"/>
          </p:cNvSpPr>
          <p:nvPr/>
        </p:nvSpPr>
        <p:spPr bwMode="auto">
          <a:xfrm>
            <a:off x="1976438" y="228600"/>
            <a:ext cx="5535612" cy="5238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Bandgaps of Different Semiconductors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914400" y="838200"/>
            <a:ext cx="1457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MIT OpenCourseWare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914400" y="990600"/>
            <a:ext cx="1219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  <a:hlinkClick r:id="rId2"/>
              </a:rPr>
              <a:t>http://ocw.mit.edu</a:t>
            </a:r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914400" y="1905000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  <a:cs typeface="Arial" pitchFamily="34" charset="0"/>
              </a:rPr>
              <a:t>6.007 Electromagnetic Energy: From Motors to Lasers</a:t>
            </a: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914400" y="2133600"/>
            <a:ext cx="8715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Spring 2011</a:t>
            </a:r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914400" y="3124200"/>
            <a:ext cx="5562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For information about citing these materials or our Terms of Use, visit: </a:t>
            </a:r>
            <a:r>
              <a:rPr lang="en-US" sz="1000">
                <a:latin typeface="Arial" pitchFamily="34" charset="0"/>
                <a:cs typeface="Arial" pitchFamily="34" charset="0"/>
                <a:hlinkClick r:id="rId3"/>
              </a:rPr>
              <a:t>http://ocw.mit.edu/terms</a:t>
            </a:r>
            <a:r>
              <a:rPr lang="en-US" sz="100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5613" y="1447800"/>
            <a:ext cx="2439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Again start with simple atomic state: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3459163" y="1327150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487863" y="1327150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4411663" y="1260475"/>
            <a:ext cx="161925" cy="133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240213" y="936625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3449638" y="1498600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flipH="1">
            <a:off x="4564063" y="1508125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659438" y="1108075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3687763" y="2332038"/>
            <a:ext cx="161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5262563" y="2147888"/>
            <a:ext cx="752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n = 1</a:t>
            </a:r>
          </a:p>
        </p:txBody>
      </p:sp>
      <p:grpSp>
        <p:nvGrpSpPr>
          <p:cNvPr id="5132" name="Group 13"/>
          <p:cNvGrpSpPr>
            <a:grpSpLocks/>
          </p:cNvGrpSpPr>
          <p:nvPr/>
        </p:nvGrpSpPr>
        <p:grpSpPr bwMode="auto">
          <a:xfrm>
            <a:off x="3784600" y="1836738"/>
            <a:ext cx="1414463" cy="438150"/>
            <a:chOff x="2560" y="1560"/>
            <a:chExt cx="891" cy="276"/>
          </a:xfrm>
        </p:grpSpPr>
        <p:sp>
          <p:nvSpPr>
            <p:cNvPr id="5199" name="Freeform 14"/>
            <p:cNvSpPr>
              <a:spLocks/>
            </p:cNvSpPr>
            <p:nvPr/>
          </p:nvSpPr>
          <p:spPr bwMode="auto">
            <a:xfrm>
              <a:off x="2560" y="1561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0" name="Freeform 15"/>
            <p:cNvSpPr>
              <a:spLocks/>
            </p:cNvSpPr>
            <p:nvPr/>
          </p:nvSpPr>
          <p:spPr bwMode="auto">
            <a:xfrm flipH="1">
              <a:off x="3005" y="1560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3" name="Text Box 16"/>
          <p:cNvSpPr txBox="1">
            <a:spLocks noChangeArrowheads="1"/>
          </p:cNvSpPr>
          <p:nvPr/>
        </p:nvSpPr>
        <p:spPr bwMode="auto">
          <a:xfrm>
            <a:off x="328613" y="3276600"/>
            <a:ext cx="8472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Bring N atoms together together forming a 1-d crystal (a periodic lattice)…</a:t>
            </a:r>
          </a:p>
        </p:txBody>
      </p:sp>
      <p:sp>
        <p:nvSpPr>
          <p:cNvPr id="5134" name="Freeform 17"/>
          <p:cNvSpPr>
            <a:spLocks/>
          </p:cNvSpPr>
          <p:nvPr/>
        </p:nvSpPr>
        <p:spPr bwMode="auto">
          <a:xfrm flipH="1">
            <a:off x="1687513" y="4491038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Freeform 18"/>
          <p:cNvSpPr>
            <a:spLocks/>
          </p:cNvSpPr>
          <p:nvPr/>
        </p:nvSpPr>
        <p:spPr bwMode="auto">
          <a:xfrm>
            <a:off x="2205038" y="4503738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Line 19"/>
          <p:cNvSpPr>
            <a:spLocks noChangeShapeType="1"/>
          </p:cNvSpPr>
          <p:nvPr/>
        </p:nvSpPr>
        <p:spPr bwMode="auto">
          <a:xfrm>
            <a:off x="2205038" y="4333875"/>
            <a:ext cx="32813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Line 20"/>
          <p:cNvSpPr>
            <a:spLocks noChangeShapeType="1"/>
          </p:cNvSpPr>
          <p:nvPr/>
        </p:nvSpPr>
        <p:spPr bwMode="auto">
          <a:xfrm>
            <a:off x="2716213" y="4333875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Oval 21"/>
          <p:cNvSpPr>
            <a:spLocks noChangeArrowheads="1"/>
          </p:cNvSpPr>
          <p:nvPr/>
        </p:nvSpPr>
        <p:spPr bwMode="auto">
          <a:xfrm>
            <a:off x="2678113" y="4267200"/>
            <a:ext cx="80962" cy="133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Text Box 22"/>
          <p:cNvSpPr txBox="1">
            <a:spLocks noChangeArrowheads="1"/>
          </p:cNvSpPr>
          <p:nvPr/>
        </p:nvSpPr>
        <p:spPr bwMode="auto">
          <a:xfrm>
            <a:off x="2593975" y="3943350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5140" name="Freeform 23"/>
          <p:cNvSpPr>
            <a:spLocks/>
          </p:cNvSpPr>
          <p:nvPr/>
        </p:nvSpPr>
        <p:spPr bwMode="auto">
          <a:xfrm flipH="1">
            <a:off x="2754313" y="4514850"/>
            <a:ext cx="484187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1" name="Text Box 24"/>
          <p:cNvSpPr txBox="1">
            <a:spLocks noChangeArrowheads="1"/>
          </p:cNvSpPr>
          <p:nvPr/>
        </p:nvSpPr>
        <p:spPr bwMode="auto">
          <a:xfrm>
            <a:off x="3298825" y="4114800"/>
            <a:ext cx="15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5142" name="Line 25"/>
          <p:cNvSpPr>
            <a:spLocks noChangeShapeType="1"/>
          </p:cNvSpPr>
          <p:nvPr/>
        </p:nvSpPr>
        <p:spPr bwMode="auto">
          <a:xfrm>
            <a:off x="1128713" y="4333875"/>
            <a:ext cx="1117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Line 26"/>
          <p:cNvSpPr>
            <a:spLocks noChangeShapeType="1"/>
          </p:cNvSpPr>
          <p:nvPr/>
        </p:nvSpPr>
        <p:spPr bwMode="auto">
          <a:xfrm>
            <a:off x="1639888" y="4333875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4" name="Oval 27"/>
          <p:cNvSpPr>
            <a:spLocks noChangeArrowheads="1"/>
          </p:cNvSpPr>
          <p:nvPr/>
        </p:nvSpPr>
        <p:spPr bwMode="auto">
          <a:xfrm>
            <a:off x="1601788" y="4267200"/>
            <a:ext cx="80962" cy="133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5" name="Text Box 28"/>
          <p:cNvSpPr txBox="1">
            <a:spLocks noChangeArrowheads="1"/>
          </p:cNvSpPr>
          <p:nvPr/>
        </p:nvSpPr>
        <p:spPr bwMode="auto">
          <a:xfrm>
            <a:off x="1517650" y="3943350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5146" name="Freeform 29"/>
          <p:cNvSpPr>
            <a:spLocks/>
          </p:cNvSpPr>
          <p:nvPr/>
        </p:nvSpPr>
        <p:spPr bwMode="auto">
          <a:xfrm>
            <a:off x="1123950" y="4038600"/>
            <a:ext cx="482600" cy="153352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Freeform 30"/>
          <p:cNvSpPr>
            <a:spLocks/>
          </p:cNvSpPr>
          <p:nvPr/>
        </p:nvSpPr>
        <p:spPr bwMode="auto">
          <a:xfrm flipH="1">
            <a:off x="3875088" y="448945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Freeform 31"/>
          <p:cNvSpPr>
            <a:spLocks/>
          </p:cNvSpPr>
          <p:nvPr/>
        </p:nvSpPr>
        <p:spPr bwMode="auto">
          <a:xfrm>
            <a:off x="4392613" y="450215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9" name="Freeform 32"/>
          <p:cNvSpPr>
            <a:spLocks/>
          </p:cNvSpPr>
          <p:nvPr/>
        </p:nvSpPr>
        <p:spPr bwMode="auto">
          <a:xfrm flipH="1">
            <a:off x="6065838" y="448945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0" name="Freeform 33"/>
          <p:cNvSpPr>
            <a:spLocks/>
          </p:cNvSpPr>
          <p:nvPr/>
        </p:nvSpPr>
        <p:spPr bwMode="auto">
          <a:xfrm>
            <a:off x="6583363" y="450215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1" name="Line 34"/>
          <p:cNvSpPr>
            <a:spLocks noChangeShapeType="1"/>
          </p:cNvSpPr>
          <p:nvPr/>
        </p:nvSpPr>
        <p:spPr bwMode="auto">
          <a:xfrm>
            <a:off x="6584950" y="4332288"/>
            <a:ext cx="1117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2" name="Line 35"/>
          <p:cNvSpPr>
            <a:spLocks noChangeShapeType="1"/>
          </p:cNvSpPr>
          <p:nvPr/>
        </p:nvSpPr>
        <p:spPr bwMode="auto">
          <a:xfrm>
            <a:off x="7096125" y="4332288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3" name="Oval 36"/>
          <p:cNvSpPr>
            <a:spLocks noChangeArrowheads="1"/>
          </p:cNvSpPr>
          <p:nvPr/>
        </p:nvSpPr>
        <p:spPr bwMode="auto">
          <a:xfrm>
            <a:off x="7058025" y="4265613"/>
            <a:ext cx="80963" cy="133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4" name="Text Box 37"/>
          <p:cNvSpPr txBox="1">
            <a:spLocks noChangeArrowheads="1"/>
          </p:cNvSpPr>
          <p:nvPr/>
        </p:nvSpPr>
        <p:spPr bwMode="auto">
          <a:xfrm>
            <a:off x="6972300" y="3941763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5155" name="Text Box 38"/>
          <p:cNvSpPr txBox="1">
            <a:spLocks noChangeArrowheads="1"/>
          </p:cNvSpPr>
          <p:nvPr/>
        </p:nvSpPr>
        <p:spPr bwMode="auto">
          <a:xfrm>
            <a:off x="7678738" y="4113213"/>
            <a:ext cx="150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5156" name="Line 39"/>
          <p:cNvSpPr>
            <a:spLocks noChangeShapeType="1"/>
          </p:cNvSpPr>
          <p:nvPr/>
        </p:nvSpPr>
        <p:spPr bwMode="auto">
          <a:xfrm>
            <a:off x="5508625" y="4332288"/>
            <a:ext cx="1117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7" name="Line 40"/>
          <p:cNvSpPr>
            <a:spLocks noChangeShapeType="1"/>
          </p:cNvSpPr>
          <p:nvPr/>
        </p:nvSpPr>
        <p:spPr bwMode="auto">
          <a:xfrm>
            <a:off x="6019800" y="4332288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8" name="Oval 41"/>
          <p:cNvSpPr>
            <a:spLocks noChangeArrowheads="1"/>
          </p:cNvSpPr>
          <p:nvPr/>
        </p:nvSpPr>
        <p:spPr bwMode="auto">
          <a:xfrm>
            <a:off x="5981700" y="4265613"/>
            <a:ext cx="80963" cy="133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9" name="Text Box 42"/>
          <p:cNvSpPr txBox="1">
            <a:spLocks noChangeArrowheads="1"/>
          </p:cNvSpPr>
          <p:nvPr/>
        </p:nvSpPr>
        <p:spPr bwMode="auto">
          <a:xfrm>
            <a:off x="5897563" y="3941763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5160" name="Freeform 43"/>
          <p:cNvSpPr>
            <a:spLocks/>
          </p:cNvSpPr>
          <p:nvPr/>
        </p:nvSpPr>
        <p:spPr bwMode="auto">
          <a:xfrm>
            <a:off x="5503863" y="4503738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1" name="Freeform 44"/>
          <p:cNvSpPr>
            <a:spLocks/>
          </p:cNvSpPr>
          <p:nvPr/>
        </p:nvSpPr>
        <p:spPr bwMode="auto">
          <a:xfrm flipH="1">
            <a:off x="796925" y="3962400"/>
            <a:ext cx="288925" cy="63500"/>
          </a:xfrm>
          <a:custGeom>
            <a:avLst/>
            <a:gdLst>
              <a:gd name="T0" fmla="*/ 0 w 397"/>
              <a:gd name="T1" fmla="*/ 2147483647 h 73"/>
              <a:gd name="T2" fmla="*/ 2147483647 w 397"/>
              <a:gd name="T3" fmla="*/ 0 h 73"/>
              <a:gd name="T4" fmla="*/ 0 60000 65536"/>
              <a:gd name="T5" fmla="*/ 0 60000 65536"/>
              <a:gd name="T6" fmla="*/ 0 w 397"/>
              <a:gd name="T7" fmla="*/ 0 h 73"/>
              <a:gd name="T8" fmla="*/ 397 w 397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73">
                <a:moveTo>
                  <a:pt x="0" y="73"/>
                </a:moveTo>
                <a:cubicBezTo>
                  <a:pt x="0" y="73"/>
                  <a:pt x="198" y="36"/>
                  <a:pt x="397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2" name="Line 45"/>
          <p:cNvSpPr>
            <a:spLocks noChangeShapeType="1"/>
          </p:cNvSpPr>
          <p:nvPr/>
        </p:nvSpPr>
        <p:spPr bwMode="blackWhite">
          <a:xfrm>
            <a:off x="1231900" y="5148263"/>
            <a:ext cx="8191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3" name="Line 46"/>
          <p:cNvSpPr>
            <a:spLocks noChangeShapeType="1"/>
          </p:cNvSpPr>
          <p:nvPr/>
        </p:nvSpPr>
        <p:spPr bwMode="blackWhite">
          <a:xfrm>
            <a:off x="2286000" y="5148263"/>
            <a:ext cx="8191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4" name="Line 47"/>
          <p:cNvSpPr>
            <a:spLocks noChangeShapeType="1"/>
          </p:cNvSpPr>
          <p:nvPr/>
        </p:nvSpPr>
        <p:spPr bwMode="blackWhite">
          <a:xfrm>
            <a:off x="3409950" y="5148263"/>
            <a:ext cx="8191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5" name="Line 48"/>
          <p:cNvSpPr>
            <a:spLocks noChangeShapeType="1"/>
          </p:cNvSpPr>
          <p:nvPr/>
        </p:nvSpPr>
        <p:spPr bwMode="blackWhite">
          <a:xfrm>
            <a:off x="4495800" y="5148263"/>
            <a:ext cx="8191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6" name="Line 49"/>
          <p:cNvSpPr>
            <a:spLocks noChangeShapeType="1"/>
          </p:cNvSpPr>
          <p:nvPr/>
        </p:nvSpPr>
        <p:spPr bwMode="blackWhite">
          <a:xfrm>
            <a:off x="5581650" y="5148263"/>
            <a:ext cx="8191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7" name="Line 50"/>
          <p:cNvSpPr>
            <a:spLocks noChangeShapeType="1"/>
          </p:cNvSpPr>
          <p:nvPr/>
        </p:nvSpPr>
        <p:spPr bwMode="blackWhite">
          <a:xfrm>
            <a:off x="6667500" y="5148263"/>
            <a:ext cx="8191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752600" y="4843463"/>
            <a:ext cx="5486400" cy="228600"/>
            <a:chOff x="1104" y="3051"/>
            <a:chExt cx="3456" cy="144"/>
          </a:xfrm>
          <a:solidFill>
            <a:srgbClr val="5B98D2"/>
          </a:solidFill>
        </p:grpSpPr>
        <p:sp>
          <p:nvSpPr>
            <p:cNvPr id="23630" name="AutoShape 52"/>
            <p:cNvSpPr>
              <a:spLocks noChangeArrowheads="1"/>
            </p:cNvSpPr>
            <p:nvPr/>
          </p:nvSpPr>
          <p:spPr bwMode="auto">
            <a:xfrm>
              <a:off x="110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631" name="AutoShape 53"/>
            <p:cNvSpPr>
              <a:spLocks noChangeArrowheads="1"/>
            </p:cNvSpPr>
            <p:nvPr/>
          </p:nvSpPr>
          <p:spPr bwMode="auto">
            <a:xfrm>
              <a:off x="182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632" name="AutoShape 54"/>
            <p:cNvSpPr>
              <a:spLocks noChangeArrowheads="1"/>
            </p:cNvSpPr>
            <p:nvPr/>
          </p:nvSpPr>
          <p:spPr bwMode="auto">
            <a:xfrm>
              <a:off x="254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633" name="AutoShape 55"/>
            <p:cNvSpPr>
              <a:spLocks noChangeArrowheads="1"/>
            </p:cNvSpPr>
            <p:nvPr/>
          </p:nvSpPr>
          <p:spPr bwMode="auto">
            <a:xfrm>
              <a:off x="326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634" name="AutoShape 56"/>
            <p:cNvSpPr>
              <a:spLocks noChangeArrowheads="1"/>
            </p:cNvSpPr>
            <p:nvPr/>
          </p:nvSpPr>
          <p:spPr bwMode="auto">
            <a:xfrm>
              <a:off x="398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rebuchet M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169" name="Group 57"/>
          <p:cNvGrpSpPr>
            <a:grpSpLocks/>
          </p:cNvGrpSpPr>
          <p:nvPr/>
        </p:nvGrpSpPr>
        <p:grpSpPr bwMode="auto">
          <a:xfrm flipH="1">
            <a:off x="7191375" y="3962400"/>
            <a:ext cx="809625" cy="1609725"/>
            <a:chOff x="4098" y="2496"/>
            <a:chExt cx="510" cy="1014"/>
          </a:xfrm>
        </p:grpSpPr>
        <p:sp>
          <p:nvSpPr>
            <p:cNvPr id="5197" name="Freeform 58"/>
            <p:cNvSpPr>
              <a:spLocks/>
            </p:cNvSpPr>
            <p:nvPr/>
          </p:nvSpPr>
          <p:spPr bwMode="auto">
            <a:xfrm>
              <a:off x="4304" y="2544"/>
              <a:ext cx="304" cy="966"/>
            </a:xfrm>
            <a:custGeom>
              <a:avLst/>
              <a:gdLst>
                <a:gd name="T0" fmla="*/ 0 w 612"/>
                <a:gd name="T1" fmla="*/ 0 h 672"/>
                <a:gd name="T2" fmla="*/ 0 w 612"/>
                <a:gd name="T3" fmla="*/ 1414625 h 672"/>
                <a:gd name="T4" fmla="*/ 0 w 612"/>
                <a:gd name="T5" fmla="*/ 5859169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8" name="Freeform 59"/>
            <p:cNvSpPr>
              <a:spLocks/>
            </p:cNvSpPr>
            <p:nvPr/>
          </p:nvSpPr>
          <p:spPr bwMode="auto">
            <a:xfrm flipH="1">
              <a:off x="4098" y="2496"/>
              <a:ext cx="182" cy="40"/>
            </a:xfrm>
            <a:custGeom>
              <a:avLst/>
              <a:gdLst>
                <a:gd name="T0" fmla="*/ 0 w 397"/>
                <a:gd name="T1" fmla="*/ 1 h 73"/>
                <a:gd name="T2" fmla="*/ 0 w 397"/>
                <a:gd name="T3" fmla="*/ 0 h 73"/>
                <a:gd name="T4" fmla="*/ 0 60000 65536"/>
                <a:gd name="T5" fmla="*/ 0 60000 65536"/>
                <a:gd name="T6" fmla="*/ 0 w 397"/>
                <a:gd name="T7" fmla="*/ 0 h 73"/>
                <a:gd name="T8" fmla="*/ 397 w 397"/>
                <a:gd name="T9" fmla="*/ 73 h 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7" h="73">
                  <a:moveTo>
                    <a:pt x="0" y="73"/>
                  </a:moveTo>
                  <a:cubicBezTo>
                    <a:pt x="0" y="73"/>
                    <a:pt x="198" y="36"/>
                    <a:pt x="397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70" name="Text Box 60"/>
          <p:cNvSpPr txBox="1">
            <a:spLocks noChangeArrowheads="1"/>
          </p:cNvSpPr>
          <p:nvPr/>
        </p:nvSpPr>
        <p:spPr bwMode="auto">
          <a:xfrm>
            <a:off x="2197100" y="304800"/>
            <a:ext cx="5002213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Tunneling Between Atoms in Solids</a:t>
            </a:r>
          </a:p>
        </p:txBody>
      </p:sp>
      <p:sp>
        <p:nvSpPr>
          <p:cNvPr id="5171" name="Freeform 61"/>
          <p:cNvSpPr>
            <a:spLocks/>
          </p:cNvSpPr>
          <p:nvPr/>
        </p:nvSpPr>
        <p:spPr bwMode="auto">
          <a:xfrm>
            <a:off x="3309938" y="449580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2" name="Freeform 62"/>
          <p:cNvSpPr>
            <a:spLocks/>
          </p:cNvSpPr>
          <p:nvPr/>
        </p:nvSpPr>
        <p:spPr bwMode="auto">
          <a:xfrm flipH="1">
            <a:off x="4953000" y="449580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3" name="Line 63"/>
          <p:cNvSpPr>
            <a:spLocks noChangeShapeType="1"/>
          </p:cNvSpPr>
          <p:nvPr/>
        </p:nvSpPr>
        <p:spPr bwMode="auto">
          <a:xfrm>
            <a:off x="3833813" y="4332288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4" name="Oval 64"/>
          <p:cNvSpPr>
            <a:spLocks noChangeArrowheads="1"/>
          </p:cNvSpPr>
          <p:nvPr/>
        </p:nvSpPr>
        <p:spPr bwMode="auto">
          <a:xfrm>
            <a:off x="3795713" y="4265613"/>
            <a:ext cx="80962" cy="133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5" name="Text Box 65"/>
          <p:cNvSpPr txBox="1">
            <a:spLocks noChangeArrowheads="1"/>
          </p:cNvSpPr>
          <p:nvPr/>
        </p:nvSpPr>
        <p:spPr bwMode="auto">
          <a:xfrm>
            <a:off x="3711575" y="3919538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5176" name="Line 66"/>
          <p:cNvSpPr>
            <a:spLocks noChangeShapeType="1"/>
          </p:cNvSpPr>
          <p:nvPr/>
        </p:nvSpPr>
        <p:spPr bwMode="auto">
          <a:xfrm>
            <a:off x="4911725" y="4319588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7" name="Oval 67"/>
          <p:cNvSpPr>
            <a:spLocks noChangeArrowheads="1"/>
          </p:cNvSpPr>
          <p:nvPr/>
        </p:nvSpPr>
        <p:spPr bwMode="auto">
          <a:xfrm>
            <a:off x="4873625" y="4252913"/>
            <a:ext cx="80963" cy="133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8" name="Text Box 68"/>
          <p:cNvSpPr txBox="1">
            <a:spLocks noChangeArrowheads="1"/>
          </p:cNvSpPr>
          <p:nvPr/>
        </p:nvSpPr>
        <p:spPr bwMode="auto">
          <a:xfrm>
            <a:off x="4789488" y="3929063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5179" name="Oval 69"/>
          <p:cNvSpPr>
            <a:spLocks noChangeArrowheads="1"/>
          </p:cNvSpPr>
          <p:nvPr/>
        </p:nvSpPr>
        <p:spPr bwMode="blackWhite">
          <a:xfrm flipV="1">
            <a:off x="4411663" y="12541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5180" name="Oval 70"/>
          <p:cNvSpPr>
            <a:spLocks noChangeArrowheads="1"/>
          </p:cNvSpPr>
          <p:nvPr/>
        </p:nvSpPr>
        <p:spPr bwMode="blackWhite">
          <a:xfrm flipV="1">
            <a:off x="1568450" y="4259263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5181" name="Oval 71"/>
          <p:cNvSpPr>
            <a:spLocks noChangeArrowheads="1"/>
          </p:cNvSpPr>
          <p:nvPr/>
        </p:nvSpPr>
        <p:spPr bwMode="blackWhite">
          <a:xfrm flipV="1">
            <a:off x="2630488" y="425767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5182" name="Oval 72"/>
          <p:cNvSpPr>
            <a:spLocks noChangeArrowheads="1"/>
          </p:cNvSpPr>
          <p:nvPr/>
        </p:nvSpPr>
        <p:spPr bwMode="blackWhite">
          <a:xfrm flipV="1">
            <a:off x="3762375" y="42513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5183" name="Oval 73"/>
          <p:cNvSpPr>
            <a:spLocks noChangeArrowheads="1"/>
          </p:cNvSpPr>
          <p:nvPr/>
        </p:nvSpPr>
        <p:spPr bwMode="blackWhite">
          <a:xfrm flipV="1">
            <a:off x="4832350" y="42513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5184" name="Oval 74"/>
          <p:cNvSpPr>
            <a:spLocks noChangeArrowheads="1"/>
          </p:cNvSpPr>
          <p:nvPr/>
        </p:nvSpPr>
        <p:spPr bwMode="blackWhite">
          <a:xfrm flipV="1">
            <a:off x="5943600" y="42513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5185" name="Oval 75"/>
          <p:cNvSpPr>
            <a:spLocks noChangeArrowheads="1"/>
          </p:cNvSpPr>
          <p:nvPr/>
        </p:nvSpPr>
        <p:spPr bwMode="blackWhite">
          <a:xfrm flipV="1">
            <a:off x="7023100" y="42513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5186" name="Line 76"/>
          <p:cNvSpPr>
            <a:spLocks noChangeShapeType="1"/>
          </p:cNvSpPr>
          <p:nvPr/>
        </p:nvSpPr>
        <p:spPr bwMode="blackWhite">
          <a:xfrm flipH="1" flipV="1">
            <a:off x="3097213" y="1308100"/>
            <a:ext cx="12700" cy="1587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87" name="Text Box 77"/>
          <p:cNvSpPr txBox="1">
            <a:spLocks noChangeArrowheads="1"/>
          </p:cNvSpPr>
          <p:nvPr/>
        </p:nvSpPr>
        <p:spPr bwMode="auto">
          <a:xfrm rot="-5400000">
            <a:off x="2279650" y="1974851"/>
            <a:ext cx="132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energy of</a:t>
            </a:r>
            <a:r>
              <a:rPr lang="en-US" sz="1800"/>
              <a:t> -e</a:t>
            </a:r>
          </a:p>
        </p:txBody>
      </p:sp>
      <p:sp>
        <p:nvSpPr>
          <p:cNvPr id="5188" name="AutoShape 78"/>
          <p:cNvSpPr>
            <a:spLocks noChangeArrowheads="1"/>
          </p:cNvSpPr>
          <p:nvPr/>
        </p:nvSpPr>
        <p:spPr bwMode="auto">
          <a:xfrm>
            <a:off x="3497263" y="122078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89" name="Text Box 79"/>
          <p:cNvSpPr txBox="1">
            <a:spLocks noChangeArrowheads="1"/>
          </p:cNvSpPr>
          <p:nvPr/>
        </p:nvSpPr>
        <p:spPr bwMode="blackWhite">
          <a:xfrm>
            <a:off x="3048000" y="990600"/>
            <a:ext cx="6985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-e</a:t>
            </a:r>
          </a:p>
        </p:txBody>
      </p:sp>
      <p:sp>
        <p:nvSpPr>
          <p:cNvPr id="23621" name="Oval 80"/>
          <p:cNvSpPr>
            <a:spLocks noChangeArrowheads="1"/>
          </p:cNvSpPr>
          <p:nvPr/>
        </p:nvSpPr>
        <p:spPr bwMode="blackWhite">
          <a:xfrm flipV="1">
            <a:off x="3376613" y="1268413"/>
            <a:ext cx="155575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endParaRPr lang="en-US" sz="1800">
              <a:solidFill>
                <a:srgbClr val="0000CC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91" name="Line 81"/>
          <p:cNvSpPr>
            <a:spLocks noChangeShapeType="1"/>
          </p:cNvSpPr>
          <p:nvPr/>
        </p:nvSpPr>
        <p:spPr bwMode="blackWhite">
          <a:xfrm flipH="1" flipV="1">
            <a:off x="644525" y="4078288"/>
            <a:ext cx="12700" cy="1587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92" name="Text Box 82"/>
          <p:cNvSpPr txBox="1">
            <a:spLocks noChangeArrowheads="1"/>
          </p:cNvSpPr>
          <p:nvPr/>
        </p:nvSpPr>
        <p:spPr bwMode="auto">
          <a:xfrm rot="-5400000">
            <a:off x="-173037" y="4745037"/>
            <a:ext cx="1322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energy of</a:t>
            </a:r>
            <a:r>
              <a:rPr lang="en-US" sz="1800"/>
              <a:t> -e</a:t>
            </a:r>
          </a:p>
        </p:txBody>
      </p:sp>
      <p:sp>
        <p:nvSpPr>
          <p:cNvPr id="5193" name="AutoShape 83"/>
          <p:cNvSpPr>
            <a:spLocks noChangeArrowheads="1"/>
          </p:cNvSpPr>
          <p:nvPr/>
        </p:nvSpPr>
        <p:spPr bwMode="auto">
          <a:xfrm>
            <a:off x="982663" y="373538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94" name="Text Box 84"/>
          <p:cNvSpPr txBox="1">
            <a:spLocks noChangeArrowheads="1"/>
          </p:cNvSpPr>
          <p:nvPr/>
        </p:nvSpPr>
        <p:spPr bwMode="blackWhite">
          <a:xfrm>
            <a:off x="533400" y="3505200"/>
            <a:ext cx="6985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-e</a:t>
            </a:r>
          </a:p>
        </p:txBody>
      </p:sp>
      <p:sp>
        <p:nvSpPr>
          <p:cNvPr id="23626" name="Oval 85"/>
          <p:cNvSpPr>
            <a:spLocks noChangeArrowheads="1"/>
          </p:cNvSpPr>
          <p:nvPr/>
        </p:nvSpPr>
        <p:spPr bwMode="blackWhite">
          <a:xfrm flipV="1">
            <a:off x="862013" y="3783013"/>
            <a:ext cx="155575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endParaRPr lang="en-US" sz="1800">
              <a:solidFill>
                <a:srgbClr val="0000CC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96" name="Pictur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850" y="1898650"/>
            <a:ext cx="30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046163"/>
            <a:ext cx="21717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8038" y="1508125"/>
            <a:ext cx="93027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866775" y="-20638"/>
            <a:ext cx="7277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 u="sng"/>
              <a:t>Let</a:t>
            </a:r>
            <a:r>
              <a:rPr lang="ja-JP" altLang="en-US" sz="2400" i="1" u="sng"/>
              <a:t>’</a:t>
            </a:r>
            <a:r>
              <a:rPr lang="en-US" altLang="ja-JP" sz="2400" i="1" u="sng"/>
              <a:t>s Take a Look at Molecular Orbitals of Benzene</a:t>
            </a:r>
            <a:endParaRPr lang="en-US" sz="2400" i="1" u="sng" baseline="-25000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4191000" y="436563"/>
            <a:ext cx="4038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/>
              <a:t>… the simplest </a:t>
            </a:r>
            <a:r>
              <a:rPr lang="ja-JP" altLang="en-US" sz="1800" b="1"/>
              <a:t>“</a:t>
            </a:r>
            <a:r>
              <a:rPr lang="en-US" altLang="ja-JP" sz="1800" b="1"/>
              <a:t>conjugated alkene</a:t>
            </a:r>
            <a:r>
              <a:rPr lang="ja-JP" altLang="en-US" sz="1800" b="1"/>
              <a:t>”</a:t>
            </a:r>
            <a:endParaRPr lang="en-US" sz="1800" b="1"/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5715000" y="5873750"/>
            <a:ext cx="2141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Symbol" pitchFamily="18" charset="2"/>
              </a:rPr>
              <a:t>p</a:t>
            </a:r>
            <a:r>
              <a:rPr lang="en-US" sz="1800" b="1"/>
              <a:t>-electron density</a:t>
            </a:r>
          </a:p>
        </p:txBody>
      </p:sp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381000" y="3865563"/>
            <a:ext cx="8458200" cy="2459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1889125" y="5938838"/>
            <a:ext cx="1192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p orbitals</a:t>
            </a:r>
          </a:p>
        </p:txBody>
      </p:sp>
      <p:sp>
        <p:nvSpPr>
          <p:cNvPr id="6153" name="Picture 14"/>
          <p:cNvSpPr>
            <a:spLocks noChangeAspect="1"/>
          </p:cNvSpPr>
          <p:nvPr/>
        </p:nvSpPr>
        <p:spPr bwMode="auto">
          <a:xfrm>
            <a:off x="1676400" y="1046163"/>
            <a:ext cx="21717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3355975" y="2149475"/>
            <a:ext cx="835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1.395 Å</a:t>
            </a:r>
          </a:p>
        </p:txBody>
      </p:sp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2895600" y="1258888"/>
            <a:ext cx="730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1.08 Å</a:t>
            </a:r>
          </a:p>
        </p:txBody>
      </p:sp>
      <p:sp>
        <p:nvSpPr>
          <p:cNvPr id="6156" name="Text Box 7"/>
          <p:cNvSpPr txBox="1">
            <a:spLocks noChangeArrowheads="1"/>
          </p:cNvSpPr>
          <p:nvPr/>
        </p:nvSpPr>
        <p:spPr bwMode="auto">
          <a:xfrm>
            <a:off x="3581400" y="588963"/>
            <a:ext cx="31607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  <a:p>
            <a:r>
              <a:rPr lang="en-US"/>
              <a:t>Typical C-C bond length 1.54 Å</a:t>
            </a:r>
          </a:p>
          <a:p>
            <a:r>
              <a:rPr lang="en-US"/>
              <a:t>Typical C=C bond length 1.33 Å  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111625" y="2647950"/>
            <a:ext cx="3203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Length of benzene </a:t>
            </a:r>
            <a:br>
              <a:rPr lang="en-US"/>
            </a:br>
            <a:r>
              <a:rPr lang="en-US"/>
              <a:t>carbon-carbon bonds is between </a:t>
            </a:r>
            <a:br>
              <a:rPr lang="en-US"/>
            </a:br>
            <a:r>
              <a:rPr lang="en-US"/>
              <a:t>C-C and C=C bond lengths 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 flipV="1">
            <a:off x="3810000" y="2417763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9" name="TextBox 20"/>
          <p:cNvSpPr txBox="1">
            <a:spLocks noChangeArrowheads="1"/>
          </p:cNvSpPr>
          <p:nvPr/>
        </p:nvSpPr>
        <p:spPr bwMode="auto">
          <a:xfrm>
            <a:off x="2590800" y="665163"/>
            <a:ext cx="36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H</a:t>
            </a:r>
          </a:p>
        </p:txBody>
      </p:sp>
      <p:sp>
        <p:nvSpPr>
          <p:cNvPr id="6160" name="TextBox 21"/>
          <p:cNvSpPr txBox="1">
            <a:spLocks noChangeArrowheads="1"/>
          </p:cNvSpPr>
          <p:nvPr/>
        </p:nvSpPr>
        <p:spPr bwMode="auto">
          <a:xfrm>
            <a:off x="3810000" y="1427163"/>
            <a:ext cx="36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H</a:t>
            </a:r>
          </a:p>
        </p:txBody>
      </p:sp>
      <p:sp>
        <p:nvSpPr>
          <p:cNvPr id="6161" name="TextBox 22"/>
          <p:cNvSpPr txBox="1">
            <a:spLocks noChangeArrowheads="1"/>
          </p:cNvSpPr>
          <p:nvPr/>
        </p:nvSpPr>
        <p:spPr bwMode="auto">
          <a:xfrm>
            <a:off x="3810000" y="2722563"/>
            <a:ext cx="22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H</a:t>
            </a:r>
          </a:p>
        </p:txBody>
      </p:sp>
      <p:sp>
        <p:nvSpPr>
          <p:cNvPr id="6162" name="TextBox 23"/>
          <p:cNvSpPr txBox="1">
            <a:spLocks noChangeArrowheads="1"/>
          </p:cNvSpPr>
          <p:nvPr/>
        </p:nvSpPr>
        <p:spPr bwMode="auto">
          <a:xfrm>
            <a:off x="1371600" y="1427163"/>
            <a:ext cx="36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H</a:t>
            </a:r>
          </a:p>
        </p:txBody>
      </p:sp>
      <p:sp>
        <p:nvSpPr>
          <p:cNvPr id="6163" name="TextBox 24"/>
          <p:cNvSpPr txBox="1">
            <a:spLocks noChangeArrowheads="1"/>
          </p:cNvSpPr>
          <p:nvPr/>
        </p:nvSpPr>
        <p:spPr bwMode="auto">
          <a:xfrm>
            <a:off x="1371600" y="2722563"/>
            <a:ext cx="36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H</a:t>
            </a:r>
          </a:p>
        </p:txBody>
      </p:sp>
      <p:sp>
        <p:nvSpPr>
          <p:cNvPr id="6164" name="TextBox 25"/>
          <p:cNvSpPr txBox="1">
            <a:spLocks noChangeArrowheads="1"/>
          </p:cNvSpPr>
          <p:nvPr/>
        </p:nvSpPr>
        <p:spPr bwMode="auto">
          <a:xfrm>
            <a:off x="2057400" y="1731963"/>
            <a:ext cx="34131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C</a:t>
            </a:r>
          </a:p>
        </p:txBody>
      </p:sp>
      <p:sp>
        <p:nvSpPr>
          <p:cNvPr id="6165" name="TextBox 26"/>
          <p:cNvSpPr txBox="1">
            <a:spLocks noChangeArrowheads="1"/>
          </p:cNvSpPr>
          <p:nvPr/>
        </p:nvSpPr>
        <p:spPr bwMode="auto">
          <a:xfrm>
            <a:off x="2590800" y="1427163"/>
            <a:ext cx="34131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C</a:t>
            </a:r>
          </a:p>
        </p:txBody>
      </p:sp>
      <p:sp>
        <p:nvSpPr>
          <p:cNvPr id="6166" name="TextBox 27"/>
          <p:cNvSpPr txBox="1">
            <a:spLocks noChangeArrowheads="1"/>
          </p:cNvSpPr>
          <p:nvPr/>
        </p:nvSpPr>
        <p:spPr bwMode="auto">
          <a:xfrm>
            <a:off x="3124200" y="1731963"/>
            <a:ext cx="34131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C</a:t>
            </a:r>
          </a:p>
        </p:txBody>
      </p:sp>
      <p:sp>
        <p:nvSpPr>
          <p:cNvPr id="6167" name="TextBox 28"/>
          <p:cNvSpPr txBox="1">
            <a:spLocks noChangeArrowheads="1"/>
          </p:cNvSpPr>
          <p:nvPr/>
        </p:nvSpPr>
        <p:spPr bwMode="auto">
          <a:xfrm>
            <a:off x="3124200" y="2417763"/>
            <a:ext cx="34131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C</a:t>
            </a:r>
          </a:p>
        </p:txBody>
      </p:sp>
      <p:sp>
        <p:nvSpPr>
          <p:cNvPr id="6168" name="TextBox 29"/>
          <p:cNvSpPr txBox="1">
            <a:spLocks noChangeArrowheads="1"/>
          </p:cNvSpPr>
          <p:nvPr/>
        </p:nvSpPr>
        <p:spPr bwMode="auto">
          <a:xfrm>
            <a:off x="2590800" y="2722563"/>
            <a:ext cx="34131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C</a:t>
            </a:r>
          </a:p>
        </p:txBody>
      </p:sp>
      <p:sp>
        <p:nvSpPr>
          <p:cNvPr id="6169" name="TextBox 30"/>
          <p:cNvSpPr txBox="1">
            <a:spLocks noChangeArrowheads="1"/>
          </p:cNvSpPr>
          <p:nvPr/>
        </p:nvSpPr>
        <p:spPr bwMode="auto">
          <a:xfrm>
            <a:off x="2057400" y="2417763"/>
            <a:ext cx="34131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C</a:t>
            </a:r>
          </a:p>
        </p:txBody>
      </p:sp>
      <p:sp>
        <p:nvSpPr>
          <p:cNvPr id="6170" name="Picture 31"/>
          <p:cNvSpPr>
            <a:spLocks noChangeAspect="1"/>
          </p:cNvSpPr>
          <p:nvPr/>
        </p:nvSpPr>
        <p:spPr bwMode="auto">
          <a:xfrm rot="-686279">
            <a:off x="5888038" y="1508125"/>
            <a:ext cx="93027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71" name="TextBox 32"/>
          <p:cNvSpPr txBox="1">
            <a:spLocks noChangeArrowheads="1"/>
          </p:cNvSpPr>
          <p:nvPr/>
        </p:nvSpPr>
        <p:spPr bwMode="auto">
          <a:xfrm>
            <a:off x="4876800" y="1884363"/>
            <a:ext cx="376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</a:t>
            </a:r>
          </a:p>
        </p:txBody>
      </p:sp>
      <p:sp>
        <p:nvSpPr>
          <p:cNvPr id="6172" name="TextBox 20"/>
          <p:cNvSpPr txBox="1">
            <a:spLocks noChangeArrowheads="1"/>
          </p:cNvSpPr>
          <p:nvPr/>
        </p:nvSpPr>
        <p:spPr bwMode="auto">
          <a:xfrm>
            <a:off x="2590800" y="3484563"/>
            <a:ext cx="36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H</a:t>
            </a:r>
          </a:p>
        </p:txBody>
      </p:sp>
      <p:pic>
        <p:nvPicPr>
          <p:cNvPr id="6173" name="Picture 29" descr="P-orbital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600" y="3865563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4" name="Picture 30" descr="Pi-orbital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865563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5" name="Rectangle 1"/>
          <p:cNvSpPr>
            <a:spLocks noChangeArrowheads="1"/>
          </p:cNvSpPr>
          <p:nvPr/>
        </p:nvSpPr>
        <p:spPr bwMode="auto">
          <a:xfrm>
            <a:off x="2501900" y="6400800"/>
            <a:ext cx="5445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>
                <a:latin typeface="Verdana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900">
                <a:latin typeface="Verdana" pitchFamily="34" charset="0"/>
                <a:hlinkClick r:id="rId6"/>
              </a:rPr>
              <a:t>http://ocw.mit.edu/fairuse</a:t>
            </a:r>
            <a:r>
              <a:rPr lang="en-US" sz="900">
                <a:latin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876800" y="3227388"/>
            <a:ext cx="39624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Energy distribution of</a:t>
            </a:r>
          </a:p>
          <a:p>
            <a:pPr algn="ctr"/>
            <a:r>
              <a:rPr lang="en-US" b="1"/>
              <a:t>Benzene </a:t>
            </a:r>
            <a:r>
              <a:rPr lang="en-US" b="1">
                <a:latin typeface="Symbol" pitchFamily="18" charset="2"/>
              </a:rPr>
              <a:t>p</a:t>
            </a:r>
            <a:r>
              <a:rPr lang="en-US" b="1"/>
              <a:t>-molecular orbitals</a:t>
            </a:r>
          </a:p>
          <a:p>
            <a:pPr algn="ctr"/>
            <a:endParaRPr lang="en-US" sz="800" b="1"/>
          </a:p>
          <a:p>
            <a:pPr algn="ctr"/>
            <a:r>
              <a:rPr lang="en-US" b="1"/>
              <a:t>Carbon atoms are represented by dots</a:t>
            </a:r>
          </a:p>
          <a:p>
            <a:pPr algn="ctr"/>
            <a:r>
              <a:rPr lang="en-US" b="1"/>
              <a:t>Nodal planes are represented by lines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7772400" y="6400800"/>
            <a:ext cx="1201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from Loudon</a:t>
            </a:r>
          </a:p>
        </p:txBody>
      </p:sp>
      <p:sp>
        <p:nvSpPr>
          <p:cNvPr id="7172" name="Line 7"/>
          <p:cNvSpPr>
            <a:spLocks noChangeShapeType="1"/>
          </p:cNvSpPr>
          <p:nvPr/>
        </p:nvSpPr>
        <p:spPr bwMode="auto">
          <a:xfrm>
            <a:off x="3435350" y="6161088"/>
            <a:ext cx="312738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>
            <a:off x="4737100" y="6183313"/>
            <a:ext cx="312738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4" name="Line 9"/>
          <p:cNvSpPr>
            <a:spLocks noChangeShapeType="1"/>
          </p:cNvSpPr>
          <p:nvPr/>
        </p:nvSpPr>
        <p:spPr bwMode="auto">
          <a:xfrm>
            <a:off x="4078288" y="6556375"/>
            <a:ext cx="312737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5" name="Line 10"/>
          <p:cNvSpPr>
            <a:spLocks noChangeShapeType="1"/>
          </p:cNvSpPr>
          <p:nvPr/>
        </p:nvSpPr>
        <p:spPr bwMode="auto">
          <a:xfrm>
            <a:off x="4114800" y="5033963"/>
            <a:ext cx="314325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11"/>
          <p:cNvSpPr>
            <a:spLocks noChangeShapeType="1"/>
          </p:cNvSpPr>
          <p:nvPr/>
        </p:nvSpPr>
        <p:spPr bwMode="auto">
          <a:xfrm>
            <a:off x="4725988" y="5400675"/>
            <a:ext cx="312737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12"/>
          <p:cNvSpPr>
            <a:spLocks noChangeShapeType="1"/>
          </p:cNvSpPr>
          <p:nvPr/>
        </p:nvSpPr>
        <p:spPr bwMode="auto">
          <a:xfrm>
            <a:off x="3462338" y="5400675"/>
            <a:ext cx="312737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8" name="Line 13"/>
          <p:cNvSpPr>
            <a:spLocks noChangeShapeType="1"/>
          </p:cNvSpPr>
          <p:nvPr/>
        </p:nvSpPr>
        <p:spPr bwMode="auto">
          <a:xfrm flipV="1">
            <a:off x="3548063" y="5949950"/>
            <a:ext cx="0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9" name="Line 14"/>
          <p:cNvSpPr>
            <a:spLocks noChangeShapeType="1"/>
          </p:cNvSpPr>
          <p:nvPr/>
        </p:nvSpPr>
        <p:spPr bwMode="auto">
          <a:xfrm flipV="1">
            <a:off x="4838700" y="5984875"/>
            <a:ext cx="0" cy="374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0" name="Line 15"/>
          <p:cNvSpPr>
            <a:spLocks noChangeShapeType="1"/>
          </p:cNvSpPr>
          <p:nvPr/>
        </p:nvSpPr>
        <p:spPr bwMode="auto">
          <a:xfrm flipV="1">
            <a:off x="4183063" y="6357938"/>
            <a:ext cx="0" cy="374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1" name="Line 16"/>
          <p:cNvSpPr>
            <a:spLocks noChangeShapeType="1"/>
          </p:cNvSpPr>
          <p:nvPr/>
        </p:nvSpPr>
        <p:spPr bwMode="auto">
          <a:xfrm>
            <a:off x="3649663" y="5981700"/>
            <a:ext cx="0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2" name="Line 17"/>
          <p:cNvSpPr>
            <a:spLocks noChangeShapeType="1"/>
          </p:cNvSpPr>
          <p:nvPr/>
        </p:nvSpPr>
        <p:spPr bwMode="auto">
          <a:xfrm>
            <a:off x="4940300" y="6015038"/>
            <a:ext cx="0" cy="376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3" name="Line 18"/>
          <p:cNvSpPr>
            <a:spLocks noChangeShapeType="1"/>
          </p:cNvSpPr>
          <p:nvPr/>
        </p:nvSpPr>
        <p:spPr bwMode="auto">
          <a:xfrm>
            <a:off x="4284663" y="6388100"/>
            <a:ext cx="0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4" name="Text Box 19"/>
          <p:cNvSpPr txBox="1">
            <a:spLocks noChangeArrowheads="1"/>
          </p:cNvSpPr>
          <p:nvPr/>
        </p:nvSpPr>
        <p:spPr bwMode="auto">
          <a:xfrm>
            <a:off x="5337175" y="5057775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antibonding MOs</a:t>
            </a:r>
          </a:p>
        </p:txBody>
      </p:sp>
      <p:sp>
        <p:nvSpPr>
          <p:cNvPr id="7185" name="Text Box 20"/>
          <p:cNvSpPr txBox="1">
            <a:spLocks noChangeArrowheads="1"/>
          </p:cNvSpPr>
          <p:nvPr/>
        </p:nvSpPr>
        <p:spPr bwMode="auto">
          <a:xfrm>
            <a:off x="5329238" y="6253163"/>
            <a:ext cx="1379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bonding MOs</a:t>
            </a:r>
          </a:p>
        </p:txBody>
      </p:sp>
      <p:sp>
        <p:nvSpPr>
          <p:cNvPr id="7186" name="Text Box 21"/>
          <p:cNvSpPr txBox="1">
            <a:spLocks noChangeArrowheads="1"/>
          </p:cNvSpPr>
          <p:nvPr/>
        </p:nvSpPr>
        <p:spPr bwMode="auto">
          <a:xfrm>
            <a:off x="5080000" y="5637213"/>
            <a:ext cx="18954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b="1"/>
              <a:t>energy of isolated</a:t>
            </a:r>
          </a:p>
          <a:p>
            <a:pPr algn="ctr">
              <a:lnSpc>
                <a:spcPct val="85000"/>
              </a:lnSpc>
            </a:pPr>
            <a:r>
              <a:rPr lang="en-US" b="1"/>
              <a:t>p-orbital</a:t>
            </a:r>
          </a:p>
        </p:txBody>
      </p:sp>
      <p:sp>
        <p:nvSpPr>
          <p:cNvPr id="7187" name="Oval 22"/>
          <p:cNvSpPr>
            <a:spLocks noChangeArrowheads="1"/>
          </p:cNvSpPr>
          <p:nvPr/>
        </p:nvSpPr>
        <p:spPr bwMode="auto">
          <a:xfrm>
            <a:off x="2222500" y="6491288"/>
            <a:ext cx="125413" cy="1254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8" name="Oval 23"/>
          <p:cNvSpPr>
            <a:spLocks noChangeArrowheads="1"/>
          </p:cNvSpPr>
          <p:nvPr/>
        </p:nvSpPr>
        <p:spPr bwMode="auto">
          <a:xfrm>
            <a:off x="2222500" y="4962525"/>
            <a:ext cx="125413" cy="1254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9" name="Oval 24"/>
          <p:cNvSpPr>
            <a:spLocks noChangeArrowheads="1"/>
          </p:cNvSpPr>
          <p:nvPr/>
        </p:nvSpPr>
        <p:spPr bwMode="auto">
          <a:xfrm>
            <a:off x="2847975" y="5337175"/>
            <a:ext cx="125413" cy="1254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0" name="Oval 25"/>
          <p:cNvSpPr>
            <a:spLocks noChangeArrowheads="1"/>
          </p:cNvSpPr>
          <p:nvPr/>
        </p:nvSpPr>
        <p:spPr bwMode="auto">
          <a:xfrm>
            <a:off x="2847975" y="6088063"/>
            <a:ext cx="125413" cy="1254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1" name="Oval 26"/>
          <p:cNvSpPr>
            <a:spLocks noChangeArrowheads="1"/>
          </p:cNvSpPr>
          <p:nvPr/>
        </p:nvSpPr>
        <p:spPr bwMode="auto">
          <a:xfrm>
            <a:off x="1557338" y="6088063"/>
            <a:ext cx="125412" cy="1254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2" name="Oval 27"/>
          <p:cNvSpPr>
            <a:spLocks noChangeArrowheads="1"/>
          </p:cNvSpPr>
          <p:nvPr/>
        </p:nvSpPr>
        <p:spPr bwMode="auto">
          <a:xfrm>
            <a:off x="1573213" y="5326063"/>
            <a:ext cx="125412" cy="1254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3" name="Rectangle 28"/>
          <p:cNvSpPr>
            <a:spLocks noChangeArrowheads="1"/>
          </p:cNvSpPr>
          <p:nvPr/>
        </p:nvSpPr>
        <p:spPr bwMode="auto">
          <a:xfrm>
            <a:off x="457200" y="4837113"/>
            <a:ext cx="6934200" cy="202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Line 29"/>
          <p:cNvSpPr>
            <a:spLocks noChangeShapeType="1"/>
          </p:cNvSpPr>
          <p:nvPr/>
        </p:nvSpPr>
        <p:spPr bwMode="auto">
          <a:xfrm>
            <a:off x="1636713" y="5794375"/>
            <a:ext cx="34417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5" name="Line 30"/>
          <p:cNvSpPr>
            <a:spLocks noChangeShapeType="1"/>
          </p:cNvSpPr>
          <p:nvPr/>
        </p:nvSpPr>
        <p:spPr bwMode="auto">
          <a:xfrm>
            <a:off x="1636713" y="5400675"/>
            <a:ext cx="18145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6" name="Line 31"/>
          <p:cNvSpPr>
            <a:spLocks noChangeShapeType="1"/>
          </p:cNvSpPr>
          <p:nvPr/>
        </p:nvSpPr>
        <p:spPr bwMode="auto">
          <a:xfrm>
            <a:off x="2343150" y="5033963"/>
            <a:ext cx="181451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7" name="Line 32"/>
          <p:cNvSpPr>
            <a:spLocks noChangeShapeType="1"/>
          </p:cNvSpPr>
          <p:nvPr/>
        </p:nvSpPr>
        <p:spPr bwMode="auto">
          <a:xfrm>
            <a:off x="2362200" y="6554788"/>
            <a:ext cx="181451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8" name="Line 33"/>
          <p:cNvSpPr>
            <a:spLocks noChangeShapeType="1"/>
          </p:cNvSpPr>
          <p:nvPr/>
        </p:nvSpPr>
        <p:spPr bwMode="auto">
          <a:xfrm>
            <a:off x="1700213" y="6169025"/>
            <a:ext cx="18145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9" name="Line 34"/>
          <p:cNvSpPr>
            <a:spLocks noChangeShapeType="1"/>
          </p:cNvSpPr>
          <p:nvPr/>
        </p:nvSpPr>
        <p:spPr bwMode="auto">
          <a:xfrm flipV="1">
            <a:off x="1700213" y="5054600"/>
            <a:ext cx="531812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0" name="Line 35"/>
          <p:cNvSpPr>
            <a:spLocks noChangeShapeType="1"/>
          </p:cNvSpPr>
          <p:nvPr/>
        </p:nvSpPr>
        <p:spPr bwMode="auto">
          <a:xfrm flipV="1">
            <a:off x="2339975" y="6208713"/>
            <a:ext cx="531813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1" name="Line 36"/>
          <p:cNvSpPr>
            <a:spLocks noChangeShapeType="1"/>
          </p:cNvSpPr>
          <p:nvPr/>
        </p:nvSpPr>
        <p:spPr bwMode="auto">
          <a:xfrm flipH="1" flipV="1">
            <a:off x="1692275" y="6205538"/>
            <a:ext cx="531813" cy="300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2" name="Line 37"/>
          <p:cNvSpPr>
            <a:spLocks noChangeShapeType="1"/>
          </p:cNvSpPr>
          <p:nvPr/>
        </p:nvSpPr>
        <p:spPr bwMode="auto">
          <a:xfrm flipH="1" flipV="1">
            <a:off x="2325688" y="5043488"/>
            <a:ext cx="531812" cy="300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3" name="Line 38"/>
          <p:cNvSpPr>
            <a:spLocks noChangeShapeType="1"/>
          </p:cNvSpPr>
          <p:nvPr/>
        </p:nvSpPr>
        <p:spPr bwMode="auto">
          <a:xfrm flipH="1" flipV="1">
            <a:off x="2933700" y="5418138"/>
            <a:ext cx="0" cy="688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4" name="Line 39"/>
          <p:cNvSpPr>
            <a:spLocks noChangeShapeType="1"/>
          </p:cNvSpPr>
          <p:nvPr/>
        </p:nvSpPr>
        <p:spPr bwMode="auto">
          <a:xfrm flipH="1" flipV="1">
            <a:off x="1628775" y="5418138"/>
            <a:ext cx="0" cy="688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5" name="AutoShape 40"/>
          <p:cNvSpPr>
            <a:spLocks/>
          </p:cNvSpPr>
          <p:nvPr/>
        </p:nvSpPr>
        <p:spPr bwMode="auto">
          <a:xfrm>
            <a:off x="5267325" y="4918075"/>
            <a:ext cx="61913" cy="563563"/>
          </a:xfrm>
          <a:prstGeom prst="rightBrace">
            <a:avLst>
              <a:gd name="adj1" fmla="val 7585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06" name="AutoShape 41"/>
          <p:cNvSpPr>
            <a:spLocks/>
          </p:cNvSpPr>
          <p:nvPr/>
        </p:nvSpPr>
        <p:spPr bwMode="auto">
          <a:xfrm>
            <a:off x="5267325" y="6107113"/>
            <a:ext cx="61913" cy="563562"/>
          </a:xfrm>
          <a:prstGeom prst="rightBrace">
            <a:avLst>
              <a:gd name="adj1" fmla="val 7585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07" name="Text Box 42"/>
          <p:cNvSpPr txBox="1">
            <a:spLocks noChangeArrowheads="1"/>
          </p:cNvSpPr>
          <p:nvPr/>
        </p:nvSpPr>
        <p:spPr bwMode="auto">
          <a:xfrm rot="10800000">
            <a:off x="273050" y="1684338"/>
            <a:ext cx="396875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ELECTRON ENERGY</a:t>
            </a:r>
          </a:p>
        </p:txBody>
      </p:sp>
      <p:sp>
        <p:nvSpPr>
          <p:cNvPr id="7208" name="Text Box 43"/>
          <p:cNvSpPr txBox="1">
            <a:spLocks noChangeArrowheads="1"/>
          </p:cNvSpPr>
          <p:nvPr/>
        </p:nvSpPr>
        <p:spPr bwMode="auto">
          <a:xfrm>
            <a:off x="4416425" y="381000"/>
            <a:ext cx="434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 u="sng"/>
              <a:t>Molecular Orbitals of Benzene</a:t>
            </a:r>
            <a:endParaRPr lang="en-US" sz="2400" i="1" u="sng" baseline="-25000"/>
          </a:p>
        </p:txBody>
      </p:sp>
      <p:sp>
        <p:nvSpPr>
          <p:cNvPr id="85" name="Up Arrow 84"/>
          <p:cNvSpPr/>
          <p:nvPr/>
        </p:nvSpPr>
        <p:spPr>
          <a:xfrm>
            <a:off x="685800" y="5181600"/>
            <a:ext cx="685800" cy="1295400"/>
          </a:xfrm>
          <a:prstGeom prst="upArrow">
            <a:avLst/>
          </a:prstGeom>
          <a:solidFill>
            <a:srgbClr val="5B98D2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10" name="TextBox 85"/>
          <p:cNvSpPr txBox="1">
            <a:spLocks noChangeArrowheads="1"/>
          </p:cNvSpPr>
          <p:nvPr/>
        </p:nvSpPr>
        <p:spPr bwMode="auto">
          <a:xfrm rot="-5400000">
            <a:off x="605631" y="5795169"/>
            <a:ext cx="803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Energy</a:t>
            </a:r>
          </a:p>
        </p:txBody>
      </p:sp>
      <p:sp>
        <p:nvSpPr>
          <p:cNvPr id="7211" name="Text Box 42"/>
          <p:cNvSpPr txBox="1">
            <a:spLocks noChangeArrowheads="1"/>
          </p:cNvSpPr>
          <p:nvPr/>
        </p:nvSpPr>
        <p:spPr bwMode="auto">
          <a:xfrm rot="10800000">
            <a:off x="273050" y="1684338"/>
            <a:ext cx="396875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ELECTRON ENERGY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935038" y="1600200"/>
            <a:ext cx="990600" cy="838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1011238" y="1600200"/>
            <a:ext cx="990600" cy="838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14" name="Text Box 42"/>
          <p:cNvSpPr txBox="1">
            <a:spLocks noChangeArrowheads="1"/>
          </p:cNvSpPr>
          <p:nvPr/>
        </p:nvSpPr>
        <p:spPr bwMode="auto">
          <a:xfrm rot="10800000">
            <a:off x="273050" y="1684338"/>
            <a:ext cx="396875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ELECTRON ENERGY</a:t>
            </a:r>
          </a:p>
        </p:txBody>
      </p:sp>
      <p:pic>
        <p:nvPicPr>
          <p:cNvPr id="7215" name="Picture 48" descr="l44s13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835025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6" name="Picture 49" descr="l44s13b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5638" y="-307975"/>
            <a:ext cx="234156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7" name="Picture 50" descr="l44s13c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5838" y="758825"/>
            <a:ext cx="234156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8" name="Picture 51" descr="l44s13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9638" y="2054225"/>
            <a:ext cx="234156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9" name="Picture 52" descr="l44s13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5638" y="3044825"/>
            <a:ext cx="234156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0" name="Picture 53" descr="l44s13f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438" y="2054225"/>
            <a:ext cx="234156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Up Arrow 54"/>
          <p:cNvSpPr/>
          <p:nvPr/>
        </p:nvSpPr>
        <p:spPr>
          <a:xfrm>
            <a:off x="96838" y="149225"/>
            <a:ext cx="762000" cy="4038600"/>
          </a:xfrm>
          <a:prstGeom prst="upArrow">
            <a:avLst/>
          </a:prstGeom>
          <a:solidFill>
            <a:srgbClr val="5B98D2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222" name="TextBox 55"/>
          <p:cNvSpPr txBox="1">
            <a:spLocks noChangeArrowheads="1"/>
          </p:cNvSpPr>
          <p:nvPr/>
        </p:nvSpPr>
        <p:spPr bwMode="auto">
          <a:xfrm rot="-5400000">
            <a:off x="-359568" y="2437606"/>
            <a:ext cx="1708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Electron Energy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3068638" y="304800"/>
            <a:ext cx="0" cy="1143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535238" y="149225"/>
            <a:ext cx="990600" cy="838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2611438" y="149225"/>
            <a:ext cx="990600" cy="838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4059238" y="2968625"/>
            <a:ext cx="10668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468438" y="2667000"/>
            <a:ext cx="0" cy="1143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135438" y="1673225"/>
            <a:ext cx="10668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668838" y="1371600"/>
            <a:ext cx="0" cy="1143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30" name="Rectangle 1"/>
          <p:cNvSpPr>
            <a:spLocks noChangeArrowheads="1"/>
          </p:cNvSpPr>
          <p:nvPr/>
        </p:nvSpPr>
        <p:spPr bwMode="auto">
          <a:xfrm>
            <a:off x="152400" y="4506913"/>
            <a:ext cx="4906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>
                <a:latin typeface="Verdana" pitchFamily="34" charset="0"/>
              </a:rPr>
              <a:t>© Source unknown. All rights reserved. This content is excluded from our CreativeCommons license. For more information, see </a:t>
            </a:r>
            <a:r>
              <a:rPr lang="en-US" sz="900">
                <a:latin typeface="Verdana" pitchFamily="34" charset="0"/>
                <a:hlinkClick r:id="rId8"/>
              </a:rPr>
              <a:t>http://ocw.mit.edu/fairuse</a:t>
            </a:r>
            <a:r>
              <a:rPr lang="en-US" sz="900">
                <a:latin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4343400"/>
            <a:ext cx="56769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3705225" y="4038600"/>
            <a:ext cx="465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pitchFamily="34" charset="0"/>
              </a:rPr>
              <a:t>496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5045075" y="4038600"/>
            <a:ext cx="465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pitchFamily="34" charset="0"/>
              </a:rPr>
              <a:t>397</a:t>
            </a:r>
          </a:p>
        </p:txBody>
      </p:sp>
      <p:sp>
        <p:nvSpPr>
          <p:cNvPr id="8197" name="Text Box 11"/>
          <p:cNvSpPr txBox="1">
            <a:spLocks noChangeArrowheads="1"/>
          </p:cNvSpPr>
          <p:nvPr/>
        </p:nvSpPr>
        <p:spPr bwMode="auto">
          <a:xfrm>
            <a:off x="6399213" y="4038600"/>
            <a:ext cx="465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pitchFamily="34" charset="0"/>
              </a:rPr>
              <a:t>330</a:t>
            </a:r>
          </a:p>
        </p:txBody>
      </p:sp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7753350" y="4038600"/>
            <a:ext cx="946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pitchFamily="34" charset="0"/>
              </a:rPr>
              <a:t>283  (nm)</a:t>
            </a:r>
          </a:p>
        </p:txBody>
      </p:sp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762000" y="228600"/>
            <a:ext cx="78486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400" i="1" u="sng">
                <a:cs typeface="Arial" pitchFamily="34" charset="0"/>
              </a:rPr>
              <a:t>… More Examples – Series of Polyacene Molecules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304800" y="4876800"/>
            <a:ext cx="265112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5B98D2"/>
                </a:solidFill>
                <a:cs typeface="Arial" pitchFamily="34" charset="0"/>
              </a:rPr>
              <a:t>Red: bigger molecules !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cs typeface="Arial" pitchFamily="34" charset="0"/>
              </a:rPr>
              <a:t>Blue: smaller molecules !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4419600" y="6477000"/>
            <a:ext cx="2044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Luminescence Spectra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0400" y="6497638"/>
            <a:ext cx="846138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t>ENERGY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58000" y="6551613"/>
            <a:ext cx="1981200" cy="1587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4" name="TextBox 26"/>
          <p:cNvSpPr txBox="1">
            <a:spLocks noChangeArrowheads="1"/>
          </p:cNvSpPr>
          <p:nvPr/>
        </p:nvSpPr>
        <p:spPr bwMode="auto">
          <a:xfrm>
            <a:off x="3048000" y="1143000"/>
            <a:ext cx="1676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… LOWEST ENERGY ABSORPTION PEAK AT …</a:t>
            </a:r>
          </a:p>
        </p:txBody>
      </p:sp>
      <p:sp>
        <p:nvSpPr>
          <p:cNvPr id="8205" name="TextBox 26"/>
          <p:cNvSpPr txBox="1">
            <a:spLocks noChangeArrowheads="1"/>
          </p:cNvSpPr>
          <p:nvPr/>
        </p:nvSpPr>
        <p:spPr bwMode="auto">
          <a:xfrm>
            <a:off x="228600" y="1371600"/>
            <a:ext cx="143351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Benzene</a:t>
            </a:r>
          </a:p>
          <a:p>
            <a:endParaRPr lang="en-US" sz="1800"/>
          </a:p>
          <a:p>
            <a:r>
              <a:rPr lang="en-US" sz="1800"/>
              <a:t>Naphthaline</a:t>
            </a:r>
          </a:p>
          <a:p>
            <a:endParaRPr lang="en-US" sz="1800"/>
          </a:p>
          <a:p>
            <a:r>
              <a:rPr lang="en-US" sz="1800"/>
              <a:t>Anthracene</a:t>
            </a:r>
          </a:p>
          <a:p>
            <a:endParaRPr lang="en-US" sz="1800"/>
          </a:p>
          <a:p>
            <a:r>
              <a:rPr lang="en-US" sz="1800"/>
              <a:t>Tetracene</a:t>
            </a:r>
          </a:p>
          <a:p>
            <a:endParaRPr lang="en-US" sz="1800"/>
          </a:p>
          <a:p>
            <a:r>
              <a:rPr lang="en-US" sz="1800"/>
              <a:t>Pentacene</a:t>
            </a:r>
          </a:p>
        </p:txBody>
      </p:sp>
      <p:pic>
        <p:nvPicPr>
          <p:cNvPr id="8206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371600"/>
            <a:ext cx="3302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905000"/>
            <a:ext cx="6588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514600"/>
            <a:ext cx="9810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3048000"/>
            <a:ext cx="13033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3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76400" y="3581400"/>
            <a:ext cx="16224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1" name="TextBox 32"/>
          <p:cNvSpPr txBox="1">
            <a:spLocks noChangeArrowheads="1"/>
          </p:cNvSpPr>
          <p:nvPr/>
        </p:nvSpPr>
        <p:spPr bwMode="auto">
          <a:xfrm>
            <a:off x="3429000" y="1371600"/>
            <a:ext cx="10668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255 nm</a:t>
            </a:r>
          </a:p>
          <a:p>
            <a:endParaRPr lang="en-US" sz="1800"/>
          </a:p>
          <a:p>
            <a:r>
              <a:rPr lang="en-US" sz="1800"/>
              <a:t>315 nm</a:t>
            </a:r>
          </a:p>
          <a:p>
            <a:endParaRPr lang="en-US" sz="1800"/>
          </a:p>
          <a:p>
            <a:r>
              <a:rPr lang="en-US" sz="1800"/>
              <a:t>380 nm</a:t>
            </a:r>
          </a:p>
          <a:p>
            <a:endParaRPr lang="en-US" sz="1800"/>
          </a:p>
          <a:p>
            <a:r>
              <a:rPr lang="en-US" sz="1800"/>
              <a:t>480 nm</a:t>
            </a:r>
          </a:p>
          <a:p>
            <a:endParaRPr lang="en-US" sz="1800"/>
          </a:p>
          <a:p>
            <a:r>
              <a:rPr lang="en-US" sz="1800"/>
              <a:t>580 nm</a:t>
            </a:r>
          </a:p>
        </p:txBody>
      </p:sp>
      <p:sp>
        <p:nvSpPr>
          <p:cNvPr id="8212" name="TextBox 33"/>
          <p:cNvSpPr txBox="1">
            <a:spLocks noChangeArrowheads="1"/>
          </p:cNvSpPr>
          <p:nvPr/>
        </p:nvSpPr>
        <p:spPr bwMode="auto">
          <a:xfrm>
            <a:off x="304800" y="838200"/>
            <a:ext cx="1249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Molecule</a:t>
            </a:r>
          </a:p>
        </p:txBody>
      </p:sp>
      <p:sp>
        <p:nvSpPr>
          <p:cNvPr id="8213" name="TextBox 34"/>
          <p:cNvSpPr txBox="1">
            <a:spLocks noChangeArrowheads="1"/>
          </p:cNvSpPr>
          <p:nvPr/>
        </p:nvSpPr>
        <p:spPr bwMode="auto">
          <a:xfrm>
            <a:off x="3200400" y="838200"/>
            <a:ext cx="1485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Absorption</a:t>
            </a:r>
          </a:p>
        </p:txBody>
      </p:sp>
      <p:sp>
        <p:nvSpPr>
          <p:cNvPr id="8214" name="Text Box 9"/>
          <p:cNvSpPr txBox="1">
            <a:spLocks noChangeArrowheads="1"/>
          </p:cNvSpPr>
          <p:nvPr/>
        </p:nvSpPr>
        <p:spPr bwMode="auto">
          <a:xfrm>
            <a:off x="3733800" y="6172200"/>
            <a:ext cx="655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pitchFamily="34" charset="0"/>
              </a:rPr>
              <a:t>20000</a:t>
            </a:r>
          </a:p>
        </p:txBody>
      </p:sp>
      <p:sp>
        <p:nvSpPr>
          <p:cNvPr id="8215" name="Text Box 9"/>
          <p:cNvSpPr txBox="1">
            <a:spLocks noChangeArrowheads="1"/>
          </p:cNvSpPr>
          <p:nvPr/>
        </p:nvSpPr>
        <p:spPr bwMode="auto">
          <a:xfrm>
            <a:off x="5105400" y="6169025"/>
            <a:ext cx="655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pitchFamily="34" charset="0"/>
              </a:rPr>
              <a:t>25000</a:t>
            </a:r>
          </a:p>
        </p:txBody>
      </p:sp>
      <p:sp>
        <p:nvSpPr>
          <p:cNvPr id="8216" name="Text Box 9"/>
          <p:cNvSpPr txBox="1">
            <a:spLocks noChangeArrowheads="1"/>
          </p:cNvSpPr>
          <p:nvPr/>
        </p:nvSpPr>
        <p:spPr bwMode="auto">
          <a:xfrm>
            <a:off x="6400800" y="6172200"/>
            <a:ext cx="655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pitchFamily="34" charset="0"/>
              </a:rPr>
              <a:t>30000 </a:t>
            </a:r>
          </a:p>
        </p:txBody>
      </p:sp>
      <p:sp>
        <p:nvSpPr>
          <p:cNvPr id="8217" name="Text Box 9"/>
          <p:cNvSpPr txBox="1">
            <a:spLocks noChangeArrowheads="1"/>
          </p:cNvSpPr>
          <p:nvPr/>
        </p:nvSpPr>
        <p:spPr bwMode="auto">
          <a:xfrm>
            <a:off x="7848600" y="6169025"/>
            <a:ext cx="1323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pitchFamily="34" charset="0"/>
              </a:rPr>
              <a:t>35000      cm</a:t>
            </a:r>
            <a:r>
              <a:rPr lang="en-US" sz="1400" baseline="30000">
                <a:cs typeface="Arial" pitchFamily="34" charset="0"/>
              </a:rPr>
              <a:t>-1</a:t>
            </a:r>
          </a:p>
        </p:txBody>
      </p:sp>
      <p:pic>
        <p:nvPicPr>
          <p:cNvPr id="8218" name="Picture 30" descr="l44s14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62388" y="-244475"/>
            <a:ext cx="52022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9" name="TextBox 31"/>
          <p:cNvSpPr txBox="1">
            <a:spLocks noChangeArrowheads="1"/>
          </p:cNvSpPr>
          <p:nvPr/>
        </p:nvSpPr>
        <p:spPr bwMode="auto">
          <a:xfrm>
            <a:off x="5022850" y="822325"/>
            <a:ext cx="3668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lowest bonding MO of anthracene</a:t>
            </a:r>
          </a:p>
        </p:txBody>
      </p:sp>
      <p:sp>
        <p:nvSpPr>
          <p:cNvPr id="8220" name="Rectangle 1"/>
          <p:cNvSpPr>
            <a:spLocks noChangeArrowheads="1"/>
          </p:cNvSpPr>
          <p:nvPr/>
        </p:nvSpPr>
        <p:spPr bwMode="auto">
          <a:xfrm>
            <a:off x="4314825" y="3592513"/>
            <a:ext cx="490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>
                <a:latin typeface="Verdana" pitchFamily="34" charset="0"/>
              </a:rPr>
              <a:t>© Source unknown. All rights reserved. This content is excluded from our CreativeCommons license. For more information, see </a:t>
            </a:r>
            <a:r>
              <a:rPr lang="en-US" sz="900">
                <a:latin typeface="Verdana" pitchFamily="34" charset="0"/>
                <a:hlinkClick r:id="rId9"/>
              </a:rPr>
              <a:t>http://ocw.mit.edu/fairuse</a:t>
            </a:r>
            <a:r>
              <a:rPr lang="en-US" sz="900">
                <a:latin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990600"/>
            <a:ext cx="580390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916238" y="152400"/>
            <a:ext cx="3603625" cy="530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i="1" u="sng">
                <a:cs typeface="Arial" pitchFamily="34" charset="0"/>
              </a:rPr>
              <a:t>From Molecules to Solids</a:t>
            </a:r>
          </a:p>
        </p:txBody>
      </p:sp>
      <p:pic>
        <p:nvPicPr>
          <p:cNvPr id="9220" name="Picture 4" descr="F14_19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6934200" y="1903413"/>
            <a:ext cx="9906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F14_17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 b="-145"/>
          <a:stretch>
            <a:fillRect/>
          </a:stretch>
        </p:blipFill>
        <p:spPr bwMode="auto">
          <a:xfrm>
            <a:off x="5562600" y="1905000"/>
            <a:ext cx="1066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133600" y="6324600"/>
            <a:ext cx="3940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Number of atoms = number of states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588000" y="2430463"/>
            <a:ext cx="965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0 nodes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7002463" y="2416175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1 node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638800" y="5348288"/>
            <a:ext cx="3290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0 nodes ………………… N-1 nodes</a:t>
            </a:r>
          </a:p>
        </p:txBody>
      </p:sp>
      <p:pic>
        <p:nvPicPr>
          <p:cNvPr id="9226" name="Picture 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913" y="1852613"/>
            <a:ext cx="1397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Picture 4" descr="latex-image-1.pdf"/>
          <p:cNvSpPr>
            <a:spLocks noChangeAspect="1"/>
          </p:cNvSpPr>
          <p:nvPr/>
        </p:nvSpPr>
        <p:spPr bwMode="auto">
          <a:xfrm>
            <a:off x="5257800" y="2895600"/>
            <a:ext cx="1524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8" name="Picture 5" descr="latex-image-1.pdf"/>
          <p:cNvSpPr>
            <a:spLocks noChangeAspect="1"/>
          </p:cNvSpPr>
          <p:nvPr/>
        </p:nvSpPr>
        <p:spPr bwMode="auto">
          <a:xfrm>
            <a:off x="5291138" y="4022725"/>
            <a:ext cx="152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9" name="Picture 6" descr="latex-image-1.pdf"/>
          <p:cNvSpPr>
            <a:spLocks noChangeAspect="1"/>
          </p:cNvSpPr>
          <p:nvPr/>
        </p:nvSpPr>
        <p:spPr bwMode="auto">
          <a:xfrm>
            <a:off x="5146675" y="4997450"/>
            <a:ext cx="3048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0" name="Picture 8" descr="latex-image-1.pdf"/>
          <p:cNvSpPr>
            <a:spLocks noChangeAspect="1"/>
          </p:cNvSpPr>
          <p:nvPr/>
        </p:nvSpPr>
        <p:spPr bwMode="auto">
          <a:xfrm>
            <a:off x="4532313" y="950913"/>
            <a:ext cx="876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805113" y="301625"/>
            <a:ext cx="3841750" cy="768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2400" i="1" u="sng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1-D Lattice of Atoms</a:t>
            </a:r>
          </a:p>
          <a:p>
            <a:pPr algn="ctr"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Single orbital, single atom basis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457200" y="4421188"/>
            <a:ext cx="8558213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>
                <a:solidFill>
                  <a:srgbClr val="5B98D2"/>
                </a:solidFill>
              </a:rPr>
              <a:t>Adding atoms…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>
                <a:solidFill>
                  <a:srgbClr val="5B98D2"/>
                </a:solidFill>
              </a:rPr>
              <a:t> reduces curvature of lowest energy state (incrementally)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>
                <a:solidFill>
                  <a:srgbClr val="5B98D2"/>
                </a:solidFill>
              </a:rPr>
              <a:t> increases number of states (nodes)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>
                <a:solidFill>
                  <a:srgbClr val="5B98D2"/>
                </a:solidFill>
              </a:rPr>
              <a:t> beyond ~10 atoms the bandwidth does not change with crystal size</a:t>
            </a:r>
          </a:p>
          <a:p>
            <a:pPr>
              <a:lnSpc>
                <a:spcPct val="110000"/>
              </a:lnSpc>
            </a:pPr>
            <a:endParaRPr lang="en-US" sz="2000">
              <a:solidFill>
                <a:srgbClr val="5B98D2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>
                <a:solidFill>
                  <a:srgbClr val="5B98D2"/>
                </a:solidFill>
              </a:rPr>
              <a:t>Decreasing distance between atoms (lattice constant) …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>
                <a:solidFill>
                  <a:srgbClr val="5B98D2"/>
                </a:solidFill>
              </a:rPr>
              <a:t> increases bandwidth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066800"/>
            <a:ext cx="38687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00"/>
  <p:tag name="DEFAULTHEIGHT" val="433"/>
</p:tagLst>
</file>

<file path=ppt/theme/theme1.xml><?xml version="1.0" encoding="utf-8"?>
<a:theme xmlns:a="http://schemas.openxmlformats.org/drawingml/2006/main" name="Default Design">
  <a:themeElements>
    <a:clrScheme name="Custom 3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35688</TotalTime>
  <Words>1466</Words>
  <Application>Microsoft Office PowerPoint</Application>
  <PresentationFormat>On-screen Show (4:3)</PresentationFormat>
  <Paragraphs>412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Trebuchet MS</vt:lpstr>
      <vt:lpstr>ＭＳ Ｐゴシック</vt:lpstr>
      <vt:lpstr>Arial</vt:lpstr>
      <vt:lpstr>Wingdings</vt:lpstr>
      <vt:lpstr>Symbol</vt:lpstr>
      <vt:lpstr>Verdana</vt:lpstr>
      <vt:lpstr>Comic Sans MS</vt:lpstr>
      <vt:lpstr>Mathematica1</vt:lpstr>
      <vt:lpstr>SimSun</vt:lpstr>
      <vt:lpstr>Arial Narrow</vt:lpstr>
      <vt:lpstr>Lucida Grande</vt:lpstr>
      <vt:lpstr>Default Design</vt:lpstr>
      <vt:lpstr>Slide 1</vt:lpstr>
      <vt:lpstr>Bonding Between Atoms How can two neutral objects bind together?  H + H  H2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Electronic Conduction in a Semiconductor - example: Si    Z = 14         1s22s22p63s23p2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M.I.T.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Vladimir Bulovic</dc:creator>
  <cp:lastModifiedBy>Janet Chuang</cp:lastModifiedBy>
  <cp:revision>115</cp:revision>
  <cp:lastPrinted>2012-12-19T10:14:37Z</cp:lastPrinted>
  <dcterms:created xsi:type="dcterms:W3CDTF">2011-05-03T01:43:19Z</dcterms:created>
  <dcterms:modified xsi:type="dcterms:W3CDTF">2013-01-17T19:42:10Z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000800b4b70000000000010250800207f7000400038000</vt:lpwstr>
  </property>
</Properties>
</file>