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Default Extension="gif" ContentType="image/gif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2" r:id="rId2"/>
    <p:sldId id="353" r:id="rId3"/>
    <p:sldId id="380" r:id="rId4"/>
    <p:sldId id="372" r:id="rId5"/>
    <p:sldId id="373" r:id="rId6"/>
    <p:sldId id="374" r:id="rId7"/>
    <p:sldId id="375" r:id="rId8"/>
    <p:sldId id="381" r:id="rId9"/>
    <p:sldId id="356" r:id="rId10"/>
    <p:sldId id="357" r:id="rId11"/>
    <p:sldId id="349" r:id="rId12"/>
    <p:sldId id="369" r:id="rId13"/>
    <p:sldId id="370" r:id="rId14"/>
    <p:sldId id="329" r:id="rId15"/>
    <p:sldId id="377" r:id="rId16"/>
    <p:sldId id="378" r:id="rId17"/>
    <p:sldId id="379" r:id="rId18"/>
    <p:sldId id="344" r:id="rId19"/>
    <p:sldId id="359" r:id="rId20"/>
    <p:sldId id="321" r:id="rId21"/>
    <p:sldId id="322" r:id="rId22"/>
    <p:sldId id="342" r:id="rId23"/>
    <p:sldId id="350" r:id="rId24"/>
    <p:sldId id="351" r:id="rId25"/>
    <p:sldId id="343" r:id="rId26"/>
    <p:sldId id="347" r:id="rId27"/>
    <p:sldId id="341" r:id="rId28"/>
    <p:sldId id="382" r:id="rId29"/>
    <p:sldId id="340" r:id="rId30"/>
    <p:sldId id="339" r:id="rId31"/>
    <p:sldId id="383" r:id="rId32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rebuchet MS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rebuchet MS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rebuchet MS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rebuchet MS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clrMru>
    <a:srgbClr val="7FFF70"/>
    <a:srgbClr val="26D3FF"/>
    <a:srgbClr val="C0D89A"/>
    <a:srgbClr val="00D1CC"/>
    <a:srgbClr val="3D84DB"/>
    <a:srgbClr val="DDDDDD"/>
    <a:srgbClr val="C0C0C0"/>
    <a:srgbClr val="EFFFFF"/>
    <a:srgbClr val="E3FFD9"/>
    <a:srgbClr val="CBD4E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318" autoAdjust="0"/>
    <p:restoredTop sz="99748" autoAdjust="0"/>
  </p:normalViewPr>
  <p:slideViewPr>
    <p:cSldViewPr>
      <p:cViewPr>
        <p:scale>
          <a:sx n="90" d="100"/>
          <a:sy n="90" d="100"/>
        </p:scale>
        <p:origin x="-1188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r>
              <a:rPr lang="en-US" dirty="0" smtClean="0"/>
              <a:t>31 </a:t>
            </a:r>
            <a:r>
              <a:rPr lang="en-US" dirty="0"/>
              <a:t>– Optical Resonators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87763" y="86645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fld id="{48A806B1-3582-4C26-A54B-93A34A002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6.007 – OCW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69686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11CCBF2-C375-4DCA-A68C-581D00311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8993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F35EE5-567A-4696-A7AF-65CB22F646B3}" type="slidenum">
              <a:rPr lang="en-US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/>
              <a:t>14</a:t>
            </a:fld>
            <a:endParaRPr lang="en-US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063" y="4344988"/>
            <a:ext cx="6127750" cy="4113212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F35EE5-567A-4696-A7AF-65CB22F646B3}" type="slidenum">
              <a:rPr lang="en-US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/>
              <a:t>15</a:t>
            </a:fld>
            <a:endParaRPr lang="en-US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064" y="4344988"/>
            <a:ext cx="6127750" cy="4113212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97879-A851-440C-B4B8-3FA47882523A}" type="slidenum">
              <a:rPr lang="en-US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/>
              <a:t>16</a:t>
            </a:fld>
            <a:endParaRPr lang="en-US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064" y="4344988"/>
            <a:ext cx="6127750" cy="4113212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EECF19-12DC-4BF8-831B-9A6C5493DED7}" type="slidenum">
              <a:rPr lang="en-US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/>
              <a:t>17</a:t>
            </a:fld>
            <a:endParaRPr lang="en-US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819C74-FC04-4E46-BC10-203FB6A91278}" type="slidenum">
              <a:rPr lang="en-US" smtClean="0">
                <a:latin typeface="Arial" pitchFamily="84" charset="0"/>
                <a:ea typeface="Arial" pitchFamily="84" charset="0"/>
                <a:cs typeface="Arial" pitchFamily="84" charset="0"/>
              </a:rPr>
              <a:pPr/>
              <a:t>26</a:t>
            </a:fld>
            <a:endParaRPr lang="en-US" smtClean="0">
              <a:latin typeface="Arial" pitchFamily="84" charset="0"/>
              <a:ea typeface="Arial" pitchFamily="84" charset="0"/>
              <a:cs typeface="Arial" pitchFamily="84" charset="0"/>
            </a:endParaRPr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19E1A-78E5-485C-9447-6E248CC1D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4CC8D-1C16-40E0-AC16-BAF24EE6A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2D2AE-F68F-4F43-88F1-4DEC14C05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C60B5-7C47-4670-B6D4-37EC46DEC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4A732-1247-41C6-BEA9-16AC0524F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11425-6494-437E-9544-4E23B54BC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D7AEC-048E-400C-B3A1-01C22CE85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53879-329A-4345-AFEC-D2E454A3F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D13D2-30BE-47A0-B0C4-43D903FA2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EB537-F543-418D-8618-DAA25AD99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CF64-F8B3-4820-BD71-A06162CC3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0283D-5D80-4883-B53C-16011D216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200D8FA-0613-4819-B497-E7A17EB8A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cw.mit.edu/help/faq-fair-use/" TargetMode="External"/><Relationship Id="rId5" Type="http://schemas.openxmlformats.org/officeDocument/2006/relationships/hyperlink" Target="http://en.wikipedia.org/wiki/File:Dielectric_laser_mirror_from_a_dye_laser.JPG" TargetMode="External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emf"/><Relationship Id="rId11" Type="http://schemas.openxmlformats.org/officeDocument/2006/relationships/image" Target="../media/image85.emf"/><Relationship Id="rId5" Type="http://schemas.openxmlformats.org/officeDocument/2006/relationships/image" Target="../media/image79.emf"/><Relationship Id="rId10" Type="http://schemas.openxmlformats.org/officeDocument/2006/relationships/image" Target="../media/image84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8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jpeg"/><Relationship Id="rId7" Type="http://schemas.openxmlformats.org/officeDocument/2006/relationships/image" Target="../media/image91.em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Relationship Id="rId9" Type="http://schemas.openxmlformats.org/officeDocument/2006/relationships/hyperlink" Target="http://www.uniqueopals.ch/opal-play-of-colour.ht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11" Type="http://schemas.openxmlformats.org/officeDocument/2006/relationships/hyperlink" Target="http://www.flickr.com/photos/vissago/4634464205/" TargetMode="External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emf"/><Relationship Id="rId9" Type="http://schemas.openxmlformats.org/officeDocument/2006/relationships/image" Target="../media/image9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5.jpeg"/><Relationship Id="rId4" Type="http://schemas.openxmlformats.org/officeDocument/2006/relationships/image" Target="../media/image9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9.jpeg"/><Relationship Id="rId12" Type="http://schemas.openxmlformats.org/officeDocument/2006/relationships/image" Target="../media/image105.jpeg"/><Relationship Id="rId2" Type="http://schemas.openxmlformats.org/officeDocument/2006/relationships/slideLayout" Target="../slideLayouts/slideLayout6.xml"/><Relationship Id="rId16" Type="http://schemas.openxmlformats.org/officeDocument/2006/relationships/hyperlink" Target="http://www.flickr.com/photos/uuzinger/411425461/" TargetMode="Externa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hyperlink" Target="http://www.flickr.com/photos/joshb/87167324/" TargetMode="External"/><Relationship Id="rId5" Type="http://schemas.openxmlformats.org/officeDocument/2006/relationships/image" Target="../media/image93.png"/><Relationship Id="rId15" Type="http://schemas.openxmlformats.org/officeDocument/2006/relationships/image" Target="../media/image108.jpeg"/><Relationship Id="rId10" Type="http://schemas.openxmlformats.org/officeDocument/2006/relationships/hyperlink" Target="http://www.flickr.com/photos/uuzinger/411425452/" TargetMode="External"/><Relationship Id="rId4" Type="http://schemas.openxmlformats.org/officeDocument/2006/relationships/image" Target="../media/image102.jpeg"/><Relationship Id="rId9" Type="http://schemas.openxmlformats.org/officeDocument/2006/relationships/image" Target="../media/image104.jpeg"/><Relationship Id="rId14" Type="http://schemas.openxmlformats.org/officeDocument/2006/relationships/image" Target="../media/image10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hyperlink" Target="http://www.flickr.com/photos/madmack/136237003/" TargetMode="External"/><Relationship Id="rId3" Type="http://schemas.openxmlformats.org/officeDocument/2006/relationships/tags" Target="../tags/tag9.xml"/><Relationship Id="rId7" Type="http://schemas.openxmlformats.org/officeDocument/2006/relationships/image" Target="../media/image112.png"/><Relationship Id="rId12" Type="http://schemas.openxmlformats.org/officeDocument/2006/relationships/image" Target="../media/image116.jpeg"/><Relationship Id="rId2" Type="http://schemas.openxmlformats.org/officeDocument/2006/relationships/tags" Target="../tags/tag8.xml"/><Relationship Id="rId16" Type="http://schemas.openxmlformats.org/officeDocument/2006/relationships/image" Target="../media/image118.jpeg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4.bin"/><Relationship Id="rId5" Type="http://schemas.openxmlformats.org/officeDocument/2006/relationships/tags" Target="../tags/tag11.xml"/><Relationship Id="rId15" Type="http://schemas.openxmlformats.org/officeDocument/2006/relationships/hyperlink" Target="http://www.flickr.com/photos/wonker/2505350820/" TargetMode="External"/><Relationship Id="rId10" Type="http://schemas.openxmlformats.org/officeDocument/2006/relationships/image" Target="../media/image115.png"/><Relationship Id="rId4" Type="http://schemas.openxmlformats.org/officeDocument/2006/relationships/tags" Target="../tags/tag10.xml"/><Relationship Id="rId9" Type="http://schemas.openxmlformats.org/officeDocument/2006/relationships/image" Target="../media/image114.png"/><Relationship Id="rId14" Type="http://schemas.openxmlformats.org/officeDocument/2006/relationships/image" Target="../media/image1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image" Target="../media/image11.emf"/><Relationship Id="rId7" Type="http://schemas.openxmlformats.org/officeDocument/2006/relationships/image" Target="../media/image12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emf"/><Relationship Id="rId5" Type="http://schemas.openxmlformats.org/officeDocument/2006/relationships/image" Target="../media/image3.emf"/><Relationship Id="rId10" Type="http://schemas.openxmlformats.org/officeDocument/2006/relationships/image" Target="../media/image123.emf"/><Relationship Id="rId4" Type="http://schemas.openxmlformats.org/officeDocument/2006/relationships/image" Target="../media/image2.emf"/><Relationship Id="rId9" Type="http://schemas.openxmlformats.org/officeDocument/2006/relationships/image" Target="../media/image12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3" Type="http://schemas.openxmlformats.org/officeDocument/2006/relationships/image" Target="../media/image2.emf"/><Relationship Id="rId21" Type="http://schemas.openxmlformats.org/officeDocument/2006/relationships/image" Target="../media/image20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24" Type="http://schemas.openxmlformats.org/officeDocument/2006/relationships/hyperlink" Target="http://www.flickr.com/photos/theogeo/1102816166/" TargetMode="External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23" Type="http://schemas.openxmlformats.org/officeDocument/2006/relationships/image" Target="../media/image22.jpeg"/><Relationship Id="rId10" Type="http://schemas.openxmlformats.org/officeDocument/2006/relationships/image" Target="../media/image9.emf"/><Relationship Id="rId19" Type="http://schemas.openxmlformats.org/officeDocument/2006/relationships/image" Target="../media/image18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Relationship Id="rId22" Type="http://schemas.openxmlformats.org/officeDocument/2006/relationships/image" Target="../media/image2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126.emf"/><Relationship Id="rId18" Type="http://schemas.openxmlformats.org/officeDocument/2006/relationships/image" Target="../media/image131.jpeg"/><Relationship Id="rId26" Type="http://schemas.openxmlformats.org/officeDocument/2006/relationships/image" Target="../media/image138.png"/><Relationship Id="rId3" Type="http://schemas.openxmlformats.org/officeDocument/2006/relationships/tags" Target="../tags/tag14.xml"/><Relationship Id="rId21" Type="http://schemas.openxmlformats.org/officeDocument/2006/relationships/image" Target="../media/image133.png"/><Relationship Id="rId7" Type="http://schemas.openxmlformats.org/officeDocument/2006/relationships/tags" Target="../tags/tag18.xml"/><Relationship Id="rId12" Type="http://schemas.openxmlformats.org/officeDocument/2006/relationships/image" Target="../media/image125.emf"/><Relationship Id="rId17" Type="http://schemas.openxmlformats.org/officeDocument/2006/relationships/image" Target="../media/image130.emf"/><Relationship Id="rId25" Type="http://schemas.openxmlformats.org/officeDocument/2006/relationships/image" Target="../media/image137.png"/><Relationship Id="rId2" Type="http://schemas.openxmlformats.org/officeDocument/2006/relationships/tags" Target="../tags/tag13.xml"/><Relationship Id="rId16" Type="http://schemas.openxmlformats.org/officeDocument/2006/relationships/image" Target="../media/image129.emf"/><Relationship Id="rId20" Type="http://schemas.openxmlformats.org/officeDocument/2006/relationships/image" Target="../media/image132.png"/><Relationship Id="rId29" Type="http://schemas.openxmlformats.org/officeDocument/2006/relationships/image" Target="../media/image141.emf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24.emf"/><Relationship Id="rId24" Type="http://schemas.openxmlformats.org/officeDocument/2006/relationships/image" Target="../media/image136.png"/><Relationship Id="rId5" Type="http://schemas.openxmlformats.org/officeDocument/2006/relationships/tags" Target="../tags/tag16.xml"/><Relationship Id="rId15" Type="http://schemas.openxmlformats.org/officeDocument/2006/relationships/image" Target="../media/image128.emf"/><Relationship Id="rId23" Type="http://schemas.openxmlformats.org/officeDocument/2006/relationships/image" Target="../media/image135.png"/><Relationship Id="rId28" Type="http://schemas.openxmlformats.org/officeDocument/2006/relationships/image" Target="../media/image140.emf"/><Relationship Id="rId10" Type="http://schemas.openxmlformats.org/officeDocument/2006/relationships/slideLayout" Target="../slideLayouts/slideLayout7.xml"/><Relationship Id="rId19" Type="http://schemas.openxmlformats.org/officeDocument/2006/relationships/hyperlink" Target="http://www.flickr.com/photos/nekonomania/4827035737/" TargetMode="Externa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127.emf"/><Relationship Id="rId22" Type="http://schemas.openxmlformats.org/officeDocument/2006/relationships/image" Target="../media/image134.png"/><Relationship Id="rId27" Type="http://schemas.openxmlformats.org/officeDocument/2006/relationships/image" Target="../media/image13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44.emf"/><Relationship Id="rId18" Type="http://schemas.openxmlformats.org/officeDocument/2006/relationships/image" Target="../media/image136.png"/><Relationship Id="rId3" Type="http://schemas.openxmlformats.org/officeDocument/2006/relationships/tags" Target="../tags/tag23.xml"/><Relationship Id="rId21" Type="http://schemas.openxmlformats.org/officeDocument/2006/relationships/image" Target="../media/image139.emf"/><Relationship Id="rId7" Type="http://schemas.openxmlformats.org/officeDocument/2006/relationships/tags" Target="../tags/tag27.xml"/><Relationship Id="rId12" Type="http://schemas.openxmlformats.org/officeDocument/2006/relationships/image" Target="../media/image143.emf"/><Relationship Id="rId17" Type="http://schemas.openxmlformats.org/officeDocument/2006/relationships/image" Target="../media/image135.png"/><Relationship Id="rId2" Type="http://schemas.openxmlformats.org/officeDocument/2006/relationships/tags" Target="../tags/tag22.xml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142.emf"/><Relationship Id="rId5" Type="http://schemas.openxmlformats.org/officeDocument/2006/relationships/tags" Target="../tags/tag25.xml"/><Relationship Id="rId15" Type="http://schemas.openxmlformats.org/officeDocument/2006/relationships/image" Target="../media/image133.png"/><Relationship Id="rId23" Type="http://schemas.openxmlformats.org/officeDocument/2006/relationships/image" Target="../media/image141.emf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137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132.png"/><Relationship Id="rId22" Type="http://schemas.openxmlformats.org/officeDocument/2006/relationships/image" Target="../media/image1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emf"/><Relationship Id="rId5" Type="http://schemas.openxmlformats.org/officeDocument/2006/relationships/image" Target="../media/image148.emf"/><Relationship Id="rId4" Type="http://schemas.openxmlformats.org/officeDocument/2006/relationships/image" Target="../media/image1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7" Type="http://schemas.openxmlformats.org/officeDocument/2006/relationships/image" Target="../media/image154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emf"/><Relationship Id="rId5" Type="http://schemas.openxmlformats.org/officeDocument/2006/relationships/image" Target="../media/image152.emf"/><Relationship Id="rId4" Type="http://schemas.openxmlformats.org/officeDocument/2006/relationships/image" Target="../media/image15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tags" Target="../tags/tag32.xml"/><Relationship Id="rId7" Type="http://schemas.openxmlformats.org/officeDocument/2006/relationships/image" Target="../media/image15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55.png"/><Relationship Id="rId5" Type="http://schemas.openxmlformats.org/officeDocument/2006/relationships/slideLayout" Target="../slideLayouts/slideLayout7.xml"/><Relationship Id="rId10" Type="http://schemas.openxmlformats.org/officeDocument/2006/relationships/hyperlink" Target="http://www.flickr.com/photos/vissago/4634464205/" TargetMode="External"/><Relationship Id="rId4" Type="http://schemas.openxmlformats.org/officeDocument/2006/relationships/tags" Target="../tags/tag33.xml"/><Relationship Id="rId9" Type="http://schemas.openxmlformats.org/officeDocument/2006/relationships/image" Target="../media/image1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emf"/><Relationship Id="rId3" Type="http://schemas.openxmlformats.org/officeDocument/2006/relationships/image" Target="../media/image160.emf"/><Relationship Id="rId7" Type="http://schemas.openxmlformats.org/officeDocument/2006/relationships/image" Target="../media/image164.emf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emf"/><Relationship Id="rId5" Type="http://schemas.openxmlformats.org/officeDocument/2006/relationships/image" Target="../media/image162.emf"/><Relationship Id="rId4" Type="http://schemas.openxmlformats.org/officeDocument/2006/relationships/image" Target="../media/image161.emf"/><Relationship Id="rId9" Type="http://schemas.openxmlformats.org/officeDocument/2006/relationships/image" Target="../media/image16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emf"/><Relationship Id="rId3" Type="http://schemas.openxmlformats.org/officeDocument/2006/relationships/image" Target="../media/image167.emf"/><Relationship Id="rId7" Type="http://schemas.openxmlformats.org/officeDocument/2006/relationships/image" Target="../media/image17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0.emf"/><Relationship Id="rId5" Type="http://schemas.openxmlformats.org/officeDocument/2006/relationships/image" Target="../media/image169.emf"/><Relationship Id="rId4" Type="http://schemas.openxmlformats.org/officeDocument/2006/relationships/image" Target="../media/image16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emf"/><Relationship Id="rId5" Type="http://schemas.openxmlformats.org/officeDocument/2006/relationships/image" Target="../media/image176.jpeg"/><Relationship Id="rId4" Type="http://schemas.openxmlformats.org/officeDocument/2006/relationships/image" Target="../media/image17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7" Type="http://schemas.openxmlformats.org/officeDocument/2006/relationships/image" Target="../media/image183.emf"/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emf"/><Relationship Id="rId5" Type="http://schemas.openxmlformats.org/officeDocument/2006/relationships/image" Target="../media/image175.emf"/><Relationship Id="rId4" Type="http://schemas.openxmlformats.org/officeDocument/2006/relationships/image" Target="../media/image18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17" Type="http://schemas.openxmlformats.org/officeDocument/2006/relationships/image" Target="../media/image32.emf"/><Relationship Id="rId2" Type="http://schemas.openxmlformats.org/officeDocument/2006/relationships/tags" Target="../tags/tag3.xml"/><Relationship Id="rId16" Type="http://schemas.openxmlformats.org/officeDocument/2006/relationships/image" Target="../media/image31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6.png"/><Relationship Id="rId5" Type="http://schemas.openxmlformats.org/officeDocument/2006/relationships/tags" Target="../tags/tag6.xml"/><Relationship Id="rId15" Type="http://schemas.openxmlformats.org/officeDocument/2006/relationships/image" Target="../media/image30.emf"/><Relationship Id="rId10" Type="http://schemas.openxmlformats.org/officeDocument/2006/relationships/image" Target="../media/image25.png"/><Relationship Id="rId4" Type="http://schemas.openxmlformats.org/officeDocument/2006/relationships/tags" Target="../tags/tag5.xml"/><Relationship Id="rId9" Type="http://schemas.openxmlformats.org/officeDocument/2006/relationships/image" Target="../media/image24.png"/><Relationship Id="rId14" Type="http://schemas.openxmlformats.org/officeDocument/2006/relationships/image" Target="../media/image2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jpeg"/><Relationship Id="rId5" Type="http://schemas.openxmlformats.org/officeDocument/2006/relationships/image" Target="../media/image185.emf"/><Relationship Id="rId4" Type="http://schemas.openxmlformats.org/officeDocument/2006/relationships/image" Target="../media/image18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terms" TargetMode="External"/><Relationship Id="rId2" Type="http://schemas.openxmlformats.org/officeDocument/2006/relationships/hyperlink" Target="http://ocw.mit.ed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" Type="http://schemas.openxmlformats.org/officeDocument/2006/relationships/image" Target="../media/image47.emf"/><Relationship Id="rId1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emf"/><Relationship Id="rId15" Type="http://schemas.openxmlformats.org/officeDocument/2006/relationships/image" Target="../media/image60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10818" y="914400"/>
            <a:ext cx="6690016" cy="59503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ea typeface="+mn-ea"/>
                <a:cs typeface="+mn-cs"/>
              </a:rPr>
              <a:t>Light Reflectors and Optical Resonators</a:t>
            </a:r>
            <a:endParaRPr lang="en-US" i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1149350" y="2209800"/>
            <a:ext cx="3929063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/>
              <a:t>	 		</a:t>
            </a:r>
            <a:r>
              <a:rPr lang="en-US" u="sng"/>
              <a:t>Outline</a:t>
            </a:r>
            <a:endParaRPr lang="en-US" sz="3200" u="sng"/>
          </a:p>
          <a:p>
            <a:pPr eaLnBrk="0" hangingPunct="0"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2915816" y="2780928"/>
            <a:ext cx="4724400" cy="192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Review of Wave Reflection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Reflection and </a:t>
            </a:r>
            <a:r>
              <a:rPr lang="en-US" sz="2000" dirty="0" smtClean="0"/>
              <a:t>Interference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Fiber for Telecommunications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dirty="0"/>
              <a:t>Optical </a:t>
            </a:r>
            <a:r>
              <a:rPr lang="en-US" sz="2000" dirty="0" smtClean="0"/>
              <a:t>Resonators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739" y="4124722"/>
            <a:ext cx="4386262" cy="1083886"/>
          </a:xfrm>
          <a:prstGeom prst="rect">
            <a:avLst/>
          </a:prstGeom>
          <a:solidFill>
            <a:srgbClr val="3D84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5738" y="720784"/>
            <a:ext cx="8763000" cy="803216"/>
          </a:xfrm>
          <a:prstGeom prst="rect">
            <a:avLst/>
          </a:prstGeom>
          <a:solidFill>
            <a:srgbClr val="3D84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323528" y="692209"/>
            <a:ext cx="8571577" cy="616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Net excess energy input into </a:t>
            </a: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</a:rPr>
              <a:t>planet Earth </a:t>
            </a: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1.6 W/m</a:t>
            </a:r>
            <a:r>
              <a:rPr lang="en-US" sz="1600" baseline="30000" dirty="0">
                <a:latin typeface="Trebuchet MS" charset="0"/>
                <a:ea typeface="Trebuchet MS" charset="0"/>
                <a:cs typeface="Trebuchet MS" charset="0"/>
              </a:rPr>
              <a:t>2</a:t>
            </a: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.</a:t>
            </a: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	</a:t>
            </a:r>
            <a:r>
              <a:rPr lang="en-US" sz="1600" dirty="0" err="1">
                <a:latin typeface="Trebuchet MS" charset="0"/>
                <a:ea typeface="Trebuchet MS" charset="0"/>
                <a:cs typeface="Trebuchet MS" charset="0"/>
              </a:rPr>
              <a:t>Illuminance</a:t>
            </a: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 on ground level is ~1000 W/m</a:t>
            </a:r>
            <a:r>
              <a:rPr lang="en-US" sz="1600" baseline="30000" dirty="0">
                <a:latin typeface="Trebuchet MS" charset="0"/>
                <a:ea typeface="Trebuchet MS" charset="0"/>
                <a:cs typeface="Trebuchet MS" charset="0"/>
              </a:rPr>
              <a:t>2</a:t>
            </a:r>
          </a:p>
          <a:p>
            <a:pPr lvl="2">
              <a:buFont typeface="Wingdings" charset="2"/>
              <a:buChar char="à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1600" b="1" dirty="0">
                <a:latin typeface="Trebuchet MS" charset="0"/>
                <a:ea typeface="Trebuchet MS" charset="0"/>
                <a:cs typeface="Trebuchet MS" charset="0"/>
              </a:rPr>
              <a:t>We need to reflect  1.6/1000 of energy back to Balance the Energy IN/OUT</a:t>
            </a:r>
          </a:p>
          <a:p>
            <a:endParaRPr lang="en-US" sz="1600" dirty="0">
              <a:latin typeface="Trebuchet MS" charset="0"/>
              <a:ea typeface="Trebuchet MS" charset="0"/>
              <a:cs typeface="Trebuchet MS" charset="0"/>
              <a:sym typeface="Wingdings" charset="2"/>
            </a:endParaRP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Oceans are 90% absorptive (10% reflective)</a:t>
            </a: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Aluminum is 88% reflective on the shiny side and 80% reflective on the dull side.</a:t>
            </a: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(Frosted silica might also be able to be used as a reflector)</a:t>
            </a:r>
          </a:p>
          <a:p>
            <a:endParaRPr lang="en-US" sz="1600" dirty="0">
              <a:latin typeface="Trebuchet MS" charset="0"/>
              <a:ea typeface="Trebuchet MS" charset="0"/>
              <a:cs typeface="Trebuchet MS" charset="0"/>
              <a:sym typeface="Wingdings" charset="2"/>
            </a:endParaRP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How much of ocean</a:t>
            </a: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 area do </a:t>
            </a:r>
            <a: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we need to cover</a:t>
            </a: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 </a:t>
            </a:r>
            <a:br>
              <a:rPr lang="en-US" sz="1600" dirty="0" smtClean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</a:b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with 80% reflective sheets of aluminum to balance the energy IN/OUT ?</a:t>
            </a:r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(1.6/1000) / (80% - 10%) = 0.23% (of the Earth’s surface area)</a:t>
            </a:r>
          </a:p>
          <a:p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Earth surface area = </a:t>
            </a: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</a:rPr>
              <a:t>5100 million </a:t>
            </a: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km</a:t>
            </a:r>
            <a:r>
              <a:rPr lang="en-US" sz="1600" baseline="30000" dirty="0">
                <a:latin typeface="Trebuchet MS" charset="0"/>
                <a:ea typeface="Trebuchet MS" charset="0"/>
                <a:cs typeface="Trebuchet MS" charset="0"/>
              </a:rPr>
              <a:t>2</a:t>
            </a:r>
          </a:p>
          <a:p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We need to cover = 1.2</a:t>
            </a: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</a:rPr>
              <a:t> million km</a:t>
            </a:r>
            <a:r>
              <a:rPr lang="en-US" sz="1600" baseline="30000" dirty="0" smtClean="0">
                <a:latin typeface="Trebuchet MS" charset="0"/>
                <a:ea typeface="Trebuchet MS" charset="0"/>
                <a:cs typeface="Trebuchet MS" charset="0"/>
              </a:rPr>
              <a:t>2</a:t>
            </a: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</a:rPr>
              <a:t>  </a:t>
            </a:r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	</a:t>
            </a:r>
            <a:r>
              <a:rPr lang="en-US" sz="1600" dirty="0" err="1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</a:t>
            </a:r>
            <a: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 equivalent to ~100 years </a:t>
            </a:r>
            <a:b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</a:br>
            <a: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	    of today’s Aluminum production </a:t>
            </a:r>
            <a:b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</a:br>
            <a: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	    (assuming 50 </a:t>
            </a:r>
            <a:r>
              <a:rPr lang="en-US" sz="1600" dirty="0" err="1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μm</a:t>
            </a:r>
            <a:r>
              <a:rPr lang="en-US" sz="1600" dirty="0">
                <a:latin typeface="Trebuchet MS" charset="0"/>
                <a:ea typeface="Trebuchet MS" charset="0"/>
                <a:cs typeface="Trebuchet MS" charset="0"/>
                <a:sym typeface="Wingdings" charset="2"/>
              </a:rPr>
              <a:t> thick Al foil)</a:t>
            </a:r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Dead ocean</a:t>
            </a: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</a:rPr>
              <a:t> zones </a:t>
            </a: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=</a:t>
            </a: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</a:rPr>
              <a:t> 0.24 million </a:t>
            </a: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km</a:t>
            </a:r>
            <a:r>
              <a:rPr lang="en-US" sz="1600" baseline="30000" dirty="0">
                <a:latin typeface="Trebuchet MS" charset="0"/>
                <a:ea typeface="Trebuchet MS" charset="0"/>
                <a:cs typeface="Trebuchet MS" charset="0"/>
              </a:rPr>
              <a:t>2</a:t>
            </a:r>
          </a:p>
          <a:p>
            <a:endParaRPr lang="en-US" sz="1600" baseline="30000" dirty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Ice fields:</a:t>
            </a: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	North Pole =  9 to 12 million km</a:t>
            </a: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</a:rPr>
              <a:t>² </a:t>
            </a:r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	Greenland ice sheet =  1.7 million km² </a:t>
            </a: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	South Pole = 14 million km²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93041" y="228600"/>
            <a:ext cx="69579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 dirty="0" smtClean="0">
                <a:latin typeface="Trebuchet MS" pitchFamily="34" charset="0"/>
                <a:ea typeface="ＭＳ Ｐゴシック" pitchFamily="-65" charset="-128"/>
              </a:rPr>
              <a:t>Deploy Aluminum Rafts over Dead Ocean Areas ?</a:t>
            </a:r>
            <a:endParaRPr lang="en-US" sz="2400" i="1" u="sng" dirty="0">
              <a:latin typeface="Trebuchet MS" pitchFamily="34" charset="0"/>
              <a:ea typeface="ＭＳ Ｐゴシック" pitchFamily="-65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645024"/>
            <a:ext cx="3621901" cy="2304256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796136" y="6021288"/>
            <a:ext cx="2217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</a:rPr>
              <a:t>Image is in the public domain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2708920"/>
            <a:ext cx="3168352" cy="2125492"/>
          </a:xfrm>
          <a:prstGeom prst="rect">
            <a:avLst/>
          </a:prstGeom>
        </p:spPr>
      </p:pic>
      <p:pic>
        <p:nvPicPr>
          <p:cNvPr id="14" name="Picture 2" descr="l23s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" b="32"/>
          <a:stretch>
            <a:fillRect/>
          </a:stretch>
        </p:blipFill>
        <p:spPr bwMode="auto">
          <a:xfrm>
            <a:off x="0" y="476672"/>
            <a:ext cx="29289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0" name="Rectangle 3"/>
          <p:cNvSpPr>
            <a:spLocks noChangeArrowheads="1"/>
          </p:cNvSpPr>
          <p:nvPr/>
        </p:nvSpPr>
        <p:spPr bwMode="auto">
          <a:xfrm>
            <a:off x="4191000" y="533400"/>
            <a:ext cx="416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u="sng"/>
              <a:t>Three Ways to Make a Mirror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172200" y="4343400"/>
            <a:ext cx="2743200" cy="2286000"/>
            <a:chOff x="5996804" y="4724400"/>
            <a:chExt cx="2668544" cy="1935163"/>
          </a:xfrm>
        </p:grpSpPr>
        <p:pic>
          <p:nvPicPr>
            <p:cNvPr id="259108" name="Picture 36" descr="fish-reflection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019800" y="4724400"/>
              <a:ext cx="2590800" cy="1935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9110" name="Text Box 38"/>
            <p:cNvSpPr txBox="1">
              <a:spLocks noChangeArrowheads="1"/>
            </p:cNvSpPr>
            <p:nvPr/>
          </p:nvSpPr>
          <p:spPr bwMode="auto">
            <a:xfrm>
              <a:off x="5996804" y="6377981"/>
              <a:ext cx="2668544" cy="275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TOTAL INTERNAL REFLECTION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99014" name="Text Box 39"/>
          <p:cNvSpPr txBox="1">
            <a:spLocks noChangeArrowheads="1"/>
          </p:cNvSpPr>
          <p:nvPr/>
        </p:nvSpPr>
        <p:spPr bwMode="auto">
          <a:xfrm>
            <a:off x="683568" y="404664"/>
            <a:ext cx="1807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METAL REFLECTION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99015" name="Text Box 41"/>
          <p:cNvSpPr txBox="1">
            <a:spLocks noChangeArrowheads="1"/>
          </p:cNvSpPr>
          <p:nvPr/>
        </p:nvSpPr>
        <p:spPr bwMode="auto">
          <a:xfrm>
            <a:off x="3270379" y="2774491"/>
            <a:ext cx="23770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MULTILAYER REFLECTION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588224" y="4077072"/>
            <a:ext cx="2217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</a:rPr>
              <a:t>Image is in the public domain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843808" y="4880967"/>
            <a:ext cx="3225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</a:rPr>
              <a:t>Image is in the public </a:t>
            </a:r>
            <a:r>
              <a:rPr lang="en-US" sz="1200" dirty="0" smtClean="0">
                <a:latin typeface="Trebuchet MS" charset="0"/>
              </a:rPr>
              <a:t>domain: </a:t>
            </a:r>
          </a:p>
          <a:p>
            <a:pPr eaLnBrk="1" hangingPunct="1"/>
            <a:r>
              <a:rPr lang="en-US" sz="1200" dirty="0" smtClean="0">
                <a:latin typeface="Trebuchet MS" charset="0"/>
                <a:hlinkClick r:id="rId5"/>
              </a:rPr>
              <a:t>http://en.wikipedia.org/wiki/File:Dielectric_laser_mirror_from_a_dye_laser.JPG</a:t>
            </a:r>
            <a:endParaRPr lang="en-US" sz="1200" dirty="0">
              <a:latin typeface="Trebuchet MS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852936"/>
            <a:ext cx="27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200" dirty="0">
                <a:latin typeface="Trebuchet MS" pitchFamily="34" charset="0"/>
              </a:rPr>
              <a:t>© Kyle Hounsell.  All rights reserved. This content is excluded from our Creative Commons license. For more information, see </a:t>
            </a:r>
            <a:r>
              <a:rPr lang="en-US" sz="1200" dirty="0">
                <a:latin typeface="Trebuchet MS" pitchFamily="34" charset="0"/>
                <a:hlinkClick r:id="rId6"/>
              </a:rPr>
              <a:t>http://ocw.mit.edu/fairuse</a:t>
            </a:r>
            <a:endParaRPr lang="en-US" sz="120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1600" y="48768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Thin layers with a high refractive index </a:t>
            </a:r>
            <a:r>
              <a:rPr lang="en-US" sz="1400" i="1" dirty="0" err="1" smtClean="0"/>
              <a:t>n</a:t>
            </a:r>
            <a:r>
              <a:rPr lang="en-US" sz="1400" i="1" baseline="-25000" dirty="0" err="1" smtClean="0"/>
              <a:t>HI</a:t>
            </a:r>
            <a:r>
              <a:rPr lang="en-US" sz="1400" i="1" dirty="0" smtClean="0"/>
              <a:t> are interleaved with thicker layers with a lower refractive index </a:t>
            </a:r>
            <a:r>
              <a:rPr lang="en-US" sz="1400" i="1" dirty="0" err="1" smtClean="0"/>
              <a:t>n</a:t>
            </a:r>
            <a:r>
              <a:rPr lang="en-US" sz="1400" i="1" baseline="-25000" dirty="0" err="1" smtClean="0"/>
              <a:t>LO</a:t>
            </a:r>
            <a:r>
              <a:rPr lang="en-US" sz="1400" i="1" dirty="0" smtClean="0"/>
              <a:t>. </a:t>
            </a:r>
          </a:p>
          <a:p>
            <a:pPr algn="ctr"/>
            <a:r>
              <a:rPr lang="en-US" sz="1400" i="1" dirty="0" smtClean="0"/>
              <a:t>The path lengths </a:t>
            </a:r>
            <a:r>
              <a:rPr lang="en-US" sz="1400" i="1" dirty="0" err="1" smtClean="0"/>
              <a:t>l</a:t>
            </a:r>
            <a:r>
              <a:rPr lang="en-US" sz="1400" i="1" baseline="-25000" dirty="0" err="1" smtClean="0"/>
              <a:t>A</a:t>
            </a:r>
            <a:r>
              <a:rPr lang="en-US" sz="1400" i="1" dirty="0" smtClean="0"/>
              <a:t> and </a:t>
            </a:r>
            <a:r>
              <a:rPr lang="en-US" sz="1400" i="1" dirty="0" err="1" smtClean="0"/>
              <a:t>l</a:t>
            </a:r>
            <a:r>
              <a:rPr lang="en-US" sz="1400" i="1" baseline="-25000" dirty="0" err="1" smtClean="0"/>
              <a:t>B</a:t>
            </a:r>
            <a:r>
              <a:rPr lang="en-US" sz="1400" i="1" dirty="0" smtClean="0"/>
              <a:t> differ by exactly one wavelength, which leads to constructive interference.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381000"/>
            <a:ext cx="36903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Dielectric Mirrors</a:t>
            </a:r>
          </a:p>
          <a:p>
            <a:r>
              <a:rPr lang="en-US" sz="1800" dirty="0" smtClean="0"/>
              <a:t>	… can be &gt;99% reflective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6254430" y="6477000"/>
            <a:ext cx="2051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Source: </a:t>
            </a:r>
            <a:r>
              <a:rPr lang="en-US" sz="1400" i="1" dirty="0" err="1" smtClean="0"/>
              <a:t>wikipedia.com</a:t>
            </a:r>
            <a:endParaRPr lang="en-US" sz="1400" i="1" dirty="0"/>
          </a:p>
        </p:txBody>
      </p:sp>
      <p:sp>
        <p:nvSpPr>
          <p:cNvPr id="9" name="Rectangle 8"/>
          <p:cNvSpPr/>
          <p:nvPr/>
        </p:nvSpPr>
        <p:spPr>
          <a:xfrm>
            <a:off x="304800" y="1981200"/>
            <a:ext cx="4114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Simple dielectric mirrors consist of stacked of layers of high and low refractive index. The layers are chosen such the path-length differences of reflections from low to high index layers are integer multiples of wavelengths. </a:t>
            </a:r>
          </a:p>
          <a:p>
            <a:pPr algn="ctr"/>
            <a:r>
              <a:rPr lang="en-US" sz="1600" dirty="0" smtClean="0"/>
              <a:t>Similarly, reflections from low-index layers have path length difference of half a wavelength, but add constructively because of 180 degree phase shift from the reflection.  For normal incidence, these optimized thicknesses are a quarter of a wavelength</a:t>
            </a:r>
            <a:endParaRPr lang="en-US" sz="1600" dirty="0"/>
          </a:p>
        </p:txBody>
      </p:sp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4572000" y="4110038"/>
          <a:ext cx="1112837" cy="658812"/>
        </p:xfrm>
        <a:graphic>
          <a:graphicData uri="http://schemas.openxmlformats.org/presentationml/2006/ole">
            <p:oleObj spid="_x0000_s321636" name="Equation" r:id="rId3" imgW="740520" imgH="429480" progId="Equation.3">
              <p:embed/>
            </p:oleObj>
          </a:graphicData>
        </a:graphic>
      </p:graphicFrame>
      <p:graphicFrame>
        <p:nvGraphicFramePr>
          <p:cNvPr id="14" name="Object 6"/>
          <p:cNvGraphicFramePr>
            <a:graphicFrameLocks noChangeAspect="1"/>
          </p:cNvGraphicFramePr>
          <p:nvPr/>
        </p:nvGraphicFramePr>
        <p:xfrm>
          <a:off x="5813425" y="4099878"/>
          <a:ext cx="1349375" cy="690562"/>
        </p:xfrm>
        <a:graphic>
          <a:graphicData uri="http://schemas.openxmlformats.org/presentationml/2006/ole">
            <p:oleObj spid="_x0000_s321637" name="Equation" r:id="rId4" imgW="923400" imgH="466200" progId="">
              <p:embed/>
            </p:oleObj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4077072"/>
            <a:ext cx="1358900" cy="2413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4437112"/>
            <a:ext cx="1333500" cy="241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260648"/>
            <a:ext cx="304800" cy="1524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252264"/>
            <a:ext cx="292100" cy="15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80112" y="404664"/>
            <a:ext cx="2641600" cy="3340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7650" y="3746500"/>
            <a:ext cx="190500" cy="2032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1200" y="3746500"/>
            <a:ext cx="203200" cy="20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r="23" b="22"/>
          <a:stretch>
            <a:fillRect/>
          </a:stretch>
        </p:blipFill>
        <p:spPr>
          <a:xfrm>
            <a:off x="5372100" y="0"/>
            <a:ext cx="3771900" cy="251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0030" y="2635253"/>
            <a:ext cx="3276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Precious opal consists of spheres of silica of fairly regular size, packed into close-packed planes that are stacked together with characteristic dimensions of several hundred nm.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561928"/>
            <a:ext cx="3835918" cy="281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663714"/>
            <a:ext cx="4814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Opals </a:t>
            </a:r>
          </a:p>
          <a:p>
            <a:r>
              <a:rPr lang="en-US" sz="1600" b="1" dirty="0" smtClean="0"/>
              <a:t>	… are an example of dielectric mirrors</a:t>
            </a:r>
            <a:endParaRPr lang="en-US" sz="1600" b="1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228184" y="2432695"/>
            <a:ext cx="2217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</a:rPr>
              <a:t>Image is in the public domain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6224" y="2852936"/>
            <a:ext cx="4385816" cy="2665631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 rot="2667269">
            <a:off x="803979" y="3066141"/>
            <a:ext cx="1219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latin typeface="Trebuchet MS" charset="0"/>
              </a:rPr>
              <a:t>Incident rays</a:t>
            </a:r>
            <a:endParaRPr lang="en-US" sz="1400" dirty="0">
              <a:latin typeface="Trebuchet MS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 rot="19433847">
            <a:off x="2736741" y="3229150"/>
            <a:ext cx="13344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latin typeface="Trebuchet MS" charset="0"/>
              </a:rPr>
              <a:t>Reflected rays</a:t>
            </a:r>
            <a:endParaRPr lang="en-US" sz="1400" dirty="0">
              <a:latin typeface="Trebuchet MS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29840" y="4293096"/>
            <a:ext cx="7937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latin typeface="Trebuchet MS" charset="0"/>
              </a:rPr>
              <a:t>Silica</a:t>
            </a:r>
          </a:p>
          <a:p>
            <a:pPr eaLnBrk="1" hangingPunct="1"/>
            <a:r>
              <a:rPr lang="en-US" sz="1400" dirty="0" smtClean="0">
                <a:latin typeface="Trebuchet MS" charset="0"/>
              </a:rPr>
              <a:t>spheres</a:t>
            </a:r>
            <a:endParaRPr lang="en-US" sz="1400" dirty="0">
              <a:latin typeface="Trebuchet MS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1650" y="4768850"/>
            <a:ext cx="139700" cy="114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9800" y="4679950"/>
            <a:ext cx="127000" cy="1651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3968750"/>
            <a:ext cx="127000" cy="165100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547664" y="1988840"/>
            <a:ext cx="313329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latin typeface="Trebuchet MS" charset="0"/>
              </a:rPr>
              <a:t>Colors with                        have </a:t>
            </a:r>
          </a:p>
          <a:p>
            <a:pPr eaLnBrk="1" hangingPunct="1"/>
            <a:r>
              <a:rPr lang="en-US" sz="1600" dirty="0" smtClean="0">
                <a:latin typeface="Trebuchet MS" charset="0"/>
              </a:rPr>
              <a:t>constructive interference</a:t>
            </a:r>
            <a:endParaRPr lang="en-US" sz="1600" dirty="0">
              <a:latin typeface="Trebuchet MS" charset="0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2544" y="2063750"/>
            <a:ext cx="1295400" cy="241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07768" y="6444044"/>
            <a:ext cx="4972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©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Unique 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Opals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All rights reserved. This content is excluded from our 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Creative Commons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license. For more information, see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http://ocw.mit.edu/fairuse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3800475" y="2286000"/>
            <a:ext cx="156051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/>
              <a:t>Small Businesses</a:t>
            </a: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800600" y="5105400"/>
            <a:ext cx="1350963" cy="5175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/>
              <a:t>New Buried</a:t>
            </a:r>
          </a:p>
          <a:p>
            <a:pPr algn="ctr" eaLnBrk="0" hangingPunct="0"/>
            <a:r>
              <a:rPr lang="en-US" sz="1400" b="1"/>
              <a:t>Development</a:t>
            </a:r>
          </a:p>
        </p:txBody>
      </p:sp>
      <p:pic>
        <p:nvPicPr>
          <p:cNvPr id="17411" name="Picture 4" descr="Row_hous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1238" y="2833688"/>
            <a:ext cx="305276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3429000" y="1981200"/>
            <a:ext cx="21844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Row_hous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3016"/>
            <a:ext cx="305276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529263" y="4397375"/>
            <a:ext cx="290512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 flipH="1">
            <a:off x="2867025" y="3429000"/>
            <a:ext cx="2771775" cy="188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416" name="Group 9"/>
          <p:cNvGrpSpPr>
            <a:grpSpLocks/>
          </p:cNvGrpSpPr>
          <p:nvPr/>
        </p:nvGrpSpPr>
        <p:grpSpPr bwMode="auto">
          <a:xfrm>
            <a:off x="2187575" y="3352800"/>
            <a:ext cx="3743325" cy="1843088"/>
            <a:chOff x="1860" y="2688"/>
            <a:chExt cx="2358" cy="1161"/>
          </a:xfrm>
        </p:grpSpPr>
        <p:sp>
          <p:nvSpPr>
            <p:cNvPr id="17507" name="Line 10"/>
            <p:cNvSpPr>
              <a:spLocks noChangeShapeType="1"/>
            </p:cNvSpPr>
            <p:nvPr/>
          </p:nvSpPr>
          <p:spPr bwMode="auto">
            <a:xfrm flipH="1" flipV="1">
              <a:off x="2280" y="2963"/>
              <a:ext cx="1938" cy="88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508" name="Group 11"/>
            <p:cNvGrpSpPr>
              <a:grpSpLocks/>
            </p:cNvGrpSpPr>
            <p:nvPr/>
          </p:nvGrpSpPr>
          <p:grpSpPr bwMode="auto">
            <a:xfrm>
              <a:off x="1860" y="2688"/>
              <a:ext cx="828" cy="321"/>
              <a:chOff x="1860" y="2688"/>
              <a:chExt cx="828" cy="321"/>
            </a:xfrm>
          </p:grpSpPr>
          <p:sp>
            <p:nvSpPr>
              <p:cNvPr id="459788" name="AutoShape 12"/>
              <p:cNvSpPr>
                <a:spLocks noChangeArrowheads="1"/>
              </p:cNvSpPr>
              <p:nvPr/>
            </p:nvSpPr>
            <p:spPr bwMode="auto">
              <a:xfrm rot="-5400000">
                <a:off x="2040" y="2601"/>
                <a:ext cx="227" cy="58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n-US" sz="1800">
                  <a:latin typeface="Trebuchet M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510" name="Text Box 13"/>
              <p:cNvSpPr txBox="1">
                <a:spLocks noChangeArrowheads="1"/>
              </p:cNvSpPr>
              <p:nvPr/>
            </p:nvSpPr>
            <p:spPr bwMode="auto">
              <a:xfrm>
                <a:off x="2234" y="2688"/>
                <a:ext cx="454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200">
                    <a:solidFill>
                      <a:srgbClr val="0033CC"/>
                    </a:solidFill>
                  </a:rPr>
                  <a:t>Splitter</a:t>
                </a:r>
              </a:p>
            </p:txBody>
          </p:sp>
        </p:grpSp>
      </p:grpSp>
      <p:sp>
        <p:nvSpPr>
          <p:cNvPr id="17417" name="Line 14"/>
          <p:cNvSpPr>
            <a:spLocks noChangeShapeType="1"/>
          </p:cNvSpPr>
          <p:nvPr/>
        </p:nvSpPr>
        <p:spPr bwMode="auto">
          <a:xfrm flipH="1">
            <a:off x="685800" y="3692525"/>
            <a:ext cx="2051050" cy="969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8" name="Line 15"/>
          <p:cNvSpPr>
            <a:spLocks noChangeShapeType="1"/>
          </p:cNvSpPr>
          <p:nvPr/>
        </p:nvSpPr>
        <p:spPr bwMode="auto">
          <a:xfrm flipH="1" flipV="1">
            <a:off x="5638800" y="3429000"/>
            <a:ext cx="2212975" cy="974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05" name="Text Box 17"/>
          <p:cNvSpPr txBox="1">
            <a:spLocks noChangeArrowheads="1"/>
          </p:cNvSpPr>
          <p:nvPr/>
        </p:nvSpPr>
        <p:spPr bwMode="auto">
          <a:xfrm>
            <a:off x="255588" y="5184776"/>
            <a:ext cx="5032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b="1"/>
              <a:t>OLT</a:t>
            </a:r>
          </a:p>
        </p:txBody>
      </p:sp>
      <p:grpSp>
        <p:nvGrpSpPr>
          <p:cNvPr id="17420" name="Group 19"/>
          <p:cNvGrpSpPr>
            <a:grpSpLocks/>
          </p:cNvGrpSpPr>
          <p:nvPr/>
        </p:nvGrpSpPr>
        <p:grpSpPr bwMode="auto">
          <a:xfrm>
            <a:off x="4065588" y="2362200"/>
            <a:ext cx="636587" cy="1219200"/>
            <a:chOff x="3027" y="2409"/>
            <a:chExt cx="401" cy="420"/>
          </a:xfrm>
        </p:grpSpPr>
        <p:grpSp>
          <p:nvGrpSpPr>
            <p:cNvPr id="17501" name="Group 20"/>
            <p:cNvGrpSpPr>
              <a:grpSpLocks/>
            </p:cNvGrpSpPr>
            <p:nvPr/>
          </p:nvGrpSpPr>
          <p:grpSpPr bwMode="auto">
            <a:xfrm>
              <a:off x="3027" y="2409"/>
              <a:ext cx="401" cy="173"/>
              <a:chOff x="3027" y="2409"/>
              <a:chExt cx="401" cy="173"/>
            </a:xfrm>
          </p:grpSpPr>
          <p:pic>
            <p:nvPicPr>
              <p:cNvPr id="17503" name="Picture 21" descr="IOT_front%20w%20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066" y="2409"/>
                <a:ext cx="34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9798" name="Text Box 22"/>
              <p:cNvSpPr txBox="1">
                <a:spLocks noChangeArrowheads="1"/>
              </p:cNvSpPr>
              <p:nvPr/>
            </p:nvSpPr>
            <p:spPr bwMode="auto">
              <a:xfrm>
                <a:off x="3027" y="2423"/>
                <a:ext cx="401" cy="1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800" b="1">
                    <a:solidFill>
                      <a:schemeClr val="bg1"/>
                    </a:solidFill>
                    <a:latin typeface="Trebuchet MS" pitchFamily="34" charset="0"/>
                    <a:ea typeface="+mn-ea"/>
                    <a:cs typeface="+mn-cs"/>
                  </a:rPr>
                  <a:t>ONT</a:t>
                </a:r>
              </a:p>
            </p:txBody>
          </p:sp>
        </p:grpSp>
        <p:sp>
          <p:nvSpPr>
            <p:cNvPr id="17502" name="Line 23"/>
            <p:cNvSpPr>
              <a:spLocks noChangeShapeType="1"/>
            </p:cNvSpPr>
            <p:nvPr/>
          </p:nvSpPr>
          <p:spPr bwMode="auto">
            <a:xfrm>
              <a:off x="3224" y="2558"/>
              <a:ext cx="8" cy="2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3470275" y="3124200"/>
            <a:ext cx="10255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solidFill>
                  <a:srgbClr val="0033CC"/>
                </a:solidFill>
              </a:rPr>
              <a:t>Splitter</a:t>
            </a:r>
          </a:p>
        </p:txBody>
      </p:sp>
      <p:sp>
        <p:nvSpPr>
          <p:cNvPr id="17422" name="AutoShape 25"/>
          <p:cNvSpPr>
            <a:spLocks noChangeArrowheads="1"/>
          </p:cNvSpPr>
          <p:nvPr/>
        </p:nvSpPr>
        <p:spPr bwMode="auto">
          <a:xfrm rot="-5400000">
            <a:off x="4107656" y="3051969"/>
            <a:ext cx="233363" cy="93027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endParaRPr lang="en-US" sz="1800"/>
          </a:p>
        </p:txBody>
      </p:sp>
      <p:grpSp>
        <p:nvGrpSpPr>
          <p:cNvPr id="17423" name="Group 26"/>
          <p:cNvGrpSpPr>
            <a:grpSpLocks/>
          </p:cNvGrpSpPr>
          <p:nvPr/>
        </p:nvGrpSpPr>
        <p:grpSpPr bwMode="auto">
          <a:xfrm>
            <a:off x="4373563" y="4027488"/>
            <a:ext cx="685800" cy="446087"/>
            <a:chOff x="3247" y="3111"/>
            <a:chExt cx="432" cy="281"/>
          </a:xfrm>
        </p:grpSpPr>
        <p:sp>
          <p:nvSpPr>
            <p:cNvPr id="17494" name="Line 27"/>
            <p:cNvSpPr>
              <a:spLocks noChangeShapeType="1"/>
            </p:cNvSpPr>
            <p:nvPr/>
          </p:nvSpPr>
          <p:spPr bwMode="auto">
            <a:xfrm flipV="1">
              <a:off x="3247" y="3275"/>
              <a:ext cx="284" cy="1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495" name="Group 28"/>
            <p:cNvGrpSpPr>
              <a:grpSpLocks/>
            </p:cNvGrpSpPr>
            <p:nvPr/>
          </p:nvGrpSpPr>
          <p:grpSpPr bwMode="auto">
            <a:xfrm>
              <a:off x="3481" y="3111"/>
              <a:ext cx="190" cy="208"/>
              <a:chOff x="4209" y="1823"/>
              <a:chExt cx="238" cy="312"/>
            </a:xfrm>
          </p:grpSpPr>
          <p:pic>
            <p:nvPicPr>
              <p:cNvPr id="17499" name="Picture 2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09" y="1823"/>
                <a:ext cx="238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00" name="Picture 3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09" y="1823"/>
                <a:ext cx="238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96" name="Rectangle 31"/>
            <p:cNvSpPr>
              <a:spLocks noChangeArrowheads="1"/>
            </p:cNvSpPr>
            <p:nvPr/>
          </p:nvSpPr>
          <p:spPr bwMode="auto">
            <a:xfrm>
              <a:off x="3507" y="3171"/>
              <a:ext cx="143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>
                  <a:solidFill>
                    <a:schemeClr val="bg1"/>
                  </a:solidFill>
                </a:rPr>
                <a:t>ONT</a:t>
              </a:r>
            </a:p>
          </p:txBody>
        </p:sp>
        <p:sp>
          <p:nvSpPr>
            <p:cNvPr id="17497" name="Rectangle 32"/>
            <p:cNvSpPr>
              <a:spLocks noChangeArrowheads="1"/>
            </p:cNvSpPr>
            <p:nvPr/>
          </p:nvSpPr>
          <p:spPr bwMode="auto">
            <a:xfrm>
              <a:off x="3502" y="3152"/>
              <a:ext cx="17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17498" name="Rectangle 33"/>
            <p:cNvSpPr>
              <a:spLocks noChangeArrowheads="1"/>
            </p:cNvSpPr>
            <p:nvPr/>
          </p:nvSpPr>
          <p:spPr bwMode="auto">
            <a:xfrm>
              <a:off x="3483" y="3148"/>
              <a:ext cx="183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17424" name="Group 34"/>
          <p:cNvGrpSpPr>
            <a:grpSpLocks/>
          </p:cNvGrpSpPr>
          <p:nvPr/>
        </p:nvGrpSpPr>
        <p:grpSpPr bwMode="auto">
          <a:xfrm>
            <a:off x="7086600" y="3597275"/>
            <a:ext cx="747713" cy="466725"/>
            <a:chOff x="4567" y="2850"/>
            <a:chExt cx="471" cy="294"/>
          </a:xfrm>
        </p:grpSpPr>
        <p:sp>
          <p:nvSpPr>
            <p:cNvPr id="17484" name="Line 35"/>
            <p:cNvSpPr>
              <a:spLocks noChangeShapeType="1"/>
            </p:cNvSpPr>
            <p:nvPr/>
          </p:nvSpPr>
          <p:spPr bwMode="auto">
            <a:xfrm flipV="1">
              <a:off x="4567" y="3019"/>
              <a:ext cx="316" cy="1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85" name="Rectangle 36"/>
            <p:cNvSpPr>
              <a:spLocks noChangeArrowheads="1"/>
            </p:cNvSpPr>
            <p:nvPr/>
          </p:nvSpPr>
          <p:spPr bwMode="auto">
            <a:xfrm>
              <a:off x="4851" y="2899"/>
              <a:ext cx="143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>
                  <a:solidFill>
                    <a:schemeClr val="bg1"/>
                  </a:solidFill>
                </a:rPr>
                <a:t>ONT</a:t>
              </a:r>
            </a:p>
          </p:txBody>
        </p:sp>
        <p:sp>
          <p:nvSpPr>
            <p:cNvPr id="17486" name="Rectangle 37"/>
            <p:cNvSpPr>
              <a:spLocks noChangeArrowheads="1"/>
            </p:cNvSpPr>
            <p:nvPr/>
          </p:nvSpPr>
          <p:spPr bwMode="auto">
            <a:xfrm>
              <a:off x="4846" y="2880"/>
              <a:ext cx="17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17487" name="Rectangle 38"/>
            <p:cNvSpPr>
              <a:spLocks noChangeArrowheads="1"/>
            </p:cNvSpPr>
            <p:nvPr/>
          </p:nvSpPr>
          <p:spPr bwMode="auto">
            <a:xfrm>
              <a:off x="4827" y="2876"/>
              <a:ext cx="183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grpSp>
          <p:nvGrpSpPr>
            <p:cNvPr id="17488" name="Group 39"/>
            <p:cNvGrpSpPr>
              <a:grpSpLocks/>
            </p:cNvGrpSpPr>
            <p:nvPr/>
          </p:nvGrpSpPr>
          <p:grpSpPr bwMode="auto">
            <a:xfrm>
              <a:off x="4837" y="2850"/>
              <a:ext cx="201" cy="239"/>
              <a:chOff x="4459" y="3540"/>
              <a:chExt cx="201" cy="239"/>
            </a:xfrm>
          </p:grpSpPr>
          <p:sp>
            <p:nvSpPr>
              <p:cNvPr id="17489" name="Rectangle 40"/>
              <p:cNvSpPr>
                <a:spLocks noChangeArrowheads="1"/>
              </p:cNvSpPr>
              <p:nvPr/>
            </p:nvSpPr>
            <p:spPr bwMode="auto">
              <a:xfrm>
                <a:off x="4478" y="3552"/>
                <a:ext cx="17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7490" name="Rectangle 41"/>
              <p:cNvSpPr>
                <a:spLocks noChangeArrowheads="1"/>
              </p:cNvSpPr>
              <p:nvPr/>
            </p:nvSpPr>
            <p:spPr bwMode="auto">
              <a:xfrm>
                <a:off x="4459" y="3548"/>
                <a:ext cx="183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grpSp>
            <p:nvGrpSpPr>
              <p:cNvPr id="17491" name="Group 42"/>
              <p:cNvGrpSpPr>
                <a:grpSpLocks/>
              </p:cNvGrpSpPr>
              <p:nvPr/>
            </p:nvGrpSpPr>
            <p:grpSpPr bwMode="auto">
              <a:xfrm>
                <a:off x="4464" y="3540"/>
                <a:ext cx="196" cy="239"/>
                <a:chOff x="4800" y="3608"/>
                <a:chExt cx="196" cy="235"/>
              </a:xfrm>
            </p:grpSpPr>
            <p:pic>
              <p:nvPicPr>
                <p:cNvPr id="17492" name="Picture 43" descr="AccessMAX_ONT_sm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3A006B"/>
                    </a:clrFrom>
                    <a:clrTo>
                      <a:srgbClr val="3A006B">
                        <a:alpha val="0"/>
                      </a:srgbClr>
                    </a:clrTo>
                  </a:clrChange>
                </a:blip>
                <a:srcRect b="395"/>
                <a:stretch>
                  <a:fillRect/>
                </a:stretch>
              </p:blipFill>
              <p:spPr bwMode="auto">
                <a:xfrm>
                  <a:off x="4800" y="3608"/>
                  <a:ext cx="196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493" name="Rectangle 44"/>
                <p:cNvSpPr>
                  <a:spLocks noChangeArrowheads="1"/>
                </p:cNvSpPr>
                <p:nvPr/>
              </p:nvSpPr>
              <p:spPr bwMode="auto">
                <a:xfrm>
                  <a:off x="4827" y="3695"/>
                  <a:ext cx="143" cy="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900" b="1">
                      <a:solidFill>
                        <a:schemeClr val="bg1"/>
                      </a:solidFill>
                    </a:rPr>
                    <a:t>ONT</a:t>
                  </a:r>
                </a:p>
              </p:txBody>
            </p:sp>
          </p:grpSp>
        </p:grpSp>
      </p:grpSp>
      <p:grpSp>
        <p:nvGrpSpPr>
          <p:cNvPr id="17425" name="Group 45"/>
          <p:cNvGrpSpPr>
            <a:grpSpLocks/>
          </p:cNvGrpSpPr>
          <p:nvPr/>
        </p:nvGrpSpPr>
        <p:grpSpPr bwMode="auto">
          <a:xfrm>
            <a:off x="6461125" y="3954463"/>
            <a:ext cx="1387475" cy="603250"/>
            <a:chOff x="4116" y="3115"/>
            <a:chExt cx="874" cy="380"/>
          </a:xfrm>
        </p:grpSpPr>
        <p:sp>
          <p:nvSpPr>
            <p:cNvPr id="17482" name="Text Box 46"/>
            <p:cNvSpPr txBox="1">
              <a:spLocks noChangeArrowheads="1"/>
            </p:cNvSpPr>
            <p:nvPr/>
          </p:nvSpPr>
          <p:spPr bwMode="auto">
            <a:xfrm>
              <a:off x="4320" y="3264"/>
              <a:ext cx="670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33CC"/>
                  </a:solidFill>
                </a:rPr>
                <a:t>Splitter</a:t>
              </a:r>
            </a:p>
          </p:txBody>
        </p:sp>
        <p:sp>
          <p:nvSpPr>
            <p:cNvPr id="17483" name="AutoShape 47"/>
            <p:cNvSpPr>
              <a:spLocks noChangeArrowheads="1"/>
            </p:cNvSpPr>
            <p:nvPr/>
          </p:nvSpPr>
          <p:spPr bwMode="auto">
            <a:xfrm rot="-5400000">
              <a:off x="4335" y="2896"/>
              <a:ext cx="147" cy="58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17426" name="Group 48"/>
          <p:cNvGrpSpPr>
            <a:grpSpLocks/>
          </p:cNvGrpSpPr>
          <p:nvPr/>
        </p:nvGrpSpPr>
        <p:grpSpPr bwMode="auto">
          <a:xfrm>
            <a:off x="5930900" y="4737100"/>
            <a:ext cx="731838" cy="450850"/>
            <a:chOff x="4199" y="3540"/>
            <a:chExt cx="461" cy="284"/>
          </a:xfrm>
        </p:grpSpPr>
        <p:sp>
          <p:nvSpPr>
            <p:cNvPr id="17475" name="Line 49"/>
            <p:cNvSpPr>
              <a:spLocks noChangeShapeType="1"/>
            </p:cNvSpPr>
            <p:nvPr/>
          </p:nvSpPr>
          <p:spPr bwMode="auto">
            <a:xfrm flipV="1">
              <a:off x="4199" y="3707"/>
              <a:ext cx="284" cy="1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476" name="Group 50"/>
            <p:cNvGrpSpPr>
              <a:grpSpLocks/>
            </p:cNvGrpSpPr>
            <p:nvPr/>
          </p:nvGrpSpPr>
          <p:grpSpPr bwMode="auto">
            <a:xfrm>
              <a:off x="4459" y="3540"/>
              <a:ext cx="201" cy="239"/>
              <a:chOff x="4459" y="3540"/>
              <a:chExt cx="201" cy="239"/>
            </a:xfrm>
          </p:grpSpPr>
          <p:sp>
            <p:nvSpPr>
              <p:cNvPr id="17477" name="Rectangle 51"/>
              <p:cNvSpPr>
                <a:spLocks noChangeArrowheads="1"/>
              </p:cNvSpPr>
              <p:nvPr/>
            </p:nvSpPr>
            <p:spPr bwMode="auto">
              <a:xfrm>
                <a:off x="4478" y="3552"/>
                <a:ext cx="17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7478" name="Rectangle 52"/>
              <p:cNvSpPr>
                <a:spLocks noChangeArrowheads="1"/>
              </p:cNvSpPr>
              <p:nvPr/>
            </p:nvSpPr>
            <p:spPr bwMode="auto">
              <a:xfrm>
                <a:off x="4459" y="3548"/>
                <a:ext cx="183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grpSp>
            <p:nvGrpSpPr>
              <p:cNvPr id="17479" name="Group 53"/>
              <p:cNvGrpSpPr>
                <a:grpSpLocks/>
              </p:cNvGrpSpPr>
              <p:nvPr/>
            </p:nvGrpSpPr>
            <p:grpSpPr bwMode="auto">
              <a:xfrm>
                <a:off x="4464" y="3540"/>
                <a:ext cx="196" cy="239"/>
                <a:chOff x="4800" y="3608"/>
                <a:chExt cx="196" cy="235"/>
              </a:xfrm>
            </p:grpSpPr>
            <p:pic>
              <p:nvPicPr>
                <p:cNvPr id="17480" name="Picture 54" descr="AccessMAX_ONT_sm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3A006B"/>
                    </a:clrFrom>
                    <a:clrTo>
                      <a:srgbClr val="3A006B">
                        <a:alpha val="0"/>
                      </a:srgbClr>
                    </a:clrTo>
                  </a:clrChange>
                </a:blip>
                <a:srcRect b="395"/>
                <a:stretch>
                  <a:fillRect/>
                </a:stretch>
              </p:blipFill>
              <p:spPr bwMode="auto">
                <a:xfrm>
                  <a:off x="4800" y="3608"/>
                  <a:ext cx="196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481" name="Rectangle 55"/>
                <p:cNvSpPr>
                  <a:spLocks noChangeArrowheads="1"/>
                </p:cNvSpPr>
                <p:nvPr/>
              </p:nvSpPr>
              <p:spPr bwMode="auto">
                <a:xfrm>
                  <a:off x="4827" y="3695"/>
                  <a:ext cx="143" cy="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900" b="1">
                      <a:solidFill>
                        <a:schemeClr val="bg1"/>
                      </a:solidFill>
                    </a:rPr>
                    <a:t>ONT</a:t>
                  </a:r>
                </a:p>
              </p:txBody>
            </p:sp>
          </p:grpSp>
        </p:grpSp>
      </p:grpSp>
      <p:grpSp>
        <p:nvGrpSpPr>
          <p:cNvPr id="17427" name="Group 56"/>
          <p:cNvGrpSpPr>
            <a:grpSpLocks/>
          </p:cNvGrpSpPr>
          <p:nvPr/>
        </p:nvGrpSpPr>
        <p:grpSpPr bwMode="auto">
          <a:xfrm>
            <a:off x="4530725" y="4356100"/>
            <a:ext cx="1352550" cy="887413"/>
            <a:chOff x="3334" y="3306"/>
            <a:chExt cx="852" cy="559"/>
          </a:xfrm>
        </p:grpSpPr>
        <p:grpSp>
          <p:nvGrpSpPr>
            <p:cNvPr id="17464" name="Group 57"/>
            <p:cNvGrpSpPr>
              <a:grpSpLocks/>
            </p:cNvGrpSpPr>
            <p:nvPr/>
          </p:nvGrpSpPr>
          <p:grpSpPr bwMode="auto">
            <a:xfrm>
              <a:off x="3719" y="3306"/>
              <a:ext cx="467" cy="310"/>
              <a:chOff x="3719" y="3306"/>
              <a:chExt cx="467" cy="310"/>
            </a:xfrm>
          </p:grpSpPr>
          <p:sp>
            <p:nvSpPr>
              <p:cNvPr id="17468" name="Line 58"/>
              <p:cNvSpPr>
                <a:spLocks noChangeShapeType="1"/>
              </p:cNvSpPr>
              <p:nvPr/>
            </p:nvSpPr>
            <p:spPr bwMode="auto">
              <a:xfrm flipV="1">
                <a:off x="3719" y="3499"/>
                <a:ext cx="284" cy="11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469" name="Group 59"/>
              <p:cNvGrpSpPr>
                <a:grpSpLocks/>
              </p:cNvGrpSpPr>
              <p:nvPr/>
            </p:nvGrpSpPr>
            <p:grpSpPr bwMode="auto">
              <a:xfrm>
                <a:off x="3985" y="3306"/>
                <a:ext cx="201" cy="239"/>
                <a:chOff x="4459" y="3540"/>
                <a:chExt cx="201" cy="239"/>
              </a:xfrm>
            </p:grpSpPr>
            <p:sp>
              <p:nvSpPr>
                <p:cNvPr id="17470" name="Rectangle 60"/>
                <p:cNvSpPr>
                  <a:spLocks noChangeArrowheads="1"/>
                </p:cNvSpPr>
                <p:nvPr/>
              </p:nvSpPr>
              <p:spPr bwMode="auto">
                <a:xfrm>
                  <a:off x="4478" y="3552"/>
                  <a:ext cx="177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7471" name="Rectangle 61"/>
                <p:cNvSpPr>
                  <a:spLocks noChangeArrowheads="1"/>
                </p:cNvSpPr>
                <p:nvPr/>
              </p:nvSpPr>
              <p:spPr bwMode="auto">
                <a:xfrm>
                  <a:off x="4459" y="3548"/>
                  <a:ext cx="183" cy="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grpSp>
              <p:nvGrpSpPr>
                <p:cNvPr id="17472" name="Group 62"/>
                <p:cNvGrpSpPr>
                  <a:grpSpLocks/>
                </p:cNvGrpSpPr>
                <p:nvPr/>
              </p:nvGrpSpPr>
              <p:grpSpPr bwMode="auto">
                <a:xfrm>
                  <a:off x="4464" y="3540"/>
                  <a:ext cx="196" cy="239"/>
                  <a:chOff x="4800" y="3608"/>
                  <a:chExt cx="196" cy="235"/>
                </a:xfrm>
              </p:grpSpPr>
              <p:pic>
                <p:nvPicPr>
                  <p:cNvPr id="17473" name="Picture 63" descr="AccessMAX_ONT_sm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3A006B"/>
                      </a:clrFrom>
                      <a:clrTo>
                        <a:srgbClr val="3A006B">
                          <a:alpha val="0"/>
                        </a:srgbClr>
                      </a:clrTo>
                    </a:clrChange>
                  </a:blip>
                  <a:srcRect b="395"/>
                  <a:stretch>
                    <a:fillRect/>
                  </a:stretch>
                </p:blipFill>
                <p:spPr bwMode="auto">
                  <a:xfrm>
                    <a:off x="4800" y="3608"/>
                    <a:ext cx="196" cy="2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7474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4827" y="3695"/>
                    <a:ext cx="143" cy="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eaLnBrk="0" hangingPunct="0"/>
                    <a:r>
                      <a:rPr lang="en-US" sz="900" b="1">
                        <a:solidFill>
                          <a:schemeClr val="bg1"/>
                        </a:solidFill>
                      </a:rPr>
                      <a:t>ONT</a:t>
                    </a:r>
                  </a:p>
                </p:txBody>
              </p:sp>
            </p:grpSp>
          </p:grpSp>
        </p:grpSp>
        <p:grpSp>
          <p:nvGrpSpPr>
            <p:cNvPr id="17465" name="Group 65"/>
            <p:cNvGrpSpPr>
              <a:grpSpLocks/>
            </p:cNvGrpSpPr>
            <p:nvPr/>
          </p:nvGrpSpPr>
          <p:grpSpPr bwMode="auto">
            <a:xfrm>
              <a:off x="3334" y="3532"/>
              <a:ext cx="842" cy="333"/>
              <a:chOff x="3334" y="3532"/>
              <a:chExt cx="842" cy="333"/>
            </a:xfrm>
          </p:grpSpPr>
          <p:sp>
            <p:nvSpPr>
              <p:cNvPr id="17466" name="Text Box 66"/>
              <p:cNvSpPr txBox="1">
                <a:spLocks noChangeArrowheads="1"/>
              </p:cNvSpPr>
              <p:nvPr/>
            </p:nvSpPr>
            <p:spPr bwMode="auto">
              <a:xfrm>
                <a:off x="3562" y="3634"/>
                <a:ext cx="614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rgbClr val="0033CC"/>
                    </a:solidFill>
                  </a:rPr>
                  <a:t>Splitter</a:t>
                </a:r>
              </a:p>
            </p:txBody>
          </p:sp>
          <p:sp>
            <p:nvSpPr>
              <p:cNvPr id="17467" name="AutoShape 67"/>
              <p:cNvSpPr>
                <a:spLocks noChangeArrowheads="1"/>
              </p:cNvSpPr>
              <p:nvPr/>
            </p:nvSpPr>
            <p:spPr bwMode="auto">
              <a:xfrm rot="-5400000">
                <a:off x="3553" y="3313"/>
                <a:ext cx="147" cy="58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US" sz="1800"/>
              </a:p>
            </p:txBody>
          </p:sp>
        </p:grpSp>
      </p:grpSp>
      <p:grpSp>
        <p:nvGrpSpPr>
          <p:cNvPr id="17428" name="Group 68"/>
          <p:cNvGrpSpPr>
            <a:grpSpLocks/>
          </p:cNvGrpSpPr>
          <p:nvPr/>
        </p:nvGrpSpPr>
        <p:grpSpPr bwMode="auto">
          <a:xfrm>
            <a:off x="7848600" y="3881438"/>
            <a:ext cx="762000" cy="509587"/>
            <a:chOff x="5023" y="3031"/>
            <a:chExt cx="480" cy="321"/>
          </a:xfrm>
        </p:grpSpPr>
        <p:sp>
          <p:nvSpPr>
            <p:cNvPr id="17457" name="Line 69"/>
            <p:cNvSpPr>
              <a:spLocks noChangeShapeType="1"/>
            </p:cNvSpPr>
            <p:nvPr/>
          </p:nvSpPr>
          <p:spPr bwMode="auto">
            <a:xfrm flipV="1">
              <a:off x="5023" y="3227"/>
              <a:ext cx="316" cy="1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458" name="Group 70"/>
            <p:cNvGrpSpPr>
              <a:grpSpLocks/>
            </p:cNvGrpSpPr>
            <p:nvPr/>
          </p:nvGrpSpPr>
          <p:grpSpPr bwMode="auto">
            <a:xfrm>
              <a:off x="5305" y="3031"/>
              <a:ext cx="190" cy="208"/>
              <a:chOff x="4209" y="1823"/>
              <a:chExt cx="238" cy="312"/>
            </a:xfrm>
          </p:grpSpPr>
          <p:pic>
            <p:nvPicPr>
              <p:cNvPr id="17462" name="Picture 7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09" y="1823"/>
                <a:ext cx="238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63" name="Picture 7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09" y="1823"/>
                <a:ext cx="238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59" name="Rectangle 73"/>
            <p:cNvSpPr>
              <a:spLocks noChangeArrowheads="1"/>
            </p:cNvSpPr>
            <p:nvPr/>
          </p:nvSpPr>
          <p:spPr bwMode="auto">
            <a:xfrm>
              <a:off x="5331" y="3091"/>
              <a:ext cx="143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>
                  <a:solidFill>
                    <a:schemeClr val="bg1"/>
                  </a:solidFill>
                </a:rPr>
                <a:t>ONT</a:t>
              </a:r>
            </a:p>
          </p:txBody>
        </p:sp>
        <p:sp>
          <p:nvSpPr>
            <p:cNvPr id="17460" name="Rectangle 74"/>
            <p:cNvSpPr>
              <a:spLocks noChangeArrowheads="1"/>
            </p:cNvSpPr>
            <p:nvPr/>
          </p:nvSpPr>
          <p:spPr bwMode="auto">
            <a:xfrm>
              <a:off x="5326" y="3072"/>
              <a:ext cx="17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17461" name="Rectangle 75"/>
            <p:cNvSpPr>
              <a:spLocks noChangeArrowheads="1"/>
            </p:cNvSpPr>
            <p:nvPr/>
          </p:nvSpPr>
          <p:spPr bwMode="auto">
            <a:xfrm>
              <a:off x="5307" y="3068"/>
              <a:ext cx="183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17429" name="Group 76"/>
          <p:cNvGrpSpPr>
            <a:grpSpLocks/>
          </p:cNvGrpSpPr>
          <p:nvPr/>
        </p:nvGrpSpPr>
        <p:grpSpPr bwMode="auto">
          <a:xfrm>
            <a:off x="6373813" y="3270250"/>
            <a:ext cx="698500" cy="471488"/>
            <a:chOff x="4095" y="2639"/>
            <a:chExt cx="440" cy="297"/>
          </a:xfrm>
        </p:grpSpPr>
        <p:sp>
          <p:nvSpPr>
            <p:cNvPr id="17453" name="Line 77"/>
            <p:cNvSpPr>
              <a:spLocks noChangeShapeType="1"/>
            </p:cNvSpPr>
            <p:nvPr/>
          </p:nvSpPr>
          <p:spPr bwMode="auto">
            <a:xfrm flipV="1">
              <a:off x="4095" y="2819"/>
              <a:ext cx="284" cy="1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454" name="Group 78"/>
            <p:cNvGrpSpPr>
              <a:grpSpLocks/>
            </p:cNvGrpSpPr>
            <p:nvPr/>
          </p:nvGrpSpPr>
          <p:grpSpPr bwMode="auto">
            <a:xfrm>
              <a:off x="4345" y="2639"/>
              <a:ext cx="190" cy="208"/>
              <a:chOff x="4209" y="1823"/>
              <a:chExt cx="238" cy="312"/>
            </a:xfrm>
          </p:grpSpPr>
          <p:pic>
            <p:nvPicPr>
              <p:cNvPr id="17455" name="Picture 7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09" y="1823"/>
                <a:ext cx="238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56" name="Picture 8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09" y="1823"/>
                <a:ext cx="238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7430" name="Text Box 81"/>
          <p:cNvSpPr txBox="1">
            <a:spLocks noChangeArrowheads="1"/>
          </p:cNvSpPr>
          <p:nvPr/>
        </p:nvSpPr>
        <p:spPr bwMode="auto">
          <a:xfrm>
            <a:off x="304800" y="1447800"/>
            <a:ext cx="2911475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3D84DB"/>
                </a:solidFill>
              </a:rPr>
              <a:t>2.4 </a:t>
            </a:r>
            <a:r>
              <a:rPr lang="en-US" b="1" dirty="0" err="1">
                <a:solidFill>
                  <a:srgbClr val="3D84DB"/>
                </a:solidFill>
              </a:rPr>
              <a:t>Gbps</a:t>
            </a:r>
            <a:r>
              <a:rPr lang="en-US" b="1" dirty="0">
                <a:solidFill>
                  <a:srgbClr val="3D84DB"/>
                </a:solidFill>
              </a:rPr>
              <a:t> shared by up to 128 users</a:t>
            </a:r>
          </a:p>
        </p:txBody>
      </p:sp>
      <p:sp>
        <p:nvSpPr>
          <p:cNvPr id="17431" name="Text Box 82"/>
          <p:cNvSpPr txBox="1">
            <a:spLocks noChangeArrowheads="1"/>
          </p:cNvSpPr>
          <p:nvPr/>
        </p:nvSpPr>
        <p:spPr bwMode="auto">
          <a:xfrm>
            <a:off x="0" y="34290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3D84DB"/>
                </a:solidFill>
              </a:rPr>
              <a:t>2.4 </a:t>
            </a:r>
            <a:r>
              <a:rPr lang="en-US" sz="2000" b="1" dirty="0" err="1">
                <a:solidFill>
                  <a:srgbClr val="3D84DB"/>
                </a:solidFill>
              </a:rPr>
              <a:t>Gbps</a:t>
            </a:r>
            <a:r>
              <a:rPr lang="en-US" sz="2000" b="1" dirty="0">
                <a:solidFill>
                  <a:srgbClr val="3D84DB"/>
                </a:solidFill>
              </a:rPr>
              <a:t> out</a:t>
            </a:r>
          </a:p>
          <a:p>
            <a:pPr algn="ctr"/>
            <a:r>
              <a:rPr lang="en-US" sz="2000" b="1" dirty="0">
                <a:solidFill>
                  <a:srgbClr val="3D84DB"/>
                </a:solidFill>
              </a:rPr>
              <a:t>1.2 </a:t>
            </a:r>
            <a:r>
              <a:rPr lang="en-US" sz="2000" b="1" dirty="0" err="1">
                <a:solidFill>
                  <a:srgbClr val="3D84DB"/>
                </a:solidFill>
              </a:rPr>
              <a:t>Gbps</a:t>
            </a:r>
            <a:r>
              <a:rPr lang="en-US" sz="2000" b="1" dirty="0">
                <a:solidFill>
                  <a:srgbClr val="3D84DB"/>
                </a:solidFill>
              </a:rPr>
              <a:t> in</a:t>
            </a:r>
          </a:p>
        </p:txBody>
      </p:sp>
      <p:sp>
        <p:nvSpPr>
          <p:cNvPr id="17432" name="Text Box 83"/>
          <p:cNvSpPr txBox="1">
            <a:spLocks noChangeArrowheads="1"/>
          </p:cNvSpPr>
          <p:nvPr/>
        </p:nvSpPr>
        <p:spPr bwMode="auto">
          <a:xfrm>
            <a:off x="7010400" y="22860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D84DB"/>
                </a:solidFill>
              </a:rPr>
              <a:t>10-100 Mbps service rates</a:t>
            </a:r>
          </a:p>
        </p:txBody>
      </p:sp>
      <p:sp>
        <p:nvSpPr>
          <p:cNvPr id="17433" name="Text Box 84"/>
          <p:cNvSpPr txBox="1">
            <a:spLocks noChangeArrowheads="1"/>
          </p:cNvSpPr>
          <p:nvPr/>
        </p:nvSpPr>
        <p:spPr bwMode="auto">
          <a:xfrm>
            <a:off x="1976438" y="5029200"/>
            <a:ext cx="1662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3D84DB"/>
                </a:solidFill>
              </a:rPr>
              <a:t>20 km reach</a:t>
            </a:r>
          </a:p>
        </p:txBody>
      </p:sp>
      <p:sp>
        <p:nvSpPr>
          <p:cNvPr id="17434" name="AutoShape 85"/>
          <p:cNvSpPr>
            <a:spLocks noChangeArrowheads="1"/>
          </p:cNvSpPr>
          <p:nvPr/>
        </p:nvSpPr>
        <p:spPr bwMode="auto">
          <a:xfrm rot="20044967" flipH="1">
            <a:off x="1189038" y="4373563"/>
            <a:ext cx="304800" cy="28575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7435" name="AutoShape 86"/>
          <p:cNvSpPr>
            <a:spLocks noChangeArrowheads="1"/>
          </p:cNvSpPr>
          <p:nvPr/>
        </p:nvSpPr>
        <p:spPr bwMode="auto">
          <a:xfrm rot="1457218">
            <a:off x="3733800" y="4298950"/>
            <a:ext cx="304800" cy="29210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7436" name="Rectangle 87"/>
          <p:cNvSpPr>
            <a:spLocks noChangeArrowheads="1"/>
          </p:cNvSpPr>
          <p:nvPr/>
        </p:nvSpPr>
        <p:spPr bwMode="auto">
          <a:xfrm rot="-464016">
            <a:off x="4648200" y="3505200"/>
            <a:ext cx="228600" cy="257175"/>
          </a:xfrm>
          <a:prstGeom prst="rec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7437" name="AutoShape 88"/>
          <p:cNvSpPr>
            <a:spLocks noChangeArrowheads="1"/>
          </p:cNvSpPr>
          <p:nvPr/>
        </p:nvSpPr>
        <p:spPr bwMode="auto">
          <a:xfrm rot="20044967" flipH="1">
            <a:off x="1600200" y="4191000"/>
            <a:ext cx="304800" cy="28575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7438" name="AutoShape 89"/>
          <p:cNvSpPr>
            <a:spLocks noChangeArrowheads="1"/>
          </p:cNvSpPr>
          <p:nvPr/>
        </p:nvSpPr>
        <p:spPr bwMode="auto">
          <a:xfrm rot="20044967" flipH="1">
            <a:off x="2011363" y="4008438"/>
            <a:ext cx="304800" cy="28575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7439" name="AutoShape 90"/>
          <p:cNvSpPr>
            <a:spLocks noChangeArrowheads="1"/>
          </p:cNvSpPr>
          <p:nvPr/>
        </p:nvSpPr>
        <p:spPr bwMode="auto">
          <a:xfrm rot="20044967" flipH="1">
            <a:off x="2422525" y="3797300"/>
            <a:ext cx="304800" cy="28575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7440" name="AutoShape 91"/>
          <p:cNvSpPr>
            <a:spLocks noChangeArrowheads="1"/>
          </p:cNvSpPr>
          <p:nvPr/>
        </p:nvSpPr>
        <p:spPr bwMode="auto">
          <a:xfrm rot="1457218">
            <a:off x="4619625" y="4699000"/>
            <a:ext cx="304800" cy="29210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7441" name="AutoShape 92"/>
          <p:cNvSpPr>
            <a:spLocks noChangeArrowheads="1"/>
          </p:cNvSpPr>
          <p:nvPr/>
        </p:nvSpPr>
        <p:spPr bwMode="auto">
          <a:xfrm rot="1457218">
            <a:off x="5867400" y="3581400"/>
            <a:ext cx="304800" cy="29210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7442" name="Text Box 93"/>
          <p:cNvSpPr txBox="1">
            <a:spLocks noChangeArrowheads="1"/>
          </p:cNvSpPr>
          <p:nvPr/>
        </p:nvSpPr>
        <p:spPr bwMode="auto">
          <a:xfrm>
            <a:off x="1292225" y="4632325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</a:rPr>
              <a:t>1</a:t>
            </a:r>
          </a:p>
        </p:txBody>
      </p:sp>
      <p:sp>
        <p:nvSpPr>
          <p:cNvPr id="17443" name="Text Box 94"/>
          <p:cNvSpPr txBox="1">
            <a:spLocks noChangeArrowheads="1"/>
          </p:cNvSpPr>
          <p:nvPr/>
        </p:nvSpPr>
        <p:spPr bwMode="auto">
          <a:xfrm>
            <a:off x="1736725" y="4406900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</a:rPr>
              <a:t>2</a:t>
            </a:r>
          </a:p>
        </p:txBody>
      </p:sp>
      <p:sp>
        <p:nvSpPr>
          <p:cNvPr id="17444" name="Text Box 95"/>
          <p:cNvSpPr txBox="1">
            <a:spLocks noChangeArrowheads="1"/>
          </p:cNvSpPr>
          <p:nvPr/>
        </p:nvSpPr>
        <p:spPr bwMode="auto">
          <a:xfrm>
            <a:off x="2155825" y="4232275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</a:rPr>
              <a:t>3</a:t>
            </a:r>
          </a:p>
        </p:txBody>
      </p:sp>
      <p:sp>
        <p:nvSpPr>
          <p:cNvPr id="17445" name="Text Box 96"/>
          <p:cNvSpPr txBox="1">
            <a:spLocks noChangeArrowheads="1"/>
          </p:cNvSpPr>
          <p:nvPr/>
        </p:nvSpPr>
        <p:spPr bwMode="auto">
          <a:xfrm>
            <a:off x="2574925" y="4019550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</a:rPr>
              <a:t>4</a:t>
            </a:r>
          </a:p>
        </p:txBody>
      </p:sp>
      <p:sp>
        <p:nvSpPr>
          <p:cNvPr id="17446" name="Text Box 97"/>
          <p:cNvSpPr txBox="1">
            <a:spLocks noChangeArrowheads="1"/>
          </p:cNvSpPr>
          <p:nvPr/>
        </p:nvSpPr>
        <p:spPr bwMode="auto">
          <a:xfrm>
            <a:off x="3557588" y="4556125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</a:rPr>
              <a:t>1</a:t>
            </a:r>
          </a:p>
        </p:txBody>
      </p:sp>
      <p:sp>
        <p:nvSpPr>
          <p:cNvPr id="17447" name="Text Box 98"/>
          <p:cNvSpPr txBox="1">
            <a:spLocks noChangeArrowheads="1"/>
          </p:cNvSpPr>
          <p:nvPr/>
        </p:nvSpPr>
        <p:spPr bwMode="auto">
          <a:xfrm>
            <a:off x="4492625" y="4953000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</a:rPr>
              <a:t>4</a:t>
            </a:r>
          </a:p>
        </p:txBody>
      </p:sp>
      <p:sp>
        <p:nvSpPr>
          <p:cNvPr id="17448" name="Text Box 99"/>
          <p:cNvSpPr txBox="1">
            <a:spLocks noChangeArrowheads="1"/>
          </p:cNvSpPr>
          <p:nvPr/>
        </p:nvSpPr>
        <p:spPr bwMode="auto">
          <a:xfrm>
            <a:off x="4530725" y="3124200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</a:rPr>
              <a:t>2</a:t>
            </a:r>
          </a:p>
        </p:txBody>
      </p:sp>
      <p:sp>
        <p:nvSpPr>
          <p:cNvPr id="17449" name="Text Box 100"/>
          <p:cNvSpPr txBox="1">
            <a:spLocks noChangeArrowheads="1"/>
          </p:cNvSpPr>
          <p:nvPr/>
        </p:nvSpPr>
        <p:spPr bwMode="auto">
          <a:xfrm>
            <a:off x="5843588" y="3124200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</a:rPr>
              <a:t>3</a:t>
            </a:r>
          </a:p>
        </p:txBody>
      </p:sp>
      <p:sp>
        <p:nvSpPr>
          <p:cNvPr id="17450" name="Text Box 102"/>
          <p:cNvSpPr txBox="1">
            <a:spLocks noChangeArrowheads="1"/>
          </p:cNvSpPr>
          <p:nvPr/>
        </p:nvSpPr>
        <p:spPr bwMode="auto">
          <a:xfrm>
            <a:off x="775654" y="6172200"/>
            <a:ext cx="3355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D84DB"/>
                </a:solidFill>
              </a:rPr>
              <a:t>Time Division Multiplexing</a:t>
            </a:r>
          </a:p>
        </p:txBody>
      </p:sp>
      <p:sp>
        <p:nvSpPr>
          <p:cNvPr id="1745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 eaLnBrk="1" hangingPunct="1"/>
            <a:r>
              <a:rPr lang="en-US" sz="2800" i="1" u="sng" smtClean="0">
                <a:latin typeface="Trebuchet MS" pitchFamily="84" charset="0"/>
                <a:ea typeface="ＭＳ Ｐゴシック" pitchFamily="84" charset="-128"/>
                <a:cs typeface="ＭＳ Ｐゴシック" pitchFamily="84" charset="-128"/>
              </a:rPr>
              <a:t>Fiber to the Home</a:t>
            </a:r>
            <a:endParaRPr lang="en-US" sz="2000" smtClean="0">
              <a:latin typeface="Trebuchet M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64040" y="5085184"/>
            <a:ext cx="1944216" cy="1296144"/>
          </a:xfrm>
          <a:prstGeom prst="rect">
            <a:avLst/>
          </a:prstGeom>
        </p:spPr>
      </p:pic>
      <p:sp>
        <p:nvSpPr>
          <p:cNvPr id="105" name="Text Box 2"/>
          <p:cNvSpPr txBox="1">
            <a:spLocks noChangeArrowheads="1"/>
          </p:cNvSpPr>
          <p:nvPr/>
        </p:nvSpPr>
        <p:spPr bwMode="auto">
          <a:xfrm>
            <a:off x="5724128" y="6364163"/>
            <a:ext cx="4320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</a:rPr>
              <a:t>Image </a:t>
            </a:r>
            <a:r>
              <a:rPr lang="en-US" sz="1200" dirty="0" smtClean="0">
                <a:latin typeface="Trebuchet MS" charset="0"/>
              </a:rPr>
              <a:t>by Dan </a:t>
            </a:r>
            <a:r>
              <a:rPr lang="en-US" sz="1200" dirty="0" err="1" smtClean="0">
                <a:latin typeface="Trebuchet MS" charset="0"/>
              </a:rPr>
              <a:t>Tentler</a:t>
            </a:r>
            <a:r>
              <a:rPr lang="en-US" sz="1200" dirty="0">
                <a:latin typeface="Trebuchet MS" charset="0"/>
              </a:rPr>
              <a:t> </a:t>
            </a:r>
            <a:r>
              <a:rPr lang="en-US" sz="1200" dirty="0">
                <a:latin typeface="Trebuchet MS" charset="0"/>
                <a:hlinkClick r:id="rId11"/>
              </a:rPr>
              <a:t>http://www.flickr.com</a:t>
            </a:r>
            <a:r>
              <a:rPr lang="en-US" sz="1200" dirty="0" smtClean="0">
                <a:latin typeface="Trebuchet MS" charset="0"/>
                <a:hlinkClick r:id="rId11"/>
              </a:rPr>
              <a:t>/</a:t>
            </a:r>
          </a:p>
          <a:p>
            <a:pPr eaLnBrk="1" hangingPunct="1"/>
            <a:r>
              <a:rPr lang="en-US" sz="1200" dirty="0" smtClean="0">
                <a:latin typeface="Trebuchet MS" charset="0"/>
                <a:hlinkClick r:id="rId11"/>
              </a:rPr>
              <a:t>photos</a:t>
            </a:r>
            <a:r>
              <a:rPr lang="en-US" sz="1200" dirty="0">
                <a:latin typeface="Trebuchet MS" charset="0"/>
                <a:hlinkClick r:id="rId11"/>
              </a:rPr>
              <a:t>/vissago/4634464205</a:t>
            </a:r>
            <a:r>
              <a:rPr lang="en-US" sz="1200" dirty="0" smtClean="0">
                <a:latin typeface="Trebuchet MS" charset="0"/>
                <a:hlinkClick r:id="rId11"/>
              </a:rPr>
              <a:t>/</a:t>
            </a:r>
            <a:r>
              <a:rPr lang="en-US" sz="1200" dirty="0">
                <a:latin typeface="Trebuchet MS" charset="0"/>
              </a:rPr>
              <a:t> o</a:t>
            </a:r>
            <a:r>
              <a:rPr lang="en-US" sz="1200" dirty="0" smtClean="0">
                <a:latin typeface="Trebuchet MS" charset="0"/>
              </a:rPr>
              <a:t>n </a:t>
            </a:r>
            <a:r>
              <a:rPr lang="en-US" sz="1200" dirty="0" err="1" smtClean="0">
                <a:latin typeface="Trebuchet MS" charset="0"/>
              </a:rPr>
              <a:t>flickr</a:t>
            </a:r>
            <a:r>
              <a:rPr lang="en-US" sz="1200" dirty="0" smtClean="0">
                <a:latin typeface="Trebuchet MS" charset="0"/>
              </a:rPr>
              <a:t> </a:t>
            </a:r>
            <a:endParaRPr lang="en-US" sz="1200" dirty="0">
              <a:latin typeface="Trebuchet M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1520" y="4797152"/>
            <a:ext cx="792088" cy="216024"/>
            <a:chOff x="251520" y="4797152"/>
            <a:chExt cx="792088" cy="216024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251520" y="4797152"/>
              <a:ext cx="792088" cy="21602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2540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>
              <a:off x="467544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611560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>
              <a:off x="755576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899592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827584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683568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539552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395536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899592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Line 14"/>
          <p:cNvSpPr>
            <a:spLocks noChangeShapeType="1"/>
          </p:cNvSpPr>
          <p:nvPr/>
        </p:nvSpPr>
        <p:spPr bwMode="auto">
          <a:xfrm flipH="1">
            <a:off x="792957" y="2697137"/>
            <a:ext cx="2051050" cy="969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Trebuchet MS"/>
            </a:endParaRPr>
          </a:p>
        </p:txBody>
      </p:sp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3907632" y="1290612"/>
            <a:ext cx="156051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latin typeface="Trebuchet MS"/>
              </a:rPr>
              <a:t>Small Businesses</a:t>
            </a:r>
          </a:p>
        </p:txBody>
      </p:sp>
      <p:pic>
        <p:nvPicPr>
          <p:cNvPr id="17411" name="Picture 4" descr="Row_hous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8395" y="1838300"/>
            <a:ext cx="305276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 cstate="print">
            <a:lum bright="-49000" contrast="99000"/>
          </a:blip>
          <a:srcRect/>
          <a:stretch>
            <a:fillRect/>
          </a:stretch>
        </p:blipFill>
        <p:spPr bwMode="auto">
          <a:xfrm>
            <a:off x="3536157" y="985812"/>
            <a:ext cx="21844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Row_hous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4732" y="2593950"/>
            <a:ext cx="305276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636420" y="3401987"/>
            <a:ext cx="290512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1800">
              <a:latin typeface="Trebuchet MS"/>
            </a:endParaRPr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 flipH="1">
            <a:off x="2974182" y="2433612"/>
            <a:ext cx="2771775" cy="188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Trebuchet M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94745" y="2295501"/>
            <a:ext cx="3643313" cy="1905001"/>
            <a:chOff x="1923" y="2649"/>
            <a:chExt cx="2295" cy="1200"/>
          </a:xfrm>
        </p:grpSpPr>
        <p:sp>
          <p:nvSpPr>
            <p:cNvPr id="17507" name="Line 10"/>
            <p:cNvSpPr>
              <a:spLocks noChangeShapeType="1"/>
            </p:cNvSpPr>
            <p:nvPr/>
          </p:nvSpPr>
          <p:spPr bwMode="auto">
            <a:xfrm flipH="1" flipV="1">
              <a:off x="2280" y="2963"/>
              <a:ext cx="1938" cy="88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Trebuchet MS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923" y="2649"/>
              <a:ext cx="462" cy="358"/>
              <a:chOff x="1923" y="2649"/>
              <a:chExt cx="462" cy="358"/>
            </a:xfrm>
          </p:grpSpPr>
          <p:sp>
            <p:nvSpPr>
              <p:cNvPr id="459788" name="AutoShape 12"/>
              <p:cNvSpPr>
                <a:spLocks noChangeArrowheads="1"/>
              </p:cNvSpPr>
              <p:nvPr/>
            </p:nvSpPr>
            <p:spPr bwMode="auto">
              <a:xfrm rot="16200000">
                <a:off x="2040" y="2663"/>
                <a:ext cx="227" cy="462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n-US" sz="1800"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7510" name="Text Box 13"/>
              <p:cNvSpPr txBox="1">
                <a:spLocks noChangeArrowheads="1"/>
              </p:cNvSpPr>
              <p:nvPr/>
            </p:nvSpPr>
            <p:spPr bwMode="auto">
              <a:xfrm>
                <a:off x="1931" y="2649"/>
                <a:ext cx="454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200" dirty="0">
                    <a:solidFill>
                      <a:srgbClr val="0033CC"/>
                    </a:solidFill>
                    <a:latin typeface="Trebuchet MS"/>
                  </a:rPr>
                  <a:t>Splitter</a:t>
                </a:r>
              </a:p>
            </p:txBody>
          </p:sp>
        </p:grpSp>
      </p:grpSp>
      <p:sp>
        <p:nvSpPr>
          <p:cNvPr id="17418" name="Line 15"/>
          <p:cNvSpPr>
            <a:spLocks noChangeShapeType="1"/>
          </p:cNvSpPr>
          <p:nvPr/>
        </p:nvSpPr>
        <p:spPr bwMode="auto">
          <a:xfrm flipH="1" flipV="1">
            <a:off x="5745957" y="2433612"/>
            <a:ext cx="2212975" cy="974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Trebuchet MS"/>
            </a:endParaRPr>
          </a:p>
        </p:txBody>
      </p:sp>
      <p:sp>
        <p:nvSpPr>
          <p:cNvPr id="17505" name="Text Box 17"/>
          <p:cNvSpPr txBox="1">
            <a:spLocks noChangeArrowheads="1"/>
          </p:cNvSpPr>
          <p:nvPr/>
        </p:nvSpPr>
        <p:spPr bwMode="auto">
          <a:xfrm>
            <a:off x="469107" y="3933802"/>
            <a:ext cx="1843091" cy="677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latin typeface="Trebuchet MS"/>
              </a:rPr>
              <a:t>OLT</a:t>
            </a:r>
          </a:p>
          <a:p>
            <a:pPr algn="ctr" eaLnBrk="0" hangingPunct="0"/>
            <a:r>
              <a:rPr lang="en-US" sz="1100" b="1" dirty="0" smtClean="0">
                <a:latin typeface="Trebuchet MS"/>
              </a:rPr>
              <a:t>(</a:t>
            </a:r>
            <a:r>
              <a:rPr lang="en-US" sz="1100" dirty="0" smtClean="0"/>
              <a:t>located in Verizon's central switching office)</a:t>
            </a:r>
            <a:endParaRPr lang="en-US" sz="1600" b="1" dirty="0">
              <a:latin typeface="Trebuchet MS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4167983" y="1366812"/>
            <a:ext cx="646112" cy="1219200"/>
            <a:chOff x="3024" y="2409"/>
            <a:chExt cx="407" cy="420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3024" y="2409"/>
              <a:ext cx="407" cy="173"/>
              <a:chOff x="3024" y="2409"/>
              <a:chExt cx="407" cy="173"/>
            </a:xfrm>
          </p:grpSpPr>
          <p:pic>
            <p:nvPicPr>
              <p:cNvPr id="17503" name="Picture 21" descr="IOT_front%20w%20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066" y="2409"/>
                <a:ext cx="34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9798" name="Text Box 22"/>
              <p:cNvSpPr txBox="1">
                <a:spLocks noChangeArrowheads="1"/>
              </p:cNvSpPr>
              <p:nvPr/>
            </p:nvSpPr>
            <p:spPr bwMode="auto">
              <a:xfrm>
                <a:off x="3024" y="2423"/>
                <a:ext cx="407" cy="1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800" b="1">
                    <a:solidFill>
                      <a:schemeClr val="bg1"/>
                    </a:solidFill>
                    <a:latin typeface="Trebuchet MS"/>
                    <a:ea typeface="+mn-ea"/>
                    <a:cs typeface="+mn-cs"/>
                  </a:rPr>
                  <a:t>ONT</a:t>
                </a:r>
              </a:p>
            </p:txBody>
          </p:sp>
        </p:grpSp>
        <p:sp>
          <p:nvSpPr>
            <p:cNvPr id="17502" name="Line 23"/>
            <p:cNvSpPr>
              <a:spLocks noChangeShapeType="1"/>
            </p:cNvSpPr>
            <p:nvPr/>
          </p:nvSpPr>
          <p:spPr bwMode="auto">
            <a:xfrm>
              <a:off x="3224" y="2558"/>
              <a:ext cx="8" cy="2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Trebuchet MS"/>
              </a:endParaRPr>
            </a:p>
          </p:txBody>
        </p:sp>
      </p:grp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3577432" y="2128812"/>
            <a:ext cx="102552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0033CC"/>
                </a:solidFill>
                <a:latin typeface="Trebuchet MS"/>
              </a:rPr>
              <a:t>Splitter</a:t>
            </a:r>
          </a:p>
        </p:txBody>
      </p:sp>
      <p:sp>
        <p:nvSpPr>
          <p:cNvPr id="17422" name="AutoShape 25"/>
          <p:cNvSpPr>
            <a:spLocks noChangeArrowheads="1"/>
          </p:cNvSpPr>
          <p:nvPr/>
        </p:nvSpPr>
        <p:spPr bwMode="auto">
          <a:xfrm rot="-5400000">
            <a:off x="4214813" y="2154887"/>
            <a:ext cx="233363" cy="73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endParaRPr lang="en-US" sz="1800">
              <a:latin typeface="Trebuchet MS"/>
            </a:endParaRPr>
          </a:p>
        </p:txBody>
      </p: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193757" y="2601887"/>
            <a:ext cx="747713" cy="466725"/>
            <a:chOff x="4567" y="2850"/>
            <a:chExt cx="471" cy="294"/>
          </a:xfrm>
        </p:grpSpPr>
        <p:sp>
          <p:nvSpPr>
            <p:cNvPr id="17484" name="Line 35"/>
            <p:cNvSpPr>
              <a:spLocks noChangeShapeType="1"/>
            </p:cNvSpPr>
            <p:nvPr/>
          </p:nvSpPr>
          <p:spPr bwMode="auto">
            <a:xfrm flipV="1">
              <a:off x="4567" y="3019"/>
              <a:ext cx="316" cy="1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Trebuchet MS"/>
              </a:endParaRPr>
            </a:p>
          </p:txBody>
        </p:sp>
        <p:sp>
          <p:nvSpPr>
            <p:cNvPr id="17485" name="Rectangle 36"/>
            <p:cNvSpPr>
              <a:spLocks noChangeArrowheads="1"/>
            </p:cNvSpPr>
            <p:nvPr/>
          </p:nvSpPr>
          <p:spPr bwMode="auto">
            <a:xfrm>
              <a:off x="4850" y="2899"/>
              <a:ext cx="145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>
                  <a:solidFill>
                    <a:schemeClr val="bg1"/>
                  </a:solidFill>
                  <a:latin typeface="Trebuchet MS"/>
                </a:rPr>
                <a:t>ONT</a:t>
              </a:r>
            </a:p>
          </p:txBody>
        </p:sp>
        <p:sp>
          <p:nvSpPr>
            <p:cNvPr id="17486" name="Rectangle 37"/>
            <p:cNvSpPr>
              <a:spLocks noChangeArrowheads="1"/>
            </p:cNvSpPr>
            <p:nvPr/>
          </p:nvSpPr>
          <p:spPr bwMode="auto">
            <a:xfrm>
              <a:off x="4846" y="2880"/>
              <a:ext cx="17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latin typeface="Trebuchet MS"/>
              </a:endParaRPr>
            </a:p>
          </p:txBody>
        </p:sp>
        <p:sp>
          <p:nvSpPr>
            <p:cNvPr id="17487" name="Rectangle 38"/>
            <p:cNvSpPr>
              <a:spLocks noChangeArrowheads="1"/>
            </p:cNvSpPr>
            <p:nvPr/>
          </p:nvSpPr>
          <p:spPr bwMode="auto">
            <a:xfrm>
              <a:off x="4827" y="2876"/>
              <a:ext cx="183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latin typeface="Trebuchet MS"/>
              </a:endParaRPr>
            </a:p>
          </p:txBody>
        </p:sp>
        <p:grpSp>
          <p:nvGrpSpPr>
            <p:cNvPr id="8" name="Group 39"/>
            <p:cNvGrpSpPr>
              <a:grpSpLocks/>
            </p:cNvGrpSpPr>
            <p:nvPr/>
          </p:nvGrpSpPr>
          <p:grpSpPr bwMode="auto">
            <a:xfrm>
              <a:off x="4837" y="2850"/>
              <a:ext cx="201" cy="239"/>
              <a:chOff x="4459" y="3540"/>
              <a:chExt cx="201" cy="239"/>
            </a:xfrm>
          </p:grpSpPr>
          <p:sp>
            <p:nvSpPr>
              <p:cNvPr id="17489" name="Rectangle 40"/>
              <p:cNvSpPr>
                <a:spLocks noChangeArrowheads="1"/>
              </p:cNvSpPr>
              <p:nvPr/>
            </p:nvSpPr>
            <p:spPr bwMode="auto">
              <a:xfrm>
                <a:off x="4478" y="3552"/>
                <a:ext cx="17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sp>
            <p:nvSpPr>
              <p:cNvPr id="17490" name="Rectangle 41"/>
              <p:cNvSpPr>
                <a:spLocks noChangeArrowheads="1"/>
              </p:cNvSpPr>
              <p:nvPr/>
            </p:nvSpPr>
            <p:spPr bwMode="auto">
              <a:xfrm>
                <a:off x="4459" y="3548"/>
                <a:ext cx="183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grpSp>
            <p:nvGrpSpPr>
              <p:cNvPr id="9" name="Group 42"/>
              <p:cNvGrpSpPr>
                <a:grpSpLocks/>
              </p:cNvGrpSpPr>
              <p:nvPr/>
            </p:nvGrpSpPr>
            <p:grpSpPr bwMode="auto">
              <a:xfrm>
                <a:off x="4464" y="3540"/>
                <a:ext cx="196" cy="239"/>
                <a:chOff x="4800" y="3608"/>
                <a:chExt cx="196" cy="235"/>
              </a:xfrm>
            </p:grpSpPr>
            <p:pic>
              <p:nvPicPr>
                <p:cNvPr id="17492" name="Picture 43" descr="AccessMAX_ONT_sm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3A006B"/>
                    </a:clrFrom>
                    <a:clrTo>
                      <a:srgbClr val="3A006B">
                        <a:alpha val="0"/>
                      </a:srgbClr>
                    </a:clrTo>
                  </a:clrChange>
                </a:blip>
                <a:srcRect b="395"/>
                <a:stretch>
                  <a:fillRect/>
                </a:stretch>
              </p:blipFill>
              <p:spPr bwMode="auto">
                <a:xfrm>
                  <a:off x="4800" y="3608"/>
                  <a:ext cx="196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493" name="Rectangle 44"/>
                <p:cNvSpPr>
                  <a:spLocks noChangeArrowheads="1"/>
                </p:cNvSpPr>
                <p:nvPr/>
              </p:nvSpPr>
              <p:spPr bwMode="auto">
                <a:xfrm>
                  <a:off x="4826" y="3695"/>
                  <a:ext cx="145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900" b="1">
                      <a:solidFill>
                        <a:schemeClr val="bg1"/>
                      </a:solidFill>
                      <a:latin typeface="Trebuchet MS"/>
                    </a:rPr>
                    <a:t>ONT</a:t>
                  </a:r>
                </a:p>
              </p:txBody>
            </p:sp>
          </p:grpSp>
        </p:grpSp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6666707" y="2959075"/>
            <a:ext cx="1139825" cy="415925"/>
            <a:chOff x="4178" y="3115"/>
            <a:chExt cx="718" cy="262"/>
          </a:xfrm>
        </p:grpSpPr>
        <p:sp>
          <p:nvSpPr>
            <p:cNvPr id="17482" name="Text Box 46"/>
            <p:cNvSpPr txBox="1">
              <a:spLocks noChangeArrowheads="1"/>
            </p:cNvSpPr>
            <p:nvPr/>
          </p:nvSpPr>
          <p:spPr bwMode="auto">
            <a:xfrm>
              <a:off x="4226" y="3203"/>
              <a:ext cx="670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33CC"/>
                  </a:solidFill>
                  <a:latin typeface="Trebuchet MS"/>
                </a:rPr>
                <a:t>Splitter</a:t>
              </a:r>
            </a:p>
          </p:txBody>
        </p:sp>
        <p:sp>
          <p:nvSpPr>
            <p:cNvPr id="17483" name="AutoShape 47"/>
            <p:cNvSpPr>
              <a:spLocks noChangeArrowheads="1"/>
            </p:cNvSpPr>
            <p:nvPr/>
          </p:nvSpPr>
          <p:spPr bwMode="auto">
            <a:xfrm rot="16200000">
              <a:off x="4335" y="2958"/>
              <a:ext cx="147" cy="46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1800">
                <a:latin typeface="Trebuchet MS"/>
              </a:endParaRPr>
            </a:p>
          </p:txBody>
        </p: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6038057" y="3741712"/>
            <a:ext cx="731838" cy="450850"/>
            <a:chOff x="4199" y="3540"/>
            <a:chExt cx="461" cy="284"/>
          </a:xfrm>
        </p:grpSpPr>
        <p:sp>
          <p:nvSpPr>
            <p:cNvPr id="17475" name="Line 49"/>
            <p:cNvSpPr>
              <a:spLocks noChangeShapeType="1"/>
            </p:cNvSpPr>
            <p:nvPr/>
          </p:nvSpPr>
          <p:spPr bwMode="auto">
            <a:xfrm flipV="1">
              <a:off x="4199" y="3707"/>
              <a:ext cx="284" cy="1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Trebuchet MS"/>
              </a:endParaRPr>
            </a:p>
          </p:txBody>
        </p: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4459" y="3540"/>
              <a:ext cx="201" cy="239"/>
              <a:chOff x="4459" y="3540"/>
              <a:chExt cx="201" cy="239"/>
            </a:xfrm>
          </p:grpSpPr>
          <p:sp>
            <p:nvSpPr>
              <p:cNvPr id="17477" name="Rectangle 51"/>
              <p:cNvSpPr>
                <a:spLocks noChangeArrowheads="1"/>
              </p:cNvSpPr>
              <p:nvPr/>
            </p:nvSpPr>
            <p:spPr bwMode="auto">
              <a:xfrm>
                <a:off x="4478" y="3552"/>
                <a:ext cx="17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sp>
            <p:nvSpPr>
              <p:cNvPr id="17478" name="Rectangle 52"/>
              <p:cNvSpPr>
                <a:spLocks noChangeArrowheads="1"/>
              </p:cNvSpPr>
              <p:nvPr/>
            </p:nvSpPr>
            <p:spPr bwMode="auto">
              <a:xfrm>
                <a:off x="4459" y="3548"/>
                <a:ext cx="183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grpSp>
            <p:nvGrpSpPr>
              <p:cNvPr id="13" name="Group 53"/>
              <p:cNvGrpSpPr>
                <a:grpSpLocks/>
              </p:cNvGrpSpPr>
              <p:nvPr/>
            </p:nvGrpSpPr>
            <p:grpSpPr bwMode="auto">
              <a:xfrm>
                <a:off x="4464" y="3540"/>
                <a:ext cx="196" cy="239"/>
                <a:chOff x="4800" y="3608"/>
                <a:chExt cx="196" cy="235"/>
              </a:xfrm>
            </p:grpSpPr>
            <p:pic>
              <p:nvPicPr>
                <p:cNvPr id="17480" name="Picture 54" descr="AccessMAX_ONT_sm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3A006B"/>
                    </a:clrFrom>
                    <a:clrTo>
                      <a:srgbClr val="3A006B">
                        <a:alpha val="0"/>
                      </a:srgbClr>
                    </a:clrTo>
                  </a:clrChange>
                </a:blip>
                <a:srcRect b="395"/>
                <a:stretch>
                  <a:fillRect/>
                </a:stretch>
              </p:blipFill>
              <p:spPr bwMode="auto">
                <a:xfrm>
                  <a:off x="4800" y="3608"/>
                  <a:ext cx="196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481" name="Rectangle 55"/>
                <p:cNvSpPr>
                  <a:spLocks noChangeArrowheads="1"/>
                </p:cNvSpPr>
                <p:nvPr/>
              </p:nvSpPr>
              <p:spPr bwMode="auto">
                <a:xfrm>
                  <a:off x="4826" y="3695"/>
                  <a:ext cx="145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900" b="1" dirty="0">
                      <a:solidFill>
                        <a:schemeClr val="bg1"/>
                      </a:solidFill>
                      <a:latin typeface="Trebuchet MS"/>
                    </a:rPr>
                    <a:t>ONT</a:t>
                  </a:r>
                </a:p>
              </p:txBody>
            </p:sp>
          </p:grpSp>
        </p:grpSp>
      </p:grpSp>
      <p:grpSp>
        <p:nvGrpSpPr>
          <p:cNvPr id="14" name="Group 56"/>
          <p:cNvGrpSpPr>
            <a:grpSpLocks/>
          </p:cNvGrpSpPr>
          <p:nvPr/>
        </p:nvGrpSpPr>
        <p:grpSpPr bwMode="auto">
          <a:xfrm>
            <a:off x="4736307" y="3360709"/>
            <a:ext cx="1254125" cy="796925"/>
            <a:chOff x="3396" y="3306"/>
            <a:chExt cx="790" cy="502"/>
          </a:xfrm>
        </p:grpSpPr>
        <p:grpSp>
          <p:nvGrpSpPr>
            <p:cNvPr id="15" name="Group 57"/>
            <p:cNvGrpSpPr>
              <a:grpSpLocks/>
            </p:cNvGrpSpPr>
            <p:nvPr/>
          </p:nvGrpSpPr>
          <p:grpSpPr bwMode="auto">
            <a:xfrm>
              <a:off x="3719" y="3306"/>
              <a:ext cx="467" cy="310"/>
              <a:chOff x="3719" y="3306"/>
              <a:chExt cx="467" cy="310"/>
            </a:xfrm>
          </p:grpSpPr>
          <p:sp>
            <p:nvSpPr>
              <p:cNvPr id="17468" name="Line 58"/>
              <p:cNvSpPr>
                <a:spLocks noChangeShapeType="1"/>
              </p:cNvSpPr>
              <p:nvPr/>
            </p:nvSpPr>
            <p:spPr bwMode="auto">
              <a:xfrm flipV="1">
                <a:off x="3719" y="3499"/>
                <a:ext cx="284" cy="11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Trebuchet MS"/>
                </a:endParaRPr>
              </a:p>
            </p:txBody>
          </p:sp>
          <p:grpSp>
            <p:nvGrpSpPr>
              <p:cNvPr id="16" name="Group 59"/>
              <p:cNvGrpSpPr>
                <a:grpSpLocks/>
              </p:cNvGrpSpPr>
              <p:nvPr/>
            </p:nvGrpSpPr>
            <p:grpSpPr bwMode="auto">
              <a:xfrm>
                <a:off x="3985" y="3306"/>
                <a:ext cx="201" cy="239"/>
                <a:chOff x="4459" y="3540"/>
                <a:chExt cx="201" cy="239"/>
              </a:xfrm>
            </p:grpSpPr>
            <p:sp>
              <p:nvSpPr>
                <p:cNvPr id="17470" name="Rectangle 60"/>
                <p:cNvSpPr>
                  <a:spLocks noChangeArrowheads="1"/>
                </p:cNvSpPr>
                <p:nvPr/>
              </p:nvSpPr>
              <p:spPr bwMode="auto">
                <a:xfrm>
                  <a:off x="4478" y="3552"/>
                  <a:ext cx="177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>
                    <a:latin typeface="Trebuchet MS"/>
                  </a:endParaRPr>
                </a:p>
              </p:txBody>
            </p:sp>
            <p:sp>
              <p:nvSpPr>
                <p:cNvPr id="17471" name="Rectangle 61"/>
                <p:cNvSpPr>
                  <a:spLocks noChangeArrowheads="1"/>
                </p:cNvSpPr>
                <p:nvPr/>
              </p:nvSpPr>
              <p:spPr bwMode="auto">
                <a:xfrm>
                  <a:off x="4459" y="3548"/>
                  <a:ext cx="183" cy="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>
                    <a:latin typeface="Trebuchet MS"/>
                  </a:endParaRPr>
                </a:p>
              </p:txBody>
            </p:sp>
            <p:grpSp>
              <p:nvGrpSpPr>
                <p:cNvPr id="17" name="Group 62"/>
                <p:cNvGrpSpPr>
                  <a:grpSpLocks/>
                </p:cNvGrpSpPr>
                <p:nvPr/>
              </p:nvGrpSpPr>
              <p:grpSpPr bwMode="auto">
                <a:xfrm>
                  <a:off x="4464" y="3540"/>
                  <a:ext cx="196" cy="239"/>
                  <a:chOff x="4800" y="3608"/>
                  <a:chExt cx="196" cy="235"/>
                </a:xfrm>
              </p:grpSpPr>
              <p:pic>
                <p:nvPicPr>
                  <p:cNvPr id="17473" name="Picture 63" descr="AccessMAX_ONT_sm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3A006B"/>
                      </a:clrFrom>
                      <a:clrTo>
                        <a:srgbClr val="3A006B">
                          <a:alpha val="0"/>
                        </a:srgbClr>
                      </a:clrTo>
                    </a:clrChange>
                  </a:blip>
                  <a:srcRect b="395"/>
                  <a:stretch>
                    <a:fillRect/>
                  </a:stretch>
                </p:blipFill>
                <p:spPr bwMode="auto">
                  <a:xfrm>
                    <a:off x="4800" y="3608"/>
                    <a:ext cx="196" cy="2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7474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4826" y="3695"/>
                    <a:ext cx="145" cy="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eaLnBrk="0" hangingPunct="0"/>
                    <a:r>
                      <a:rPr lang="en-US" sz="900" b="1" dirty="0">
                        <a:solidFill>
                          <a:schemeClr val="bg1"/>
                        </a:solidFill>
                        <a:latin typeface="Trebuchet MS"/>
                      </a:rPr>
                      <a:t>ONT</a:t>
                    </a:r>
                  </a:p>
                </p:txBody>
              </p:sp>
            </p:grpSp>
          </p:grpSp>
        </p:grpSp>
        <p:grpSp>
          <p:nvGrpSpPr>
            <p:cNvPr id="18" name="Group 65"/>
            <p:cNvGrpSpPr>
              <a:grpSpLocks/>
            </p:cNvGrpSpPr>
            <p:nvPr/>
          </p:nvGrpSpPr>
          <p:grpSpPr bwMode="auto">
            <a:xfrm>
              <a:off x="3396" y="3532"/>
              <a:ext cx="640" cy="276"/>
              <a:chOff x="3396" y="3532"/>
              <a:chExt cx="640" cy="276"/>
            </a:xfrm>
          </p:grpSpPr>
          <p:sp>
            <p:nvSpPr>
              <p:cNvPr id="17466" name="Text Box 66"/>
              <p:cNvSpPr txBox="1">
                <a:spLocks noChangeArrowheads="1"/>
              </p:cNvSpPr>
              <p:nvPr/>
            </p:nvSpPr>
            <p:spPr bwMode="auto">
              <a:xfrm>
                <a:off x="3422" y="3634"/>
                <a:ext cx="614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200" dirty="0">
                    <a:solidFill>
                      <a:srgbClr val="0033CC"/>
                    </a:solidFill>
                    <a:latin typeface="Trebuchet MS"/>
                  </a:rPr>
                  <a:t>Splitter</a:t>
                </a:r>
              </a:p>
            </p:txBody>
          </p:sp>
          <p:sp>
            <p:nvSpPr>
              <p:cNvPr id="17467" name="AutoShape 67"/>
              <p:cNvSpPr>
                <a:spLocks noChangeArrowheads="1"/>
              </p:cNvSpPr>
              <p:nvPr/>
            </p:nvSpPr>
            <p:spPr bwMode="auto">
              <a:xfrm rot="16200000">
                <a:off x="3553" y="3375"/>
                <a:ext cx="147" cy="462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</p:grpSp>
      </p:grpSp>
      <p:sp>
        <p:nvSpPr>
          <p:cNvPr id="17430" name="Text Box 81"/>
          <p:cNvSpPr txBox="1">
            <a:spLocks noChangeArrowheads="1"/>
          </p:cNvSpPr>
          <p:nvPr/>
        </p:nvSpPr>
        <p:spPr bwMode="auto">
          <a:xfrm>
            <a:off x="28397" y="1402482"/>
            <a:ext cx="342899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3D84DB"/>
                </a:solidFill>
                <a:latin typeface="Trebuchet MS"/>
              </a:rPr>
              <a:t>2.4 </a:t>
            </a:r>
            <a:r>
              <a:rPr lang="en-US" sz="1400" b="1" dirty="0" err="1">
                <a:solidFill>
                  <a:srgbClr val="3D84DB"/>
                </a:solidFill>
                <a:latin typeface="Trebuchet MS"/>
              </a:rPr>
              <a:t>Gbps</a:t>
            </a:r>
            <a:r>
              <a:rPr lang="en-US" sz="1400" b="1" dirty="0">
                <a:solidFill>
                  <a:srgbClr val="3D84DB"/>
                </a:solidFill>
                <a:latin typeface="Trebuchet MS"/>
              </a:rPr>
              <a:t> shared by up to 128 users</a:t>
            </a:r>
          </a:p>
        </p:txBody>
      </p:sp>
      <p:sp>
        <p:nvSpPr>
          <p:cNvPr id="17431" name="Text Box 82"/>
          <p:cNvSpPr txBox="1">
            <a:spLocks noChangeArrowheads="1"/>
          </p:cNvSpPr>
          <p:nvPr/>
        </p:nvSpPr>
        <p:spPr bwMode="auto">
          <a:xfrm>
            <a:off x="22661" y="2788633"/>
            <a:ext cx="15391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3D84DB"/>
                </a:solidFill>
                <a:latin typeface="Trebuchet MS"/>
              </a:rPr>
              <a:t>2.4 </a:t>
            </a:r>
            <a:r>
              <a:rPr lang="en-US" sz="1600" b="1" dirty="0" err="1">
                <a:solidFill>
                  <a:srgbClr val="3D84DB"/>
                </a:solidFill>
                <a:latin typeface="Trebuchet MS"/>
              </a:rPr>
              <a:t>Gbps</a:t>
            </a:r>
            <a:r>
              <a:rPr lang="en-US" sz="1600" b="1" dirty="0">
                <a:solidFill>
                  <a:srgbClr val="3D84DB"/>
                </a:solidFill>
                <a:latin typeface="Trebuchet MS"/>
              </a:rPr>
              <a:t> out</a:t>
            </a:r>
          </a:p>
          <a:p>
            <a:pPr algn="ctr"/>
            <a:r>
              <a:rPr lang="en-US" sz="1600" b="1" dirty="0">
                <a:solidFill>
                  <a:srgbClr val="3D84DB"/>
                </a:solidFill>
                <a:latin typeface="Trebuchet MS"/>
              </a:rPr>
              <a:t>1.2 </a:t>
            </a:r>
            <a:r>
              <a:rPr lang="en-US" sz="1600" b="1" dirty="0" err="1">
                <a:solidFill>
                  <a:srgbClr val="3D84DB"/>
                </a:solidFill>
                <a:latin typeface="Trebuchet MS"/>
              </a:rPr>
              <a:t>Gbps</a:t>
            </a:r>
            <a:r>
              <a:rPr lang="en-US" sz="1600" b="1" dirty="0">
                <a:solidFill>
                  <a:srgbClr val="3D84DB"/>
                </a:solidFill>
                <a:latin typeface="Trebuchet MS"/>
              </a:rPr>
              <a:t> in</a:t>
            </a:r>
          </a:p>
        </p:txBody>
      </p:sp>
      <p:sp>
        <p:nvSpPr>
          <p:cNvPr id="17432" name="Text Box 83"/>
          <p:cNvSpPr txBox="1">
            <a:spLocks noChangeArrowheads="1"/>
          </p:cNvSpPr>
          <p:nvPr/>
        </p:nvSpPr>
        <p:spPr bwMode="auto">
          <a:xfrm>
            <a:off x="7117557" y="1290612"/>
            <a:ext cx="1752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3D84DB"/>
                </a:solidFill>
                <a:latin typeface="Trebuchet MS"/>
              </a:rPr>
              <a:t>10-100 Mbps service rates</a:t>
            </a:r>
          </a:p>
        </p:txBody>
      </p:sp>
      <p:sp>
        <p:nvSpPr>
          <p:cNvPr id="17433" name="Text Box 84"/>
          <p:cNvSpPr txBox="1">
            <a:spLocks noChangeArrowheads="1"/>
          </p:cNvSpPr>
          <p:nvPr/>
        </p:nvSpPr>
        <p:spPr bwMode="auto">
          <a:xfrm>
            <a:off x="2262982" y="3788335"/>
            <a:ext cx="13790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3D84DB"/>
                </a:solidFill>
                <a:latin typeface="Trebuchet MS"/>
              </a:rPr>
              <a:t>20 km reach</a:t>
            </a:r>
          </a:p>
        </p:txBody>
      </p:sp>
      <p:sp>
        <p:nvSpPr>
          <p:cNvPr id="17434" name="AutoShape 85"/>
          <p:cNvSpPr>
            <a:spLocks noChangeArrowheads="1"/>
          </p:cNvSpPr>
          <p:nvPr/>
        </p:nvSpPr>
        <p:spPr bwMode="auto">
          <a:xfrm rot="20044967" flipH="1">
            <a:off x="1197745" y="3427400"/>
            <a:ext cx="304800" cy="28575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rebuchet MS"/>
            </a:endParaRPr>
          </a:p>
        </p:txBody>
      </p:sp>
      <p:sp>
        <p:nvSpPr>
          <p:cNvPr id="17435" name="AutoShape 86"/>
          <p:cNvSpPr>
            <a:spLocks noChangeArrowheads="1"/>
          </p:cNvSpPr>
          <p:nvPr/>
        </p:nvSpPr>
        <p:spPr bwMode="auto">
          <a:xfrm rot="1457218">
            <a:off x="3840957" y="3303562"/>
            <a:ext cx="304800" cy="29210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rebuchet MS"/>
            </a:endParaRPr>
          </a:p>
        </p:txBody>
      </p:sp>
      <p:sp>
        <p:nvSpPr>
          <p:cNvPr id="17436" name="Rectangle 87"/>
          <p:cNvSpPr>
            <a:spLocks noChangeArrowheads="1"/>
          </p:cNvSpPr>
          <p:nvPr/>
        </p:nvSpPr>
        <p:spPr bwMode="auto">
          <a:xfrm rot="-464016">
            <a:off x="4755357" y="2509812"/>
            <a:ext cx="228600" cy="257175"/>
          </a:xfrm>
          <a:prstGeom prst="rec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rebuchet MS"/>
            </a:endParaRPr>
          </a:p>
        </p:txBody>
      </p:sp>
      <p:sp>
        <p:nvSpPr>
          <p:cNvPr id="17437" name="AutoShape 88"/>
          <p:cNvSpPr>
            <a:spLocks noChangeArrowheads="1"/>
          </p:cNvSpPr>
          <p:nvPr/>
        </p:nvSpPr>
        <p:spPr bwMode="auto">
          <a:xfrm rot="20044967" flipH="1">
            <a:off x="1608907" y="3244837"/>
            <a:ext cx="304800" cy="28575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rebuchet MS"/>
            </a:endParaRPr>
          </a:p>
        </p:txBody>
      </p:sp>
      <p:sp>
        <p:nvSpPr>
          <p:cNvPr id="17438" name="AutoShape 89"/>
          <p:cNvSpPr>
            <a:spLocks noChangeArrowheads="1"/>
          </p:cNvSpPr>
          <p:nvPr/>
        </p:nvSpPr>
        <p:spPr bwMode="auto">
          <a:xfrm rot="20044967" flipH="1">
            <a:off x="2020070" y="3062275"/>
            <a:ext cx="304800" cy="28575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rebuchet MS"/>
            </a:endParaRPr>
          </a:p>
        </p:txBody>
      </p:sp>
      <p:sp>
        <p:nvSpPr>
          <p:cNvPr id="17439" name="AutoShape 90"/>
          <p:cNvSpPr>
            <a:spLocks noChangeArrowheads="1"/>
          </p:cNvSpPr>
          <p:nvPr/>
        </p:nvSpPr>
        <p:spPr bwMode="auto">
          <a:xfrm rot="20044967" flipH="1">
            <a:off x="2431232" y="2851137"/>
            <a:ext cx="304800" cy="28575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rebuchet MS"/>
            </a:endParaRPr>
          </a:p>
        </p:txBody>
      </p:sp>
      <p:sp>
        <p:nvSpPr>
          <p:cNvPr id="17440" name="AutoShape 91"/>
          <p:cNvSpPr>
            <a:spLocks noChangeArrowheads="1"/>
          </p:cNvSpPr>
          <p:nvPr/>
        </p:nvSpPr>
        <p:spPr bwMode="auto">
          <a:xfrm rot="1457218">
            <a:off x="4726782" y="3703612"/>
            <a:ext cx="304800" cy="29210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rebuchet MS"/>
            </a:endParaRPr>
          </a:p>
        </p:txBody>
      </p:sp>
      <p:sp>
        <p:nvSpPr>
          <p:cNvPr id="17441" name="AutoShape 92"/>
          <p:cNvSpPr>
            <a:spLocks noChangeArrowheads="1"/>
          </p:cNvSpPr>
          <p:nvPr/>
        </p:nvSpPr>
        <p:spPr bwMode="auto">
          <a:xfrm rot="1457218">
            <a:off x="5974557" y="2586012"/>
            <a:ext cx="304800" cy="292100"/>
          </a:xfrm>
          <a:prstGeom prst="flowChartInputOutpu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rebuchet MS"/>
            </a:endParaRPr>
          </a:p>
        </p:txBody>
      </p:sp>
      <p:sp>
        <p:nvSpPr>
          <p:cNvPr id="17442" name="Text Box 93"/>
          <p:cNvSpPr txBox="1">
            <a:spLocks noChangeArrowheads="1"/>
          </p:cNvSpPr>
          <p:nvPr/>
        </p:nvSpPr>
        <p:spPr bwMode="auto">
          <a:xfrm>
            <a:off x="1399382" y="3636937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  <a:latin typeface="Trebuchet MS"/>
              </a:rPr>
              <a:t>1</a:t>
            </a:r>
          </a:p>
        </p:txBody>
      </p:sp>
      <p:sp>
        <p:nvSpPr>
          <p:cNvPr id="17443" name="Text Box 94"/>
          <p:cNvSpPr txBox="1">
            <a:spLocks noChangeArrowheads="1"/>
          </p:cNvSpPr>
          <p:nvPr/>
        </p:nvSpPr>
        <p:spPr bwMode="auto">
          <a:xfrm>
            <a:off x="1843882" y="3411512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  <a:latin typeface="Trebuchet MS"/>
              </a:rPr>
              <a:t>2</a:t>
            </a:r>
          </a:p>
        </p:txBody>
      </p:sp>
      <p:sp>
        <p:nvSpPr>
          <p:cNvPr id="17444" name="Text Box 95"/>
          <p:cNvSpPr txBox="1">
            <a:spLocks noChangeArrowheads="1"/>
          </p:cNvSpPr>
          <p:nvPr/>
        </p:nvSpPr>
        <p:spPr bwMode="auto">
          <a:xfrm>
            <a:off x="2262982" y="3236887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  <a:latin typeface="Trebuchet MS"/>
              </a:rPr>
              <a:t>3</a:t>
            </a:r>
          </a:p>
        </p:txBody>
      </p:sp>
      <p:sp>
        <p:nvSpPr>
          <p:cNvPr id="17445" name="Text Box 96"/>
          <p:cNvSpPr txBox="1">
            <a:spLocks noChangeArrowheads="1"/>
          </p:cNvSpPr>
          <p:nvPr/>
        </p:nvSpPr>
        <p:spPr bwMode="auto">
          <a:xfrm>
            <a:off x="2682082" y="3024162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  <a:latin typeface="Trebuchet MS"/>
              </a:rPr>
              <a:t>4</a:t>
            </a:r>
          </a:p>
        </p:txBody>
      </p:sp>
      <p:sp>
        <p:nvSpPr>
          <p:cNvPr id="17446" name="Text Box 97"/>
          <p:cNvSpPr txBox="1">
            <a:spLocks noChangeArrowheads="1"/>
          </p:cNvSpPr>
          <p:nvPr/>
        </p:nvSpPr>
        <p:spPr bwMode="auto">
          <a:xfrm>
            <a:off x="3664745" y="3560737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  <a:latin typeface="Trebuchet MS"/>
              </a:rPr>
              <a:t>1</a:t>
            </a:r>
          </a:p>
        </p:txBody>
      </p:sp>
      <p:sp>
        <p:nvSpPr>
          <p:cNvPr id="17447" name="Text Box 98"/>
          <p:cNvSpPr txBox="1">
            <a:spLocks noChangeArrowheads="1"/>
          </p:cNvSpPr>
          <p:nvPr/>
        </p:nvSpPr>
        <p:spPr bwMode="auto">
          <a:xfrm>
            <a:off x="4599782" y="3957612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  <a:latin typeface="Trebuchet MS"/>
              </a:rPr>
              <a:t>4</a:t>
            </a:r>
          </a:p>
        </p:txBody>
      </p:sp>
      <p:sp>
        <p:nvSpPr>
          <p:cNvPr id="17448" name="Text Box 99"/>
          <p:cNvSpPr txBox="1">
            <a:spLocks noChangeArrowheads="1"/>
          </p:cNvSpPr>
          <p:nvPr/>
        </p:nvSpPr>
        <p:spPr bwMode="auto">
          <a:xfrm>
            <a:off x="4637882" y="2128812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  <a:latin typeface="Trebuchet MS"/>
              </a:rPr>
              <a:t>2</a:t>
            </a:r>
          </a:p>
        </p:txBody>
      </p:sp>
      <p:sp>
        <p:nvSpPr>
          <p:cNvPr id="17449" name="Text Box 100"/>
          <p:cNvSpPr txBox="1">
            <a:spLocks noChangeArrowheads="1"/>
          </p:cNvSpPr>
          <p:nvPr/>
        </p:nvSpPr>
        <p:spPr bwMode="auto">
          <a:xfrm>
            <a:off x="5950745" y="2128812"/>
            <a:ext cx="33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33CCFF"/>
                </a:solidFill>
                <a:latin typeface="Trebuchet MS"/>
              </a:rPr>
              <a:t>3</a:t>
            </a:r>
          </a:p>
        </p:txBody>
      </p:sp>
      <p:sp>
        <p:nvSpPr>
          <p:cNvPr id="17450" name="Text Box 102"/>
          <p:cNvSpPr txBox="1">
            <a:spLocks noChangeArrowheads="1"/>
          </p:cNvSpPr>
          <p:nvPr/>
        </p:nvSpPr>
        <p:spPr bwMode="auto">
          <a:xfrm>
            <a:off x="219730" y="1047690"/>
            <a:ext cx="30315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u="sng" dirty="0">
                <a:solidFill>
                  <a:srgbClr val="3D84DB"/>
                </a:solidFill>
                <a:latin typeface="Trebuchet MS"/>
              </a:rPr>
              <a:t>Time Division Multiplexing</a:t>
            </a:r>
          </a:p>
        </p:txBody>
      </p:sp>
      <p:sp>
        <p:nvSpPr>
          <p:cNvPr id="1745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 eaLnBrk="1" hangingPunct="1"/>
            <a:r>
              <a:rPr lang="en-US" sz="2800" i="1" u="sng" dirty="0" smtClean="0">
                <a:latin typeface="Trebuchet MS" pitchFamily="84" charset="0"/>
                <a:ea typeface="ＭＳ Ｐゴシック" pitchFamily="84" charset="-128"/>
                <a:cs typeface="ＭＳ Ｐゴシック" pitchFamily="84" charset="-128"/>
              </a:rPr>
              <a:t>Fiber to the Home</a:t>
            </a:r>
            <a:endParaRPr lang="en-US" sz="2000" dirty="0" smtClean="0">
              <a:latin typeface="Trebuchet M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grpSp>
        <p:nvGrpSpPr>
          <p:cNvPr id="19" name="Group 48"/>
          <p:cNvGrpSpPr>
            <a:grpSpLocks/>
          </p:cNvGrpSpPr>
          <p:nvPr/>
        </p:nvGrpSpPr>
        <p:grpSpPr bwMode="auto">
          <a:xfrm>
            <a:off x="4519613" y="3040801"/>
            <a:ext cx="731838" cy="450850"/>
            <a:chOff x="4199" y="3540"/>
            <a:chExt cx="461" cy="284"/>
          </a:xfrm>
        </p:grpSpPr>
        <p:sp>
          <p:nvSpPr>
            <p:cNvPr id="117" name="Line 49"/>
            <p:cNvSpPr>
              <a:spLocks noChangeShapeType="1"/>
            </p:cNvSpPr>
            <p:nvPr/>
          </p:nvSpPr>
          <p:spPr bwMode="auto">
            <a:xfrm flipV="1">
              <a:off x="4199" y="3707"/>
              <a:ext cx="284" cy="1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Trebuchet MS"/>
              </a:endParaRPr>
            </a:p>
          </p:txBody>
        </p:sp>
        <p:grpSp>
          <p:nvGrpSpPr>
            <p:cNvPr id="20" name="Group 50"/>
            <p:cNvGrpSpPr>
              <a:grpSpLocks/>
            </p:cNvGrpSpPr>
            <p:nvPr/>
          </p:nvGrpSpPr>
          <p:grpSpPr bwMode="auto">
            <a:xfrm>
              <a:off x="4459" y="3540"/>
              <a:ext cx="201" cy="239"/>
              <a:chOff x="4459" y="3540"/>
              <a:chExt cx="201" cy="239"/>
            </a:xfrm>
          </p:grpSpPr>
          <p:sp>
            <p:nvSpPr>
              <p:cNvPr id="119" name="Rectangle 51"/>
              <p:cNvSpPr>
                <a:spLocks noChangeArrowheads="1"/>
              </p:cNvSpPr>
              <p:nvPr/>
            </p:nvSpPr>
            <p:spPr bwMode="auto">
              <a:xfrm>
                <a:off x="4478" y="3552"/>
                <a:ext cx="17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sp>
            <p:nvSpPr>
              <p:cNvPr id="120" name="Rectangle 52"/>
              <p:cNvSpPr>
                <a:spLocks noChangeArrowheads="1"/>
              </p:cNvSpPr>
              <p:nvPr/>
            </p:nvSpPr>
            <p:spPr bwMode="auto">
              <a:xfrm>
                <a:off x="4459" y="3548"/>
                <a:ext cx="183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grpSp>
            <p:nvGrpSpPr>
              <p:cNvPr id="21" name="Group 53"/>
              <p:cNvGrpSpPr>
                <a:grpSpLocks/>
              </p:cNvGrpSpPr>
              <p:nvPr/>
            </p:nvGrpSpPr>
            <p:grpSpPr bwMode="auto">
              <a:xfrm>
                <a:off x="4464" y="3540"/>
                <a:ext cx="196" cy="239"/>
                <a:chOff x="4800" y="3608"/>
                <a:chExt cx="196" cy="235"/>
              </a:xfrm>
            </p:grpSpPr>
            <p:pic>
              <p:nvPicPr>
                <p:cNvPr id="122" name="Picture 54" descr="AccessMAX_ONT_sm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3A006B"/>
                    </a:clrFrom>
                    <a:clrTo>
                      <a:srgbClr val="3A006B">
                        <a:alpha val="0"/>
                      </a:srgbClr>
                    </a:clrTo>
                  </a:clrChange>
                </a:blip>
                <a:srcRect b="395"/>
                <a:stretch>
                  <a:fillRect/>
                </a:stretch>
              </p:blipFill>
              <p:spPr bwMode="auto">
                <a:xfrm>
                  <a:off x="4800" y="3608"/>
                  <a:ext cx="196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3" name="Rectangle 55"/>
                <p:cNvSpPr>
                  <a:spLocks noChangeArrowheads="1"/>
                </p:cNvSpPr>
                <p:nvPr/>
              </p:nvSpPr>
              <p:spPr bwMode="auto">
                <a:xfrm>
                  <a:off x="4826" y="3695"/>
                  <a:ext cx="145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900" b="1" dirty="0">
                      <a:solidFill>
                        <a:schemeClr val="bg1"/>
                      </a:solidFill>
                      <a:latin typeface="Trebuchet MS"/>
                    </a:rPr>
                    <a:t>ONT</a:t>
                  </a:r>
                </a:p>
              </p:txBody>
            </p:sp>
          </p:grpSp>
        </p:grpSp>
      </p:grpSp>
      <p:grpSp>
        <p:nvGrpSpPr>
          <p:cNvPr id="22" name="Group 48"/>
          <p:cNvGrpSpPr>
            <a:grpSpLocks/>
          </p:cNvGrpSpPr>
          <p:nvPr/>
        </p:nvGrpSpPr>
        <p:grpSpPr bwMode="auto">
          <a:xfrm>
            <a:off x="7941470" y="2957487"/>
            <a:ext cx="731838" cy="450850"/>
            <a:chOff x="4199" y="3540"/>
            <a:chExt cx="461" cy="284"/>
          </a:xfrm>
        </p:grpSpPr>
        <p:sp>
          <p:nvSpPr>
            <p:cNvPr id="125" name="Line 49"/>
            <p:cNvSpPr>
              <a:spLocks noChangeShapeType="1"/>
            </p:cNvSpPr>
            <p:nvPr/>
          </p:nvSpPr>
          <p:spPr bwMode="auto">
            <a:xfrm flipV="1">
              <a:off x="4199" y="3707"/>
              <a:ext cx="284" cy="1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Trebuchet MS"/>
              </a:endParaRPr>
            </a:p>
          </p:txBody>
        </p:sp>
        <p:grpSp>
          <p:nvGrpSpPr>
            <p:cNvPr id="23" name="Group 50"/>
            <p:cNvGrpSpPr>
              <a:grpSpLocks/>
            </p:cNvGrpSpPr>
            <p:nvPr/>
          </p:nvGrpSpPr>
          <p:grpSpPr bwMode="auto">
            <a:xfrm>
              <a:off x="4459" y="3540"/>
              <a:ext cx="201" cy="239"/>
              <a:chOff x="4459" y="3540"/>
              <a:chExt cx="201" cy="239"/>
            </a:xfrm>
          </p:grpSpPr>
          <p:sp>
            <p:nvSpPr>
              <p:cNvPr id="127" name="Rectangle 51"/>
              <p:cNvSpPr>
                <a:spLocks noChangeArrowheads="1"/>
              </p:cNvSpPr>
              <p:nvPr/>
            </p:nvSpPr>
            <p:spPr bwMode="auto">
              <a:xfrm>
                <a:off x="4478" y="3552"/>
                <a:ext cx="17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sp>
            <p:nvSpPr>
              <p:cNvPr id="128" name="Rectangle 52"/>
              <p:cNvSpPr>
                <a:spLocks noChangeArrowheads="1"/>
              </p:cNvSpPr>
              <p:nvPr/>
            </p:nvSpPr>
            <p:spPr bwMode="auto">
              <a:xfrm>
                <a:off x="4459" y="3548"/>
                <a:ext cx="183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grpSp>
            <p:nvGrpSpPr>
              <p:cNvPr id="24" name="Group 53"/>
              <p:cNvGrpSpPr>
                <a:grpSpLocks/>
              </p:cNvGrpSpPr>
              <p:nvPr/>
            </p:nvGrpSpPr>
            <p:grpSpPr bwMode="auto">
              <a:xfrm>
                <a:off x="4464" y="3540"/>
                <a:ext cx="196" cy="239"/>
                <a:chOff x="4800" y="3608"/>
                <a:chExt cx="196" cy="235"/>
              </a:xfrm>
            </p:grpSpPr>
            <p:pic>
              <p:nvPicPr>
                <p:cNvPr id="130" name="Picture 54" descr="AccessMAX_ONT_sm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3A006B"/>
                    </a:clrFrom>
                    <a:clrTo>
                      <a:srgbClr val="3A006B">
                        <a:alpha val="0"/>
                      </a:srgbClr>
                    </a:clrTo>
                  </a:clrChange>
                </a:blip>
                <a:srcRect b="395"/>
                <a:stretch>
                  <a:fillRect/>
                </a:stretch>
              </p:blipFill>
              <p:spPr bwMode="auto">
                <a:xfrm>
                  <a:off x="4800" y="3608"/>
                  <a:ext cx="196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1" name="Rectangle 55"/>
                <p:cNvSpPr>
                  <a:spLocks noChangeArrowheads="1"/>
                </p:cNvSpPr>
                <p:nvPr/>
              </p:nvSpPr>
              <p:spPr bwMode="auto">
                <a:xfrm>
                  <a:off x="4826" y="3695"/>
                  <a:ext cx="145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900" b="1" dirty="0">
                      <a:solidFill>
                        <a:schemeClr val="bg1"/>
                      </a:solidFill>
                      <a:latin typeface="Trebuchet MS"/>
                    </a:rPr>
                    <a:t>ONT</a:t>
                  </a:r>
                </a:p>
              </p:txBody>
            </p:sp>
          </p:grpSp>
        </p:grpSp>
      </p:grp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6450807" y="2296293"/>
            <a:ext cx="731838" cy="450850"/>
            <a:chOff x="4199" y="3540"/>
            <a:chExt cx="461" cy="284"/>
          </a:xfrm>
        </p:grpSpPr>
        <p:sp>
          <p:nvSpPr>
            <p:cNvPr id="133" name="Line 49"/>
            <p:cNvSpPr>
              <a:spLocks noChangeShapeType="1"/>
            </p:cNvSpPr>
            <p:nvPr/>
          </p:nvSpPr>
          <p:spPr bwMode="auto">
            <a:xfrm flipV="1">
              <a:off x="4199" y="3707"/>
              <a:ext cx="284" cy="1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Trebuchet MS"/>
              </a:endParaRPr>
            </a:p>
          </p:txBody>
        </p:sp>
        <p:grpSp>
          <p:nvGrpSpPr>
            <p:cNvPr id="26" name="Group 50"/>
            <p:cNvGrpSpPr>
              <a:grpSpLocks/>
            </p:cNvGrpSpPr>
            <p:nvPr/>
          </p:nvGrpSpPr>
          <p:grpSpPr bwMode="auto">
            <a:xfrm>
              <a:off x="4459" y="3540"/>
              <a:ext cx="201" cy="239"/>
              <a:chOff x="4459" y="3540"/>
              <a:chExt cx="201" cy="239"/>
            </a:xfrm>
          </p:grpSpPr>
          <p:sp>
            <p:nvSpPr>
              <p:cNvPr id="135" name="Rectangle 51"/>
              <p:cNvSpPr>
                <a:spLocks noChangeArrowheads="1"/>
              </p:cNvSpPr>
              <p:nvPr/>
            </p:nvSpPr>
            <p:spPr bwMode="auto">
              <a:xfrm>
                <a:off x="4478" y="3552"/>
                <a:ext cx="17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sp>
            <p:nvSpPr>
              <p:cNvPr id="136" name="Rectangle 52"/>
              <p:cNvSpPr>
                <a:spLocks noChangeArrowheads="1"/>
              </p:cNvSpPr>
              <p:nvPr/>
            </p:nvSpPr>
            <p:spPr bwMode="auto">
              <a:xfrm>
                <a:off x="4459" y="3548"/>
                <a:ext cx="183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grpSp>
            <p:nvGrpSpPr>
              <p:cNvPr id="27" name="Group 53"/>
              <p:cNvGrpSpPr>
                <a:grpSpLocks/>
              </p:cNvGrpSpPr>
              <p:nvPr/>
            </p:nvGrpSpPr>
            <p:grpSpPr bwMode="auto">
              <a:xfrm>
                <a:off x="4464" y="3540"/>
                <a:ext cx="196" cy="239"/>
                <a:chOff x="4800" y="3608"/>
                <a:chExt cx="196" cy="235"/>
              </a:xfrm>
            </p:grpSpPr>
            <p:pic>
              <p:nvPicPr>
                <p:cNvPr id="138" name="Picture 54" descr="AccessMAX_ONT_sm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3A006B"/>
                    </a:clrFrom>
                    <a:clrTo>
                      <a:srgbClr val="3A006B">
                        <a:alpha val="0"/>
                      </a:srgbClr>
                    </a:clrTo>
                  </a:clrChange>
                </a:blip>
                <a:srcRect b="395"/>
                <a:stretch>
                  <a:fillRect/>
                </a:stretch>
              </p:blipFill>
              <p:spPr bwMode="auto">
                <a:xfrm>
                  <a:off x="4800" y="3608"/>
                  <a:ext cx="196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9" name="Rectangle 55"/>
                <p:cNvSpPr>
                  <a:spLocks noChangeArrowheads="1"/>
                </p:cNvSpPr>
                <p:nvPr/>
              </p:nvSpPr>
              <p:spPr bwMode="auto">
                <a:xfrm>
                  <a:off x="4826" y="3695"/>
                  <a:ext cx="145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900" b="1" dirty="0">
                      <a:solidFill>
                        <a:schemeClr val="bg1"/>
                      </a:solidFill>
                      <a:latin typeface="Trebuchet MS"/>
                    </a:rPr>
                    <a:t>ONT</a:t>
                  </a:r>
                </a:p>
              </p:txBody>
            </p:sp>
          </p:grpSp>
        </p:grpSp>
      </p:grpSp>
      <p:sp>
        <p:nvSpPr>
          <p:cNvPr id="140" name="Rectangle 139"/>
          <p:cNvSpPr/>
          <p:nvPr/>
        </p:nvSpPr>
        <p:spPr>
          <a:xfrm>
            <a:off x="126272" y="4660618"/>
            <a:ext cx="708023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latin typeface="Trebuchet MS"/>
                <a:cs typeface="Trebuchet MS"/>
              </a:rPr>
              <a:t>An ONT (Optical Network Terminal) is a media converter that is installed by Verizon either outside or inside your premises, during </a:t>
            </a:r>
            <a:r>
              <a:rPr lang="en-US" sz="1400" dirty="0" err="1" smtClean="0">
                <a:latin typeface="Trebuchet MS"/>
                <a:cs typeface="Trebuchet MS"/>
              </a:rPr>
              <a:t>FiOS</a:t>
            </a:r>
            <a:r>
              <a:rPr lang="en-US" sz="1400" dirty="0" smtClean="0">
                <a:latin typeface="Trebuchet MS"/>
                <a:cs typeface="Trebuchet MS"/>
              </a:rPr>
              <a:t> installation.  The ONT converts fiber-optic light signals to copper/electric signals.  Three wavelengths of light are used between the ONT and the OLT (Optical Line Terminal):</a:t>
            </a:r>
          </a:p>
          <a:p>
            <a:r>
              <a:rPr lang="en-US" sz="1400" dirty="0" smtClean="0">
                <a:latin typeface="Trebuchet MS"/>
                <a:cs typeface="Trebuchet MS"/>
              </a:rPr>
              <a:t>      • </a:t>
            </a:r>
            <a:r>
              <a:rPr lang="en-US" sz="1400" dirty="0" err="1" smtClean="0">
                <a:latin typeface="Trebuchet MS"/>
                <a:cs typeface="Trebuchet MS"/>
              </a:rPr>
              <a:t>λ</a:t>
            </a:r>
            <a:r>
              <a:rPr lang="en-US" sz="1400" dirty="0" smtClean="0">
                <a:latin typeface="Trebuchet MS"/>
                <a:cs typeface="Trebuchet MS"/>
              </a:rPr>
              <a:t> = 1310 nm voice/data transmit</a:t>
            </a:r>
          </a:p>
          <a:p>
            <a:r>
              <a:rPr lang="en-US" sz="1400" dirty="0" smtClean="0">
                <a:latin typeface="Trebuchet MS"/>
                <a:cs typeface="Trebuchet MS"/>
              </a:rPr>
              <a:t>      • </a:t>
            </a:r>
            <a:r>
              <a:rPr lang="en-US" sz="1400" dirty="0" err="1" smtClean="0">
                <a:latin typeface="Trebuchet MS"/>
                <a:cs typeface="Trebuchet MS"/>
              </a:rPr>
              <a:t>λ</a:t>
            </a:r>
            <a:r>
              <a:rPr lang="en-US" sz="1400" dirty="0" smtClean="0">
                <a:latin typeface="Trebuchet MS"/>
                <a:cs typeface="Trebuchet MS"/>
              </a:rPr>
              <a:t> = 1490 nm voice/data receive</a:t>
            </a:r>
          </a:p>
          <a:p>
            <a:r>
              <a:rPr lang="en-US" sz="1400" dirty="0" smtClean="0">
                <a:latin typeface="Trebuchet MS"/>
                <a:cs typeface="Trebuchet MS"/>
              </a:rPr>
              <a:t>      • </a:t>
            </a:r>
            <a:r>
              <a:rPr lang="en-US" sz="1400" dirty="0" err="1" smtClean="0">
                <a:latin typeface="Trebuchet MS"/>
                <a:cs typeface="Trebuchet MS"/>
              </a:rPr>
              <a:t>λ</a:t>
            </a:r>
            <a:r>
              <a:rPr lang="en-US" sz="1400" dirty="0" smtClean="0">
                <a:latin typeface="Trebuchet MS"/>
                <a:cs typeface="Trebuchet MS"/>
              </a:rPr>
              <a:t> = 1550 nm video receive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latin typeface="Trebuchet MS"/>
                <a:cs typeface="Trebuchet MS"/>
              </a:rPr>
              <a:t>Each ONT is capable of delivering: </a:t>
            </a:r>
          </a:p>
          <a:p>
            <a:r>
              <a:rPr lang="en-US" sz="1400" dirty="0" smtClean="0">
                <a:latin typeface="Trebuchet MS"/>
                <a:cs typeface="Trebuchet MS"/>
              </a:rPr>
              <a:t>Multiple POTS (plain old telephone service) lines, Internet data, Video </a:t>
            </a:r>
            <a:endParaRPr lang="en-US" sz="1400" dirty="0">
              <a:latin typeface="Trebuchet MS"/>
              <a:cs typeface="Trebuchet MS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395536" y="3789040"/>
            <a:ext cx="792088" cy="216024"/>
            <a:chOff x="251520" y="4797152"/>
            <a:chExt cx="792088" cy="216024"/>
          </a:xfrm>
        </p:grpSpPr>
        <p:sp>
          <p:nvSpPr>
            <p:cNvPr id="107" name="Rounded Rectangle 106"/>
            <p:cNvSpPr/>
            <p:nvPr/>
          </p:nvSpPr>
          <p:spPr bwMode="auto">
            <a:xfrm>
              <a:off x="251520" y="4797152"/>
              <a:ext cx="792088" cy="21602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2540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 bwMode="auto">
            <a:xfrm>
              <a:off x="467544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611560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>
              <a:off x="755576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899592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827584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683568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539552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395536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899592" y="4797152"/>
              <a:ext cx="0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 315"/>
          <p:cNvSpPr/>
          <p:nvPr/>
        </p:nvSpPr>
        <p:spPr>
          <a:xfrm>
            <a:off x="3623141" y="1919699"/>
            <a:ext cx="1868022" cy="4176300"/>
          </a:xfrm>
          <a:prstGeom prst="rect">
            <a:avLst/>
          </a:prstGeom>
          <a:solidFill>
            <a:srgbClr val="CDD0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3140968"/>
            <a:ext cx="1037813" cy="1368152"/>
          </a:xfrm>
          <a:prstGeom prst="rect">
            <a:avLst/>
          </a:prstGeom>
        </p:spPr>
      </p:pic>
      <p:pic>
        <p:nvPicPr>
          <p:cNvPr id="260102" name="Picture 2" descr="Row_hous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1238" y="2833688"/>
            <a:ext cx="305276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105" name="Rectangle 7"/>
          <p:cNvSpPr>
            <a:spLocks noChangeArrowheads="1"/>
          </p:cNvSpPr>
          <p:nvPr/>
        </p:nvSpPr>
        <p:spPr bwMode="auto">
          <a:xfrm>
            <a:off x="8558213" y="3875088"/>
            <a:ext cx="2809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260106" name="Rectangle 8"/>
          <p:cNvSpPr>
            <a:spLocks noChangeArrowheads="1"/>
          </p:cNvSpPr>
          <p:nvPr/>
        </p:nvSpPr>
        <p:spPr bwMode="auto">
          <a:xfrm>
            <a:off x="8528050" y="3868738"/>
            <a:ext cx="290513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260378" name="Rectangle 12"/>
          <p:cNvSpPr>
            <a:spLocks noChangeArrowheads="1"/>
          </p:cNvSpPr>
          <p:nvPr/>
        </p:nvSpPr>
        <p:spPr bwMode="auto">
          <a:xfrm>
            <a:off x="3919538" y="5578477"/>
            <a:ext cx="771525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 dirty="0"/>
              <a:t>Power &amp;</a:t>
            </a:r>
          </a:p>
          <a:p>
            <a:pPr algn="ctr"/>
            <a:r>
              <a:rPr lang="en-US" sz="1100" b="1" dirty="0"/>
              <a:t>Battery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414713" y="3998913"/>
            <a:ext cx="990600" cy="1095375"/>
            <a:chOff x="4752" y="2592"/>
            <a:chExt cx="528" cy="480"/>
          </a:xfrm>
        </p:grpSpPr>
        <p:sp>
          <p:nvSpPr>
            <p:cNvPr id="260376" name="Line 14"/>
            <p:cNvSpPr>
              <a:spLocks noChangeShapeType="1"/>
            </p:cNvSpPr>
            <p:nvPr/>
          </p:nvSpPr>
          <p:spPr bwMode="auto">
            <a:xfrm>
              <a:off x="4752" y="259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377" name="Line 15"/>
            <p:cNvSpPr>
              <a:spLocks noChangeShapeType="1"/>
            </p:cNvSpPr>
            <p:nvPr/>
          </p:nvSpPr>
          <p:spPr bwMode="auto">
            <a:xfrm>
              <a:off x="4752" y="307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0109" name="Line 16"/>
          <p:cNvSpPr>
            <a:spLocks noChangeShapeType="1"/>
          </p:cNvSpPr>
          <p:nvPr/>
        </p:nvSpPr>
        <p:spPr bwMode="auto">
          <a:xfrm>
            <a:off x="4414838" y="509428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0112" name="Line 19"/>
          <p:cNvSpPr>
            <a:spLocks noChangeShapeType="1"/>
          </p:cNvSpPr>
          <p:nvPr/>
        </p:nvSpPr>
        <p:spPr bwMode="auto">
          <a:xfrm>
            <a:off x="2971800" y="3505200"/>
            <a:ext cx="490538" cy="1428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45" name="Rectangle 21"/>
          <p:cNvSpPr>
            <a:spLocks noChangeArrowheads="1"/>
          </p:cNvSpPr>
          <p:nvPr/>
        </p:nvSpPr>
        <p:spPr bwMode="auto">
          <a:xfrm>
            <a:off x="3411538" y="3227388"/>
            <a:ext cx="485775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b="1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rPr>
              <a:t>ONT</a:t>
            </a:r>
          </a:p>
        </p:txBody>
      </p:sp>
      <p:sp>
        <p:nvSpPr>
          <p:cNvPr id="260374" name="Text Box 25"/>
          <p:cNvSpPr txBox="1">
            <a:spLocks noChangeArrowheads="1"/>
          </p:cNvSpPr>
          <p:nvPr/>
        </p:nvSpPr>
        <p:spPr bwMode="auto">
          <a:xfrm>
            <a:off x="4716016" y="4869160"/>
            <a:ext cx="587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Video</a:t>
            </a:r>
          </a:p>
        </p:txBody>
      </p:sp>
      <p:cxnSp>
        <p:nvCxnSpPr>
          <p:cNvPr id="260375" name="AutoShape 26"/>
          <p:cNvCxnSpPr>
            <a:cxnSpLocks noChangeShapeType="1"/>
          </p:cNvCxnSpPr>
          <p:nvPr/>
        </p:nvCxnSpPr>
        <p:spPr bwMode="auto">
          <a:xfrm>
            <a:off x="4040188" y="3870325"/>
            <a:ext cx="382587" cy="384175"/>
          </a:xfrm>
          <a:prstGeom prst="bentConnector3">
            <a:avLst>
              <a:gd name="adj1" fmla="val 49792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cxn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4038600" y="3060700"/>
            <a:ext cx="1127125" cy="844550"/>
            <a:chOff x="4834" y="1864"/>
            <a:chExt cx="710" cy="532"/>
          </a:xfrm>
        </p:grpSpPr>
        <p:sp>
          <p:nvSpPr>
            <p:cNvPr id="260126" name="Text Box 28"/>
            <p:cNvSpPr txBox="1">
              <a:spLocks noChangeArrowheads="1"/>
            </p:cNvSpPr>
            <p:nvPr/>
          </p:nvSpPr>
          <p:spPr bwMode="auto">
            <a:xfrm>
              <a:off x="5162" y="2223"/>
              <a:ext cx="3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/>
                <a:t>Data</a:t>
              </a:r>
            </a:p>
          </p:txBody>
        </p:sp>
        <p:grpSp>
          <p:nvGrpSpPr>
            <p:cNvPr id="6" name="Group 29"/>
            <p:cNvGrpSpPr>
              <a:grpSpLocks noChangeAspect="1"/>
            </p:cNvGrpSpPr>
            <p:nvPr/>
          </p:nvGrpSpPr>
          <p:grpSpPr bwMode="auto">
            <a:xfrm flipH="1">
              <a:off x="5076" y="1864"/>
              <a:ext cx="468" cy="370"/>
              <a:chOff x="392" y="2773"/>
              <a:chExt cx="492" cy="346"/>
            </a:xfrm>
          </p:grpSpPr>
          <p:grpSp>
            <p:nvGrpSpPr>
              <p:cNvPr id="7" name="Group 30"/>
              <p:cNvGrpSpPr>
                <a:grpSpLocks noChangeAspect="1"/>
              </p:cNvGrpSpPr>
              <p:nvPr/>
            </p:nvGrpSpPr>
            <p:grpSpPr bwMode="auto">
              <a:xfrm>
                <a:off x="392" y="2773"/>
                <a:ext cx="492" cy="346"/>
                <a:chOff x="392" y="2773"/>
                <a:chExt cx="492" cy="346"/>
              </a:xfrm>
            </p:grpSpPr>
            <p:sp>
              <p:nvSpPr>
                <p:cNvPr id="260173" name="Rectangl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691" y="2867"/>
                  <a:ext cx="8" cy="13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74" name="Rectangle 32"/>
                <p:cNvSpPr>
                  <a:spLocks noChangeAspect="1" noChangeArrowheads="1"/>
                </p:cNvSpPr>
                <p:nvPr/>
              </p:nvSpPr>
              <p:spPr bwMode="auto">
                <a:xfrm>
                  <a:off x="701" y="2867"/>
                  <a:ext cx="9" cy="13"/>
                </a:xfrm>
                <a:prstGeom prst="rect">
                  <a:avLst/>
                </a:prstGeom>
                <a:solidFill>
                  <a:srgbClr val="816B5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75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712" y="2867"/>
                  <a:ext cx="8" cy="1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76" name="Rectangl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723" y="2867"/>
                  <a:ext cx="8" cy="13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77" name="Rectangle 35"/>
                <p:cNvSpPr>
                  <a:spLocks noChangeAspect="1" noChangeArrowheads="1"/>
                </p:cNvSpPr>
                <p:nvPr/>
              </p:nvSpPr>
              <p:spPr bwMode="auto">
                <a:xfrm>
                  <a:off x="733" y="2867"/>
                  <a:ext cx="9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78" name="Freeform 36"/>
                <p:cNvSpPr>
                  <a:spLocks noChangeAspect="1"/>
                </p:cNvSpPr>
                <p:nvPr/>
              </p:nvSpPr>
              <p:spPr bwMode="auto">
                <a:xfrm>
                  <a:off x="476" y="3002"/>
                  <a:ext cx="92" cy="74"/>
                </a:xfrm>
                <a:custGeom>
                  <a:avLst/>
                  <a:gdLst>
                    <a:gd name="T0" fmla="*/ 92 w 1100"/>
                    <a:gd name="T1" fmla="*/ 0 h 956"/>
                    <a:gd name="T2" fmla="*/ 81 w 1100"/>
                    <a:gd name="T3" fmla="*/ 0 h 956"/>
                    <a:gd name="T4" fmla="*/ 71 w 1100"/>
                    <a:gd name="T5" fmla="*/ 2 h 956"/>
                    <a:gd name="T6" fmla="*/ 61 w 1100"/>
                    <a:gd name="T7" fmla="*/ 5 h 956"/>
                    <a:gd name="T8" fmla="*/ 53 w 1100"/>
                    <a:gd name="T9" fmla="*/ 7 h 956"/>
                    <a:gd name="T10" fmla="*/ 43 w 1100"/>
                    <a:gd name="T11" fmla="*/ 10 h 956"/>
                    <a:gd name="T12" fmla="*/ 34 w 1100"/>
                    <a:gd name="T13" fmla="*/ 12 h 956"/>
                    <a:gd name="T14" fmla="*/ 29 w 1100"/>
                    <a:gd name="T15" fmla="*/ 13 h 956"/>
                    <a:gd name="T16" fmla="*/ 27 w 1100"/>
                    <a:gd name="T17" fmla="*/ 14 h 956"/>
                    <a:gd name="T18" fmla="*/ 25 w 1100"/>
                    <a:gd name="T19" fmla="*/ 15 h 956"/>
                    <a:gd name="T20" fmla="*/ 23 w 1100"/>
                    <a:gd name="T21" fmla="*/ 17 h 956"/>
                    <a:gd name="T22" fmla="*/ 22 w 1100"/>
                    <a:gd name="T23" fmla="*/ 18 h 956"/>
                    <a:gd name="T24" fmla="*/ 21 w 1100"/>
                    <a:gd name="T25" fmla="*/ 19 h 956"/>
                    <a:gd name="T26" fmla="*/ 21 w 1100"/>
                    <a:gd name="T27" fmla="*/ 21 h 956"/>
                    <a:gd name="T28" fmla="*/ 21 w 1100"/>
                    <a:gd name="T29" fmla="*/ 22 h 956"/>
                    <a:gd name="T30" fmla="*/ 21 w 1100"/>
                    <a:gd name="T31" fmla="*/ 23 h 956"/>
                    <a:gd name="T32" fmla="*/ 22 w 1100"/>
                    <a:gd name="T33" fmla="*/ 24 h 956"/>
                    <a:gd name="T34" fmla="*/ 25 w 1100"/>
                    <a:gd name="T35" fmla="*/ 26 h 956"/>
                    <a:gd name="T36" fmla="*/ 32 w 1100"/>
                    <a:gd name="T37" fmla="*/ 28 h 956"/>
                    <a:gd name="T38" fmla="*/ 38 w 1100"/>
                    <a:gd name="T39" fmla="*/ 29 h 956"/>
                    <a:gd name="T40" fmla="*/ 39 w 1100"/>
                    <a:gd name="T41" fmla="*/ 30 h 956"/>
                    <a:gd name="T42" fmla="*/ 42 w 1100"/>
                    <a:gd name="T43" fmla="*/ 32 h 956"/>
                    <a:gd name="T44" fmla="*/ 44 w 1100"/>
                    <a:gd name="T45" fmla="*/ 33 h 956"/>
                    <a:gd name="T46" fmla="*/ 45 w 1100"/>
                    <a:gd name="T47" fmla="*/ 34 h 956"/>
                    <a:gd name="T48" fmla="*/ 45 w 1100"/>
                    <a:gd name="T49" fmla="*/ 36 h 956"/>
                    <a:gd name="T50" fmla="*/ 44 w 1100"/>
                    <a:gd name="T51" fmla="*/ 38 h 956"/>
                    <a:gd name="T52" fmla="*/ 42 w 1100"/>
                    <a:gd name="T53" fmla="*/ 39 h 956"/>
                    <a:gd name="T54" fmla="*/ 39 w 1100"/>
                    <a:gd name="T55" fmla="*/ 40 h 956"/>
                    <a:gd name="T56" fmla="*/ 38 w 1100"/>
                    <a:gd name="T57" fmla="*/ 39 h 956"/>
                    <a:gd name="T58" fmla="*/ 33 w 1100"/>
                    <a:gd name="T59" fmla="*/ 39 h 956"/>
                    <a:gd name="T60" fmla="*/ 31 w 1100"/>
                    <a:gd name="T61" fmla="*/ 40 h 956"/>
                    <a:gd name="T62" fmla="*/ 29 w 1100"/>
                    <a:gd name="T63" fmla="*/ 40 h 956"/>
                    <a:gd name="T64" fmla="*/ 28 w 1100"/>
                    <a:gd name="T65" fmla="*/ 40 h 956"/>
                    <a:gd name="T66" fmla="*/ 21 w 1100"/>
                    <a:gd name="T67" fmla="*/ 42 h 956"/>
                    <a:gd name="T68" fmla="*/ 17 w 1100"/>
                    <a:gd name="T69" fmla="*/ 44 h 956"/>
                    <a:gd name="T70" fmla="*/ 15 w 1100"/>
                    <a:gd name="T71" fmla="*/ 45 h 956"/>
                    <a:gd name="T72" fmla="*/ 13 w 1100"/>
                    <a:gd name="T73" fmla="*/ 46 h 956"/>
                    <a:gd name="T74" fmla="*/ 12 w 1100"/>
                    <a:gd name="T75" fmla="*/ 47 h 956"/>
                    <a:gd name="T76" fmla="*/ 11 w 1100"/>
                    <a:gd name="T77" fmla="*/ 49 h 956"/>
                    <a:gd name="T78" fmla="*/ 11 w 1100"/>
                    <a:gd name="T79" fmla="*/ 51 h 956"/>
                    <a:gd name="T80" fmla="*/ 11 w 1100"/>
                    <a:gd name="T81" fmla="*/ 56 h 956"/>
                    <a:gd name="T82" fmla="*/ 11 w 1100"/>
                    <a:gd name="T83" fmla="*/ 61 h 956"/>
                    <a:gd name="T84" fmla="*/ 10 w 1100"/>
                    <a:gd name="T85" fmla="*/ 64 h 956"/>
                    <a:gd name="T86" fmla="*/ 8 w 1100"/>
                    <a:gd name="T87" fmla="*/ 67 h 956"/>
                    <a:gd name="T88" fmla="*/ 5 w 1100"/>
                    <a:gd name="T89" fmla="*/ 70 h 956"/>
                    <a:gd name="T90" fmla="*/ 0 w 1100"/>
                    <a:gd name="T91" fmla="*/ 74 h 95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100"/>
                    <a:gd name="T139" fmla="*/ 0 h 956"/>
                    <a:gd name="T140" fmla="*/ 1100 w 1100"/>
                    <a:gd name="T141" fmla="*/ 956 h 95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100" h="956">
                      <a:moveTo>
                        <a:pt x="1100" y="0"/>
                      </a:moveTo>
                      <a:lnTo>
                        <a:pt x="968" y="0"/>
                      </a:lnTo>
                      <a:lnTo>
                        <a:pt x="849" y="25"/>
                      </a:lnTo>
                      <a:lnTo>
                        <a:pt x="727" y="62"/>
                      </a:lnTo>
                      <a:lnTo>
                        <a:pt x="634" y="93"/>
                      </a:lnTo>
                      <a:lnTo>
                        <a:pt x="513" y="129"/>
                      </a:lnTo>
                      <a:lnTo>
                        <a:pt x="408" y="155"/>
                      </a:lnTo>
                      <a:lnTo>
                        <a:pt x="346" y="169"/>
                      </a:lnTo>
                      <a:lnTo>
                        <a:pt x="322" y="178"/>
                      </a:lnTo>
                      <a:lnTo>
                        <a:pt x="299" y="192"/>
                      </a:lnTo>
                      <a:lnTo>
                        <a:pt x="275" y="216"/>
                      </a:lnTo>
                      <a:lnTo>
                        <a:pt x="263" y="232"/>
                      </a:lnTo>
                      <a:lnTo>
                        <a:pt x="257" y="245"/>
                      </a:lnTo>
                      <a:lnTo>
                        <a:pt x="252" y="266"/>
                      </a:lnTo>
                      <a:lnTo>
                        <a:pt x="250" y="280"/>
                      </a:lnTo>
                      <a:lnTo>
                        <a:pt x="255" y="299"/>
                      </a:lnTo>
                      <a:lnTo>
                        <a:pt x="262" y="308"/>
                      </a:lnTo>
                      <a:lnTo>
                        <a:pt x="304" y="332"/>
                      </a:lnTo>
                      <a:lnTo>
                        <a:pt x="377" y="356"/>
                      </a:lnTo>
                      <a:lnTo>
                        <a:pt x="450" y="380"/>
                      </a:lnTo>
                      <a:lnTo>
                        <a:pt x="471" y="390"/>
                      </a:lnTo>
                      <a:lnTo>
                        <a:pt x="501" y="410"/>
                      </a:lnTo>
                      <a:lnTo>
                        <a:pt x="532" y="429"/>
                      </a:lnTo>
                      <a:lnTo>
                        <a:pt x="538" y="445"/>
                      </a:lnTo>
                      <a:lnTo>
                        <a:pt x="538" y="465"/>
                      </a:lnTo>
                      <a:lnTo>
                        <a:pt x="532" y="492"/>
                      </a:lnTo>
                      <a:lnTo>
                        <a:pt x="502" y="510"/>
                      </a:lnTo>
                      <a:lnTo>
                        <a:pt x="471" y="511"/>
                      </a:lnTo>
                      <a:lnTo>
                        <a:pt x="456" y="510"/>
                      </a:lnTo>
                      <a:lnTo>
                        <a:pt x="399" y="510"/>
                      </a:lnTo>
                      <a:lnTo>
                        <a:pt x="371" y="512"/>
                      </a:lnTo>
                      <a:lnTo>
                        <a:pt x="343" y="520"/>
                      </a:lnTo>
                      <a:lnTo>
                        <a:pt x="334" y="522"/>
                      </a:lnTo>
                      <a:lnTo>
                        <a:pt x="247" y="547"/>
                      </a:lnTo>
                      <a:lnTo>
                        <a:pt x="199" y="568"/>
                      </a:lnTo>
                      <a:lnTo>
                        <a:pt x="175" y="579"/>
                      </a:lnTo>
                      <a:lnTo>
                        <a:pt x="158" y="595"/>
                      </a:lnTo>
                      <a:lnTo>
                        <a:pt x="141" y="611"/>
                      </a:lnTo>
                      <a:lnTo>
                        <a:pt x="135" y="635"/>
                      </a:lnTo>
                      <a:lnTo>
                        <a:pt x="135" y="663"/>
                      </a:lnTo>
                      <a:lnTo>
                        <a:pt x="136" y="726"/>
                      </a:lnTo>
                      <a:lnTo>
                        <a:pt x="136" y="786"/>
                      </a:lnTo>
                      <a:lnTo>
                        <a:pt x="121" y="826"/>
                      </a:lnTo>
                      <a:lnTo>
                        <a:pt x="94" y="871"/>
                      </a:lnTo>
                      <a:lnTo>
                        <a:pt x="64" y="899"/>
                      </a:lnTo>
                      <a:lnTo>
                        <a:pt x="0" y="956"/>
                      </a:lnTo>
                    </a:path>
                  </a:pathLst>
                </a:custGeom>
                <a:noFill/>
                <a:ln w="7938">
                  <a:solidFill>
                    <a:srgbClr val="816B5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79" name="Freeform 37"/>
                <p:cNvSpPr>
                  <a:spLocks noChangeAspect="1"/>
                </p:cNvSpPr>
                <p:nvPr/>
              </p:nvSpPr>
              <p:spPr bwMode="auto">
                <a:xfrm>
                  <a:off x="422" y="3074"/>
                  <a:ext cx="59" cy="45"/>
                </a:xfrm>
                <a:custGeom>
                  <a:avLst/>
                  <a:gdLst>
                    <a:gd name="T0" fmla="*/ 55 w 698"/>
                    <a:gd name="T1" fmla="*/ 3 h 581"/>
                    <a:gd name="T2" fmla="*/ 55 w 698"/>
                    <a:gd name="T3" fmla="*/ 0 h 581"/>
                    <a:gd name="T4" fmla="*/ 56 w 698"/>
                    <a:gd name="T5" fmla="*/ 1 h 581"/>
                    <a:gd name="T6" fmla="*/ 58 w 698"/>
                    <a:gd name="T7" fmla="*/ 4 h 581"/>
                    <a:gd name="T8" fmla="*/ 59 w 698"/>
                    <a:gd name="T9" fmla="*/ 8 h 581"/>
                    <a:gd name="T10" fmla="*/ 59 w 698"/>
                    <a:gd name="T11" fmla="*/ 20 h 581"/>
                    <a:gd name="T12" fmla="*/ 7 w 698"/>
                    <a:gd name="T13" fmla="*/ 43 h 581"/>
                    <a:gd name="T14" fmla="*/ 4 w 698"/>
                    <a:gd name="T15" fmla="*/ 45 h 581"/>
                    <a:gd name="T16" fmla="*/ 3 w 698"/>
                    <a:gd name="T17" fmla="*/ 45 h 581"/>
                    <a:gd name="T18" fmla="*/ 1 w 698"/>
                    <a:gd name="T19" fmla="*/ 45 h 581"/>
                    <a:gd name="T20" fmla="*/ 0 w 698"/>
                    <a:gd name="T21" fmla="*/ 45 h 581"/>
                    <a:gd name="T22" fmla="*/ 0 w 698"/>
                    <a:gd name="T23" fmla="*/ 29 h 581"/>
                    <a:gd name="T24" fmla="*/ 2 w 698"/>
                    <a:gd name="T25" fmla="*/ 29 h 581"/>
                    <a:gd name="T26" fmla="*/ 4 w 698"/>
                    <a:gd name="T27" fmla="*/ 28 h 581"/>
                    <a:gd name="T28" fmla="*/ 6 w 698"/>
                    <a:gd name="T29" fmla="*/ 27 h 581"/>
                    <a:gd name="T30" fmla="*/ 8 w 698"/>
                    <a:gd name="T31" fmla="*/ 26 h 581"/>
                    <a:gd name="T32" fmla="*/ 55 w 698"/>
                    <a:gd name="T33" fmla="*/ 3 h 58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98"/>
                    <a:gd name="T52" fmla="*/ 0 h 581"/>
                    <a:gd name="T53" fmla="*/ 698 w 698"/>
                    <a:gd name="T54" fmla="*/ 581 h 58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98" h="581">
                      <a:moveTo>
                        <a:pt x="645" y="36"/>
                      </a:moveTo>
                      <a:lnTo>
                        <a:pt x="645" y="0"/>
                      </a:lnTo>
                      <a:lnTo>
                        <a:pt x="665" y="16"/>
                      </a:lnTo>
                      <a:lnTo>
                        <a:pt x="682" y="48"/>
                      </a:lnTo>
                      <a:lnTo>
                        <a:pt x="698" y="106"/>
                      </a:lnTo>
                      <a:lnTo>
                        <a:pt x="698" y="264"/>
                      </a:lnTo>
                      <a:lnTo>
                        <a:pt x="86" y="560"/>
                      </a:lnTo>
                      <a:lnTo>
                        <a:pt x="53" y="575"/>
                      </a:lnTo>
                      <a:lnTo>
                        <a:pt x="32" y="581"/>
                      </a:lnTo>
                      <a:lnTo>
                        <a:pt x="13" y="581"/>
                      </a:lnTo>
                      <a:lnTo>
                        <a:pt x="0" y="578"/>
                      </a:lnTo>
                      <a:lnTo>
                        <a:pt x="0" y="370"/>
                      </a:lnTo>
                      <a:lnTo>
                        <a:pt x="25" y="370"/>
                      </a:lnTo>
                      <a:lnTo>
                        <a:pt x="50" y="367"/>
                      </a:lnTo>
                      <a:lnTo>
                        <a:pt x="74" y="354"/>
                      </a:lnTo>
                      <a:lnTo>
                        <a:pt x="95" y="338"/>
                      </a:lnTo>
                      <a:lnTo>
                        <a:pt x="645" y="36"/>
                      </a:lnTo>
                      <a:close/>
                    </a:path>
                  </a:pathLst>
                </a:custGeom>
                <a:solidFill>
                  <a:srgbClr val="816B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80" name="Freeform 38"/>
                <p:cNvSpPr>
                  <a:spLocks noChangeAspect="1"/>
                </p:cNvSpPr>
                <p:nvPr/>
              </p:nvSpPr>
              <p:spPr bwMode="auto">
                <a:xfrm>
                  <a:off x="422" y="3074"/>
                  <a:ext cx="59" cy="45"/>
                </a:xfrm>
                <a:custGeom>
                  <a:avLst/>
                  <a:gdLst>
                    <a:gd name="T0" fmla="*/ 55 w 698"/>
                    <a:gd name="T1" fmla="*/ 3 h 581"/>
                    <a:gd name="T2" fmla="*/ 55 w 698"/>
                    <a:gd name="T3" fmla="*/ 0 h 581"/>
                    <a:gd name="T4" fmla="*/ 56 w 698"/>
                    <a:gd name="T5" fmla="*/ 1 h 581"/>
                    <a:gd name="T6" fmla="*/ 58 w 698"/>
                    <a:gd name="T7" fmla="*/ 4 h 581"/>
                    <a:gd name="T8" fmla="*/ 59 w 698"/>
                    <a:gd name="T9" fmla="*/ 8 h 581"/>
                    <a:gd name="T10" fmla="*/ 59 w 698"/>
                    <a:gd name="T11" fmla="*/ 20 h 581"/>
                    <a:gd name="T12" fmla="*/ 7 w 698"/>
                    <a:gd name="T13" fmla="*/ 43 h 581"/>
                    <a:gd name="T14" fmla="*/ 4 w 698"/>
                    <a:gd name="T15" fmla="*/ 45 h 581"/>
                    <a:gd name="T16" fmla="*/ 3 w 698"/>
                    <a:gd name="T17" fmla="*/ 45 h 581"/>
                    <a:gd name="T18" fmla="*/ 1 w 698"/>
                    <a:gd name="T19" fmla="*/ 45 h 581"/>
                    <a:gd name="T20" fmla="*/ 0 w 698"/>
                    <a:gd name="T21" fmla="*/ 45 h 581"/>
                    <a:gd name="T22" fmla="*/ 0 w 698"/>
                    <a:gd name="T23" fmla="*/ 29 h 581"/>
                    <a:gd name="T24" fmla="*/ 2 w 698"/>
                    <a:gd name="T25" fmla="*/ 29 h 581"/>
                    <a:gd name="T26" fmla="*/ 4 w 698"/>
                    <a:gd name="T27" fmla="*/ 28 h 581"/>
                    <a:gd name="T28" fmla="*/ 6 w 698"/>
                    <a:gd name="T29" fmla="*/ 27 h 581"/>
                    <a:gd name="T30" fmla="*/ 8 w 698"/>
                    <a:gd name="T31" fmla="*/ 26 h 581"/>
                    <a:gd name="T32" fmla="*/ 55 w 698"/>
                    <a:gd name="T33" fmla="*/ 3 h 58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98"/>
                    <a:gd name="T52" fmla="*/ 0 h 581"/>
                    <a:gd name="T53" fmla="*/ 698 w 698"/>
                    <a:gd name="T54" fmla="*/ 581 h 58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98" h="581">
                      <a:moveTo>
                        <a:pt x="645" y="36"/>
                      </a:moveTo>
                      <a:lnTo>
                        <a:pt x="645" y="0"/>
                      </a:lnTo>
                      <a:lnTo>
                        <a:pt x="665" y="16"/>
                      </a:lnTo>
                      <a:lnTo>
                        <a:pt x="682" y="48"/>
                      </a:lnTo>
                      <a:lnTo>
                        <a:pt x="698" y="106"/>
                      </a:lnTo>
                      <a:lnTo>
                        <a:pt x="698" y="264"/>
                      </a:lnTo>
                      <a:lnTo>
                        <a:pt x="86" y="560"/>
                      </a:lnTo>
                      <a:lnTo>
                        <a:pt x="53" y="575"/>
                      </a:lnTo>
                      <a:lnTo>
                        <a:pt x="32" y="581"/>
                      </a:lnTo>
                      <a:lnTo>
                        <a:pt x="13" y="581"/>
                      </a:lnTo>
                      <a:lnTo>
                        <a:pt x="0" y="578"/>
                      </a:lnTo>
                      <a:lnTo>
                        <a:pt x="0" y="370"/>
                      </a:lnTo>
                      <a:lnTo>
                        <a:pt x="25" y="370"/>
                      </a:lnTo>
                      <a:lnTo>
                        <a:pt x="50" y="367"/>
                      </a:lnTo>
                      <a:lnTo>
                        <a:pt x="74" y="354"/>
                      </a:lnTo>
                      <a:lnTo>
                        <a:pt x="95" y="338"/>
                      </a:lnTo>
                      <a:lnTo>
                        <a:pt x="645" y="36"/>
                      </a:lnTo>
                    </a:path>
                  </a:pathLst>
                </a:custGeom>
                <a:noFill/>
                <a:ln w="1588">
                  <a:solidFill>
                    <a:srgbClr val="353535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81" name="Freeform 39"/>
                <p:cNvSpPr>
                  <a:spLocks noChangeAspect="1"/>
                </p:cNvSpPr>
                <p:nvPr/>
              </p:nvSpPr>
              <p:spPr bwMode="auto">
                <a:xfrm>
                  <a:off x="392" y="3091"/>
                  <a:ext cx="30" cy="28"/>
                </a:xfrm>
                <a:custGeom>
                  <a:avLst/>
                  <a:gdLst>
                    <a:gd name="T0" fmla="*/ 30 w 361"/>
                    <a:gd name="T1" fmla="*/ 12 h 355"/>
                    <a:gd name="T2" fmla="*/ 30 w 361"/>
                    <a:gd name="T3" fmla="*/ 28 h 355"/>
                    <a:gd name="T4" fmla="*/ 2 w 361"/>
                    <a:gd name="T5" fmla="*/ 19 h 355"/>
                    <a:gd name="T6" fmla="*/ 1 w 361"/>
                    <a:gd name="T7" fmla="*/ 18 h 355"/>
                    <a:gd name="T8" fmla="*/ 0 w 361"/>
                    <a:gd name="T9" fmla="*/ 17 h 355"/>
                    <a:gd name="T10" fmla="*/ 0 w 361"/>
                    <a:gd name="T11" fmla="*/ 15 h 355"/>
                    <a:gd name="T12" fmla="*/ 0 w 361"/>
                    <a:gd name="T13" fmla="*/ 0 h 355"/>
                    <a:gd name="T14" fmla="*/ 2 w 361"/>
                    <a:gd name="T15" fmla="*/ 2 h 355"/>
                    <a:gd name="T16" fmla="*/ 2 w 361"/>
                    <a:gd name="T17" fmla="*/ 3 h 355"/>
                    <a:gd name="T18" fmla="*/ 3 w 361"/>
                    <a:gd name="T19" fmla="*/ 4 h 355"/>
                    <a:gd name="T20" fmla="*/ 6 w 361"/>
                    <a:gd name="T21" fmla="*/ 5 h 355"/>
                    <a:gd name="T22" fmla="*/ 30 w 361"/>
                    <a:gd name="T23" fmla="*/ 12 h 35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61"/>
                    <a:gd name="T37" fmla="*/ 0 h 355"/>
                    <a:gd name="T38" fmla="*/ 361 w 361"/>
                    <a:gd name="T39" fmla="*/ 355 h 35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61" h="355">
                      <a:moveTo>
                        <a:pt x="361" y="147"/>
                      </a:moveTo>
                      <a:lnTo>
                        <a:pt x="361" y="355"/>
                      </a:lnTo>
                      <a:lnTo>
                        <a:pt x="19" y="241"/>
                      </a:lnTo>
                      <a:lnTo>
                        <a:pt x="10" y="227"/>
                      </a:lnTo>
                      <a:lnTo>
                        <a:pt x="6" y="211"/>
                      </a:lnTo>
                      <a:lnTo>
                        <a:pt x="0" y="191"/>
                      </a:lnTo>
                      <a:lnTo>
                        <a:pt x="0" y="0"/>
                      </a:lnTo>
                      <a:lnTo>
                        <a:pt x="19" y="30"/>
                      </a:lnTo>
                      <a:lnTo>
                        <a:pt x="26" y="41"/>
                      </a:lnTo>
                      <a:lnTo>
                        <a:pt x="42" y="55"/>
                      </a:lnTo>
                      <a:lnTo>
                        <a:pt x="75" y="65"/>
                      </a:lnTo>
                      <a:lnTo>
                        <a:pt x="361" y="147"/>
                      </a:lnTo>
                      <a:close/>
                    </a:path>
                  </a:pathLst>
                </a:custGeom>
                <a:solidFill>
                  <a:srgbClr val="52453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82" name="Freeform 40"/>
                <p:cNvSpPr>
                  <a:spLocks noChangeAspect="1"/>
                </p:cNvSpPr>
                <p:nvPr/>
              </p:nvSpPr>
              <p:spPr bwMode="auto">
                <a:xfrm>
                  <a:off x="392" y="3091"/>
                  <a:ext cx="30" cy="28"/>
                </a:xfrm>
                <a:custGeom>
                  <a:avLst/>
                  <a:gdLst>
                    <a:gd name="T0" fmla="*/ 30 w 361"/>
                    <a:gd name="T1" fmla="*/ 12 h 355"/>
                    <a:gd name="T2" fmla="*/ 30 w 361"/>
                    <a:gd name="T3" fmla="*/ 28 h 355"/>
                    <a:gd name="T4" fmla="*/ 2 w 361"/>
                    <a:gd name="T5" fmla="*/ 19 h 355"/>
                    <a:gd name="T6" fmla="*/ 1 w 361"/>
                    <a:gd name="T7" fmla="*/ 18 h 355"/>
                    <a:gd name="T8" fmla="*/ 0 w 361"/>
                    <a:gd name="T9" fmla="*/ 17 h 355"/>
                    <a:gd name="T10" fmla="*/ 0 w 361"/>
                    <a:gd name="T11" fmla="*/ 15 h 355"/>
                    <a:gd name="T12" fmla="*/ 0 w 361"/>
                    <a:gd name="T13" fmla="*/ 0 h 355"/>
                    <a:gd name="T14" fmla="*/ 2 w 361"/>
                    <a:gd name="T15" fmla="*/ 2 h 355"/>
                    <a:gd name="T16" fmla="*/ 2 w 361"/>
                    <a:gd name="T17" fmla="*/ 3 h 355"/>
                    <a:gd name="T18" fmla="*/ 3 w 361"/>
                    <a:gd name="T19" fmla="*/ 4 h 355"/>
                    <a:gd name="T20" fmla="*/ 6 w 361"/>
                    <a:gd name="T21" fmla="*/ 5 h 355"/>
                    <a:gd name="T22" fmla="*/ 30 w 361"/>
                    <a:gd name="T23" fmla="*/ 12 h 35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61"/>
                    <a:gd name="T37" fmla="*/ 0 h 355"/>
                    <a:gd name="T38" fmla="*/ 361 w 361"/>
                    <a:gd name="T39" fmla="*/ 355 h 35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61" h="355">
                      <a:moveTo>
                        <a:pt x="361" y="147"/>
                      </a:moveTo>
                      <a:lnTo>
                        <a:pt x="361" y="355"/>
                      </a:lnTo>
                      <a:lnTo>
                        <a:pt x="19" y="241"/>
                      </a:lnTo>
                      <a:lnTo>
                        <a:pt x="10" y="227"/>
                      </a:lnTo>
                      <a:lnTo>
                        <a:pt x="6" y="211"/>
                      </a:lnTo>
                      <a:lnTo>
                        <a:pt x="0" y="191"/>
                      </a:lnTo>
                      <a:lnTo>
                        <a:pt x="0" y="0"/>
                      </a:lnTo>
                      <a:lnTo>
                        <a:pt x="19" y="30"/>
                      </a:lnTo>
                      <a:lnTo>
                        <a:pt x="26" y="41"/>
                      </a:lnTo>
                      <a:lnTo>
                        <a:pt x="42" y="55"/>
                      </a:lnTo>
                      <a:lnTo>
                        <a:pt x="75" y="65"/>
                      </a:lnTo>
                      <a:lnTo>
                        <a:pt x="361" y="147"/>
                      </a:lnTo>
                    </a:path>
                  </a:pathLst>
                </a:custGeom>
                <a:noFill/>
                <a:ln w="1588">
                  <a:solidFill>
                    <a:srgbClr val="353535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83" name="Freeform 41"/>
                <p:cNvSpPr>
                  <a:spLocks noChangeAspect="1"/>
                </p:cNvSpPr>
                <p:nvPr/>
              </p:nvSpPr>
              <p:spPr bwMode="auto">
                <a:xfrm>
                  <a:off x="392" y="3064"/>
                  <a:ext cx="84" cy="39"/>
                </a:xfrm>
                <a:custGeom>
                  <a:avLst/>
                  <a:gdLst>
                    <a:gd name="T0" fmla="*/ 84 w 1006"/>
                    <a:gd name="T1" fmla="*/ 10 h 497"/>
                    <a:gd name="T2" fmla="*/ 84 w 1006"/>
                    <a:gd name="T3" fmla="*/ 13 h 497"/>
                    <a:gd name="T4" fmla="*/ 38 w 1006"/>
                    <a:gd name="T5" fmla="*/ 36 h 497"/>
                    <a:gd name="T6" fmla="*/ 36 w 1006"/>
                    <a:gd name="T7" fmla="*/ 38 h 497"/>
                    <a:gd name="T8" fmla="*/ 34 w 1006"/>
                    <a:gd name="T9" fmla="*/ 39 h 497"/>
                    <a:gd name="T10" fmla="*/ 32 w 1006"/>
                    <a:gd name="T11" fmla="*/ 39 h 497"/>
                    <a:gd name="T12" fmla="*/ 30 w 1006"/>
                    <a:gd name="T13" fmla="*/ 39 h 497"/>
                    <a:gd name="T14" fmla="*/ 6 w 1006"/>
                    <a:gd name="T15" fmla="*/ 33 h 497"/>
                    <a:gd name="T16" fmla="*/ 4 w 1006"/>
                    <a:gd name="T17" fmla="*/ 32 h 497"/>
                    <a:gd name="T18" fmla="*/ 2 w 1006"/>
                    <a:gd name="T19" fmla="*/ 31 h 497"/>
                    <a:gd name="T20" fmla="*/ 2 w 1006"/>
                    <a:gd name="T21" fmla="*/ 30 h 497"/>
                    <a:gd name="T22" fmla="*/ 0 w 1006"/>
                    <a:gd name="T23" fmla="*/ 27 h 497"/>
                    <a:gd name="T24" fmla="*/ 1 w 1006"/>
                    <a:gd name="T25" fmla="*/ 27 h 497"/>
                    <a:gd name="T26" fmla="*/ 2 w 1006"/>
                    <a:gd name="T27" fmla="*/ 25 h 497"/>
                    <a:gd name="T28" fmla="*/ 4 w 1006"/>
                    <a:gd name="T29" fmla="*/ 24 h 497"/>
                    <a:gd name="T30" fmla="*/ 6 w 1006"/>
                    <a:gd name="T31" fmla="*/ 22 h 497"/>
                    <a:gd name="T32" fmla="*/ 10 w 1006"/>
                    <a:gd name="T33" fmla="*/ 20 h 497"/>
                    <a:gd name="T34" fmla="*/ 15 w 1006"/>
                    <a:gd name="T35" fmla="*/ 17 h 497"/>
                    <a:gd name="T36" fmla="*/ 49 w 1006"/>
                    <a:gd name="T37" fmla="*/ 0 h 497"/>
                    <a:gd name="T38" fmla="*/ 84 w 1006"/>
                    <a:gd name="T39" fmla="*/ 10 h 49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006"/>
                    <a:gd name="T61" fmla="*/ 0 h 497"/>
                    <a:gd name="T62" fmla="*/ 1006 w 1006"/>
                    <a:gd name="T63" fmla="*/ 497 h 497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006" h="497">
                      <a:moveTo>
                        <a:pt x="1006" y="127"/>
                      </a:moveTo>
                      <a:lnTo>
                        <a:pt x="1006" y="163"/>
                      </a:lnTo>
                      <a:lnTo>
                        <a:pt x="456" y="465"/>
                      </a:lnTo>
                      <a:lnTo>
                        <a:pt x="435" y="481"/>
                      </a:lnTo>
                      <a:lnTo>
                        <a:pt x="411" y="494"/>
                      </a:lnTo>
                      <a:lnTo>
                        <a:pt x="386" y="497"/>
                      </a:lnTo>
                      <a:lnTo>
                        <a:pt x="361" y="497"/>
                      </a:lnTo>
                      <a:lnTo>
                        <a:pt x="75" y="415"/>
                      </a:lnTo>
                      <a:lnTo>
                        <a:pt x="42" y="405"/>
                      </a:lnTo>
                      <a:lnTo>
                        <a:pt x="26" y="391"/>
                      </a:lnTo>
                      <a:lnTo>
                        <a:pt x="19" y="380"/>
                      </a:lnTo>
                      <a:lnTo>
                        <a:pt x="0" y="350"/>
                      </a:lnTo>
                      <a:lnTo>
                        <a:pt x="10" y="338"/>
                      </a:lnTo>
                      <a:lnTo>
                        <a:pt x="22" y="322"/>
                      </a:lnTo>
                      <a:lnTo>
                        <a:pt x="42" y="300"/>
                      </a:lnTo>
                      <a:lnTo>
                        <a:pt x="75" y="277"/>
                      </a:lnTo>
                      <a:lnTo>
                        <a:pt x="120" y="251"/>
                      </a:lnTo>
                      <a:lnTo>
                        <a:pt x="179" y="219"/>
                      </a:lnTo>
                      <a:lnTo>
                        <a:pt x="584" y="0"/>
                      </a:lnTo>
                      <a:lnTo>
                        <a:pt x="1006" y="127"/>
                      </a:lnTo>
                      <a:close/>
                    </a:path>
                  </a:pathLst>
                </a:custGeom>
                <a:solidFill>
                  <a:srgbClr val="AE96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84" name="Freeform 42"/>
                <p:cNvSpPr>
                  <a:spLocks noChangeAspect="1"/>
                </p:cNvSpPr>
                <p:nvPr/>
              </p:nvSpPr>
              <p:spPr bwMode="auto">
                <a:xfrm>
                  <a:off x="392" y="3064"/>
                  <a:ext cx="84" cy="39"/>
                </a:xfrm>
                <a:custGeom>
                  <a:avLst/>
                  <a:gdLst>
                    <a:gd name="T0" fmla="*/ 84 w 1006"/>
                    <a:gd name="T1" fmla="*/ 10 h 497"/>
                    <a:gd name="T2" fmla="*/ 84 w 1006"/>
                    <a:gd name="T3" fmla="*/ 13 h 497"/>
                    <a:gd name="T4" fmla="*/ 38 w 1006"/>
                    <a:gd name="T5" fmla="*/ 36 h 497"/>
                    <a:gd name="T6" fmla="*/ 36 w 1006"/>
                    <a:gd name="T7" fmla="*/ 38 h 497"/>
                    <a:gd name="T8" fmla="*/ 34 w 1006"/>
                    <a:gd name="T9" fmla="*/ 39 h 497"/>
                    <a:gd name="T10" fmla="*/ 32 w 1006"/>
                    <a:gd name="T11" fmla="*/ 39 h 497"/>
                    <a:gd name="T12" fmla="*/ 30 w 1006"/>
                    <a:gd name="T13" fmla="*/ 39 h 497"/>
                    <a:gd name="T14" fmla="*/ 6 w 1006"/>
                    <a:gd name="T15" fmla="*/ 33 h 497"/>
                    <a:gd name="T16" fmla="*/ 4 w 1006"/>
                    <a:gd name="T17" fmla="*/ 32 h 497"/>
                    <a:gd name="T18" fmla="*/ 2 w 1006"/>
                    <a:gd name="T19" fmla="*/ 31 h 497"/>
                    <a:gd name="T20" fmla="*/ 2 w 1006"/>
                    <a:gd name="T21" fmla="*/ 30 h 497"/>
                    <a:gd name="T22" fmla="*/ 0 w 1006"/>
                    <a:gd name="T23" fmla="*/ 27 h 497"/>
                    <a:gd name="T24" fmla="*/ 1 w 1006"/>
                    <a:gd name="T25" fmla="*/ 27 h 497"/>
                    <a:gd name="T26" fmla="*/ 2 w 1006"/>
                    <a:gd name="T27" fmla="*/ 25 h 497"/>
                    <a:gd name="T28" fmla="*/ 4 w 1006"/>
                    <a:gd name="T29" fmla="*/ 24 h 497"/>
                    <a:gd name="T30" fmla="*/ 6 w 1006"/>
                    <a:gd name="T31" fmla="*/ 22 h 497"/>
                    <a:gd name="T32" fmla="*/ 10 w 1006"/>
                    <a:gd name="T33" fmla="*/ 20 h 497"/>
                    <a:gd name="T34" fmla="*/ 15 w 1006"/>
                    <a:gd name="T35" fmla="*/ 17 h 497"/>
                    <a:gd name="T36" fmla="*/ 49 w 1006"/>
                    <a:gd name="T37" fmla="*/ 0 h 497"/>
                    <a:gd name="T38" fmla="*/ 84 w 1006"/>
                    <a:gd name="T39" fmla="*/ 10 h 49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006"/>
                    <a:gd name="T61" fmla="*/ 0 h 497"/>
                    <a:gd name="T62" fmla="*/ 1006 w 1006"/>
                    <a:gd name="T63" fmla="*/ 497 h 497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006" h="497">
                      <a:moveTo>
                        <a:pt x="1006" y="127"/>
                      </a:moveTo>
                      <a:lnTo>
                        <a:pt x="1006" y="163"/>
                      </a:lnTo>
                      <a:lnTo>
                        <a:pt x="456" y="465"/>
                      </a:lnTo>
                      <a:lnTo>
                        <a:pt x="435" y="481"/>
                      </a:lnTo>
                      <a:lnTo>
                        <a:pt x="411" y="494"/>
                      </a:lnTo>
                      <a:lnTo>
                        <a:pt x="386" y="497"/>
                      </a:lnTo>
                      <a:lnTo>
                        <a:pt x="361" y="497"/>
                      </a:lnTo>
                      <a:lnTo>
                        <a:pt x="75" y="415"/>
                      </a:lnTo>
                      <a:lnTo>
                        <a:pt x="42" y="405"/>
                      </a:lnTo>
                      <a:lnTo>
                        <a:pt x="26" y="391"/>
                      </a:lnTo>
                      <a:lnTo>
                        <a:pt x="19" y="380"/>
                      </a:lnTo>
                      <a:lnTo>
                        <a:pt x="0" y="350"/>
                      </a:lnTo>
                      <a:lnTo>
                        <a:pt x="10" y="338"/>
                      </a:lnTo>
                      <a:lnTo>
                        <a:pt x="22" y="322"/>
                      </a:lnTo>
                      <a:lnTo>
                        <a:pt x="42" y="300"/>
                      </a:lnTo>
                      <a:lnTo>
                        <a:pt x="75" y="277"/>
                      </a:lnTo>
                      <a:lnTo>
                        <a:pt x="120" y="251"/>
                      </a:lnTo>
                      <a:lnTo>
                        <a:pt x="179" y="219"/>
                      </a:lnTo>
                      <a:lnTo>
                        <a:pt x="584" y="0"/>
                      </a:lnTo>
                      <a:lnTo>
                        <a:pt x="1006" y="127"/>
                      </a:lnTo>
                    </a:path>
                  </a:pathLst>
                </a:custGeom>
                <a:noFill/>
                <a:ln w="1588">
                  <a:solidFill>
                    <a:srgbClr val="353535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85" name="Freeform 43"/>
                <p:cNvSpPr>
                  <a:spLocks noChangeAspect="1"/>
                </p:cNvSpPr>
                <p:nvPr/>
              </p:nvSpPr>
              <p:spPr bwMode="auto">
                <a:xfrm>
                  <a:off x="433" y="3067"/>
                  <a:ext cx="30" cy="11"/>
                </a:xfrm>
                <a:custGeom>
                  <a:avLst/>
                  <a:gdLst>
                    <a:gd name="T0" fmla="*/ 10 w 349"/>
                    <a:gd name="T1" fmla="*/ 0 h 145"/>
                    <a:gd name="T2" fmla="*/ 0 w 349"/>
                    <a:gd name="T3" fmla="*/ 6 h 145"/>
                    <a:gd name="T4" fmla="*/ 20 w 349"/>
                    <a:gd name="T5" fmla="*/ 11 h 145"/>
                    <a:gd name="T6" fmla="*/ 30 w 349"/>
                    <a:gd name="T7" fmla="*/ 6 h 145"/>
                    <a:gd name="T8" fmla="*/ 10 w 349"/>
                    <a:gd name="T9" fmla="*/ 0 h 1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9"/>
                    <a:gd name="T16" fmla="*/ 0 h 145"/>
                    <a:gd name="T17" fmla="*/ 349 w 349"/>
                    <a:gd name="T18" fmla="*/ 145 h 1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9" h="145">
                      <a:moveTo>
                        <a:pt x="118" y="0"/>
                      </a:moveTo>
                      <a:lnTo>
                        <a:pt x="0" y="73"/>
                      </a:lnTo>
                      <a:lnTo>
                        <a:pt x="231" y="145"/>
                      </a:lnTo>
                      <a:lnTo>
                        <a:pt x="349" y="73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rgbClr val="AE96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86" name="Freeform 44"/>
                <p:cNvSpPr>
                  <a:spLocks noChangeAspect="1"/>
                </p:cNvSpPr>
                <p:nvPr/>
              </p:nvSpPr>
              <p:spPr bwMode="auto">
                <a:xfrm>
                  <a:off x="433" y="3067"/>
                  <a:ext cx="30" cy="11"/>
                </a:xfrm>
                <a:custGeom>
                  <a:avLst/>
                  <a:gdLst>
                    <a:gd name="T0" fmla="*/ 10 w 349"/>
                    <a:gd name="T1" fmla="*/ 0 h 145"/>
                    <a:gd name="T2" fmla="*/ 0 w 349"/>
                    <a:gd name="T3" fmla="*/ 6 h 145"/>
                    <a:gd name="T4" fmla="*/ 20 w 349"/>
                    <a:gd name="T5" fmla="*/ 11 h 145"/>
                    <a:gd name="T6" fmla="*/ 30 w 349"/>
                    <a:gd name="T7" fmla="*/ 6 h 145"/>
                    <a:gd name="T8" fmla="*/ 10 w 349"/>
                    <a:gd name="T9" fmla="*/ 0 h 1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9"/>
                    <a:gd name="T16" fmla="*/ 0 h 145"/>
                    <a:gd name="T17" fmla="*/ 349 w 349"/>
                    <a:gd name="T18" fmla="*/ 145 h 1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9" h="145">
                      <a:moveTo>
                        <a:pt x="118" y="0"/>
                      </a:moveTo>
                      <a:lnTo>
                        <a:pt x="0" y="73"/>
                      </a:lnTo>
                      <a:lnTo>
                        <a:pt x="231" y="145"/>
                      </a:lnTo>
                      <a:lnTo>
                        <a:pt x="349" y="73"/>
                      </a:lnTo>
                      <a:lnTo>
                        <a:pt x="118" y="0"/>
                      </a:lnTo>
                    </a:path>
                  </a:pathLst>
                </a:custGeom>
                <a:noFill/>
                <a:ln w="1588">
                  <a:solidFill>
                    <a:srgbClr val="353535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87" name="Freeform 45"/>
                <p:cNvSpPr>
                  <a:spLocks noChangeAspect="1"/>
                </p:cNvSpPr>
                <p:nvPr/>
              </p:nvSpPr>
              <p:spPr bwMode="auto">
                <a:xfrm>
                  <a:off x="443" y="3066"/>
                  <a:ext cx="23" cy="7"/>
                </a:xfrm>
                <a:custGeom>
                  <a:avLst/>
                  <a:gdLst>
                    <a:gd name="T0" fmla="*/ 19 w 275"/>
                    <a:gd name="T1" fmla="*/ 7 h 85"/>
                    <a:gd name="T2" fmla="*/ 0 w 275"/>
                    <a:gd name="T3" fmla="*/ 1 h 85"/>
                    <a:gd name="T4" fmla="*/ 5 w 275"/>
                    <a:gd name="T5" fmla="*/ 0 h 85"/>
                    <a:gd name="T6" fmla="*/ 23 w 275"/>
                    <a:gd name="T7" fmla="*/ 5 h 85"/>
                    <a:gd name="T8" fmla="*/ 19 w 275"/>
                    <a:gd name="T9" fmla="*/ 7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5"/>
                    <a:gd name="T16" fmla="*/ 0 h 85"/>
                    <a:gd name="T17" fmla="*/ 275 w 275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5" h="85">
                      <a:moveTo>
                        <a:pt x="231" y="85"/>
                      </a:moveTo>
                      <a:lnTo>
                        <a:pt x="0" y="12"/>
                      </a:lnTo>
                      <a:lnTo>
                        <a:pt x="56" y="0"/>
                      </a:lnTo>
                      <a:lnTo>
                        <a:pt x="275" y="65"/>
                      </a:lnTo>
                      <a:lnTo>
                        <a:pt x="231" y="85"/>
                      </a:lnTo>
                      <a:close/>
                    </a:path>
                  </a:pathLst>
                </a:custGeom>
                <a:solidFill>
                  <a:srgbClr val="52453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88" name="Freeform 46"/>
                <p:cNvSpPr>
                  <a:spLocks noChangeAspect="1"/>
                </p:cNvSpPr>
                <p:nvPr/>
              </p:nvSpPr>
              <p:spPr bwMode="auto">
                <a:xfrm>
                  <a:off x="443" y="3066"/>
                  <a:ext cx="23" cy="7"/>
                </a:xfrm>
                <a:custGeom>
                  <a:avLst/>
                  <a:gdLst>
                    <a:gd name="T0" fmla="*/ 19 w 275"/>
                    <a:gd name="T1" fmla="*/ 7 h 85"/>
                    <a:gd name="T2" fmla="*/ 0 w 275"/>
                    <a:gd name="T3" fmla="*/ 1 h 85"/>
                    <a:gd name="T4" fmla="*/ 5 w 275"/>
                    <a:gd name="T5" fmla="*/ 0 h 85"/>
                    <a:gd name="T6" fmla="*/ 23 w 275"/>
                    <a:gd name="T7" fmla="*/ 5 h 85"/>
                    <a:gd name="T8" fmla="*/ 19 w 275"/>
                    <a:gd name="T9" fmla="*/ 7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5"/>
                    <a:gd name="T16" fmla="*/ 0 h 85"/>
                    <a:gd name="T17" fmla="*/ 275 w 275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5" h="85">
                      <a:moveTo>
                        <a:pt x="231" y="85"/>
                      </a:moveTo>
                      <a:lnTo>
                        <a:pt x="0" y="12"/>
                      </a:lnTo>
                      <a:lnTo>
                        <a:pt x="56" y="0"/>
                      </a:lnTo>
                      <a:lnTo>
                        <a:pt x="275" y="65"/>
                      </a:lnTo>
                      <a:lnTo>
                        <a:pt x="231" y="85"/>
                      </a:lnTo>
                    </a:path>
                  </a:pathLst>
                </a:custGeom>
                <a:noFill/>
                <a:ln w="1588">
                  <a:solidFill>
                    <a:srgbClr val="353535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89" name="Freeform 47"/>
                <p:cNvSpPr>
                  <a:spLocks noChangeAspect="1"/>
                </p:cNvSpPr>
                <p:nvPr/>
              </p:nvSpPr>
              <p:spPr bwMode="auto">
                <a:xfrm>
                  <a:off x="392" y="3089"/>
                  <a:ext cx="88" cy="24"/>
                </a:xfrm>
                <a:custGeom>
                  <a:avLst/>
                  <a:gdLst>
                    <a:gd name="T0" fmla="*/ 88 w 1047"/>
                    <a:gd name="T1" fmla="*/ 0 h 316"/>
                    <a:gd name="T2" fmla="*/ 37 w 1047"/>
                    <a:gd name="T3" fmla="*/ 23 h 316"/>
                    <a:gd name="T4" fmla="*/ 36 w 1047"/>
                    <a:gd name="T5" fmla="*/ 24 h 316"/>
                    <a:gd name="T6" fmla="*/ 34 w 1047"/>
                    <a:gd name="T7" fmla="*/ 24 h 316"/>
                    <a:gd name="T8" fmla="*/ 32 w 1047"/>
                    <a:gd name="T9" fmla="*/ 24 h 316"/>
                    <a:gd name="T10" fmla="*/ 30 w 1047"/>
                    <a:gd name="T11" fmla="*/ 24 h 316"/>
                    <a:gd name="T12" fmla="*/ 29 w 1047"/>
                    <a:gd name="T13" fmla="*/ 24 h 316"/>
                    <a:gd name="T14" fmla="*/ 2 w 1047"/>
                    <a:gd name="T15" fmla="*/ 16 h 316"/>
                    <a:gd name="T16" fmla="*/ 1 w 1047"/>
                    <a:gd name="T17" fmla="*/ 16 h 316"/>
                    <a:gd name="T18" fmla="*/ 1 w 1047"/>
                    <a:gd name="T19" fmla="*/ 14 h 316"/>
                    <a:gd name="T20" fmla="*/ 0 w 1047"/>
                    <a:gd name="T21" fmla="*/ 13 h 316"/>
                    <a:gd name="T22" fmla="*/ 0 w 1047"/>
                    <a:gd name="T23" fmla="*/ 12 h 31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47"/>
                    <a:gd name="T37" fmla="*/ 0 h 316"/>
                    <a:gd name="T38" fmla="*/ 1047 w 1047"/>
                    <a:gd name="T39" fmla="*/ 316 h 31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47" h="316">
                      <a:moveTo>
                        <a:pt x="1047" y="0"/>
                      </a:moveTo>
                      <a:lnTo>
                        <a:pt x="440" y="304"/>
                      </a:lnTo>
                      <a:lnTo>
                        <a:pt x="424" y="310"/>
                      </a:lnTo>
                      <a:lnTo>
                        <a:pt x="402" y="313"/>
                      </a:lnTo>
                      <a:lnTo>
                        <a:pt x="382" y="316"/>
                      </a:lnTo>
                      <a:lnTo>
                        <a:pt x="361" y="313"/>
                      </a:lnTo>
                      <a:lnTo>
                        <a:pt x="344" y="313"/>
                      </a:lnTo>
                      <a:lnTo>
                        <a:pt x="22" y="208"/>
                      </a:lnTo>
                      <a:lnTo>
                        <a:pt x="14" y="205"/>
                      </a:lnTo>
                      <a:lnTo>
                        <a:pt x="6" y="186"/>
                      </a:lnTo>
                      <a:lnTo>
                        <a:pt x="0" y="166"/>
                      </a:lnTo>
                      <a:lnTo>
                        <a:pt x="0" y="155"/>
                      </a:lnTo>
                    </a:path>
                  </a:pathLst>
                </a:custGeom>
                <a:noFill/>
                <a:ln w="3175">
                  <a:solidFill>
                    <a:srgbClr val="353535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90" name="Rectangl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57" y="3036"/>
                  <a:ext cx="327" cy="33"/>
                </a:xfrm>
                <a:prstGeom prst="rect">
                  <a:avLst/>
                </a:prstGeom>
                <a:solidFill>
                  <a:srgbClr val="816B5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91" name="Rectangle 49"/>
                <p:cNvSpPr>
                  <a:spLocks noChangeAspect="1" noChangeArrowheads="1"/>
                </p:cNvSpPr>
                <p:nvPr/>
              </p:nvSpPr>
              <p:spPr bwMode="auto">
                <a:xfrm>
                  <a:off x="559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92" name="Rectangle 50"/>
                <p:cNvSpPr>
                  <a:spLocks noChangeAspect="1" noChangeArrowheads="1"/>
                </p:cNvSpPr>
                <p:nvPr/>
              </p:nvSpPr>
              <p:spPr bwMode="auto">
                <a:xfrm>
                  <a:off x="566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93" name="Rectangle 51"/>
                <p:cNvSpPr>
                  <a:spLocks noChangeAspect="1" noChangeArrowheads="1"/>
                </p:cNvSpPr>
                <p:nvPr/>
              </p:nvSpPr>
              <p:spPr bwMode="auto">
                <a:xfrm>
                  <a:off x="572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94" name="Rectangle 52"/>
                <p:cNvSpPr>
                  <a:spLocks noChangeAspect="1" noChangeArrowheads="1"/>
                </p:cNvSpPr>
                <p:nvPr/>
              </p:nvSpPr>
              <p:spPr bwMode="auto">
                <a:xfrm>
                  <a:off x="579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95" name="Rectangl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585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96" name="Rectangl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592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97" name="Rectangle 55"/>
                <p:cNvSpPr>
                  <a:spLocks noChangeAspect="1" noChangeArrowheads="1"/>
                </p:cNvSpPr>
                <p:nvPr/>
              </p:nvSpPr>
              <p:spPr bwMode="auto">
                <a:xfrm>
                  <a:off x="598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98" name="Rectangle 56"/>
                <p:cNvSpPr>
                  <a:spLocks noChangeAspect="1" noChangeArrowheads="1"/>
                </p:cNvSpPr>
                <p:nvPr/>
              </p:nvSpPr>
              <p:spPr bwMode="auto">
                <a:xfrm>
                  <a:off x="605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199" name="Rectangl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611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00" name="Rectangle 58"/>
                <p:cNvSpPr>
                  <a:spLocks noChangeAspect="1" noChangeArrowheads="1"/>
                </p:cNvSpPr>
                <p:nvPr/>
              </p:nvSpPr>
              <p:spPr bwMode="auto">
                <a:xfrm>
                  <a:off x="618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01" name="Rectangle 59"/>
                <p:cNvSpPr>
                  <a:spLocks noChangeAspect="1" noChangeArrowheads="1"/>
                </p:cNvSpPr>
                <p:nvPr/>
              </p:nvSpPr>
              <p:spPr bwMode="auto">
                <a:xfrm>
                  <a:off x="624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02" name="Rectangle 60"/>
                <p:cNvSpPr>
                  <a:spLocks noChangeAspect="1" noChangeArrowheads="1"/>
                </p:cNvSpPr>
                <p:nvPr/>
              </p:nvSpPr>
              <p:spPr bwMode="auto">
                <a:xfrm>
                  <a:off x="631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03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37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04" name="Rectangl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644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05" name="Rectangle 63"/>
                <p:cNvSpPr>
                  <a:spLocks noChangeAspect="1" noChangeArrowheads="1"/>
                </p:cNvSpPr>
                <p:nvPr/>
              </p:nvSpPr>
              <p:spPr bwMode="auto">
                <a:xfrm>
                  <a:off x="650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06" name="Rectangl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656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07" name="Rectangl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663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08" name="Rectangle 66"/>
                <p:cNvSpPr>
                  <a:spLocks noChangeAspect="1" noChangeArrowheads="1"/>
                </p:cNvSpPr>
                <p:nvPr/>
              </p:nvSpPr>
              <p:spPr bwMode="auto">
                <a:xfrm>
                  <a:off x="669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09" name="Rectangl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676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10" name="Rectangle 68"/>
                <p:cNvSpPr>
                  <a:spLocks noChangeAspect="1" noChangeArrowheads="1"/>
                </p:cNvSpPr>
                <p:nvPr/>
              </p:nvSpPr>
              <p:spPr bwMode="auto">
                <a:xfrm>
                  <a:off x="682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11" name="Rectangle 69"/>
                <p:cNvSpPr>
                  <a:spLocks noChangeAspect="1" noChangeArrowheads="1"/>
                </p:cNvSpPr>
                <p:nvPr/>
              </p:nvSpPr>
              <p:spPr bwMode="auto">
                <a:xfrm>
                  <a:off x="689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12" name="Rectangl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695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13" name="Rectangl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702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14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708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15" name="Rectangl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715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16" name="Rectangle 74"/>
                <p:cNvSpPr>
                  <a:spLocks noChangeAspect="1" noChangeArrowheads="1"/>
                </p:cNvSpPr>
                <p:nvPr/>
              </p:nvSpPr>
              <p:spPr bwMode="auto">
                <a:xfrm>
                  <a:off x="721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17" name="Rectangl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728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18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734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19" name="Rectangl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741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20" name="Rectangle 78"/>
                <p:cNvSpPr>
                  <a:spLocks noChangeAspect="1" noChangeArrowheads="1"/>
                </p:cNvSpPr>
                <p:nvPr/>
              </p:nvSpPr>
              <p:spPr bwMode="auto">
                <a:xfrm>
                  <a:off x="747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21" name="Rectangl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754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22" name="Rectangle 80"/>
                <p:cNvSpPr>
                  <a:spLocks noChangeAspect="1" noChangeArrowheads="1"/>
                </p:cNvSpPr>
                <p:nvPr/>
              </p:nvSpPr>
              <p:spPr bwMode="auto">
                <a:xfrm>
                  <a:off x="760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23" name="Rectangle 81"/>
                <p:cNvSpPr>
                  <a:spLocks noChangeAspect="1" noChangeArrowheads="1"/>
                </p:cNvSpPr>
                <p:nvPr/>
              </p:nvSpPr>
              <p:spPr bwMode="auto">
                <a:xfrm>
                  <a:off x="767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24" name="Rectangl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773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25" name="Rectangl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779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26" name="Rectangle 84"/>
                <p:cNvSpPr>
                  <a:spLocks noChangeAspect="1" noChangeArrowheads="1"/>
                </p:cNvSpPr>
                <p:nvPr/>
              </p:nvSpPr>
              <p:spPr bwMode="auto">
                <a:xfrm>
                  <a:off x="786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27" name="Rectangle 85"/>
                <p:cNvSpPr>
                  <a:spLocks noChangeAspect="1" noChangeArrowheads="1"/>
                </p:cNvSpPr>
                <p:nvPr/>
              </p:nvSpPr>
              <p:spPr bwMode="auto">
                <a:xfrm>
                  <a:off x="792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28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799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29" name="Rectangl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805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30" name="Rectangl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812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31" name="Rectangl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818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32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33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34" name="Rectangl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838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35" name="Rectangle 93"/>
                <p:cNvSpPr>
                  <a:spLocks noChangeAspect="1" noChangeArrowheads="1"/>
                </p:cNvSpPr>
                <p:nvPr/>
              </p:nvSpPr>
              <p:spPr bwMode="auto">
                <a:xfrm>
                  <a:off x="844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36" name="Rectangle 94"/>
                <p:cNvSpPr>
                  <a:spLocks noChangeAspect="1" noChangeArrowheads="1"/>
                </p:cNvSpPr>
                <p:nvPr/>
              </p:nvSpPr>
              <p:spPr bwMode="auto">
                <a:xfrm>
                  <a:off x="851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37" name="Rectangl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857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38" name="Rectangle 96"/>
                <p:cNvSpPr>
                  <a:spLocks noChangeAspect="1" noChangeArrowheads="1"/>
                </p:cNvSpPr>
                <p:nvPr/>
              </p:nvSpPr>
              <p:spPr bwMode="auto">
                <a:xfrm>
                  <a:off x="864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39" name="Rectangle 97"/>
                <p:cNvSpPr>
                  <a:spLocks noChangeAspect="1" noChangeArrowheads="1"/>
                </p:cNvSpPr>
                <p:nvPr/>
              </p:nvSpPr>
              <p:spPr bwMode="auto">
                <a:xfrm>
                  <a:off x="870" y="3036"/>
                  <a:ext cx="4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40" name="Rectangle 98"/>
                <p:cNvSpPr>
                  <a:spLocks noChangeAspect="1" noChangeArrowheads="1"/>
                </p:cNvSpPr>
                <p:nvPr/>
              </p:nvSpPr>
              <p:spPr bwMode="auto">
                <a:xfrm>
                  <a:off x="877" y="3036"/>
                  <a:ext cx="3" cy="3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41" name="Rectangle 99"/>
                <p:cNvSpPr>
                  <a:spLocks noChangeAspect="1" noChangeArrowheads="1"/>
                </p:cNvSpPr>
                <p:nvPr/>
              </p:nvSpPr>
              <p:spPr bwMode="auto">
                <a:xfrm>
                  <a:off x="557" y="2990"/>
                  <a:ext cx="327" cy="48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42" name="Rectangle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557" y="3007"/>
                  <a:ext cx="327" cy="3"/>
                </a:xfrm>
                <a:prstGeom prst="rect">
                  <a:avLst/>
                </a:prstGeom>
                <a:solidFill>
                  <a:srgbClr val="5245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43" name="Freeform 101"/>
                <p:cNvSpPr>
                  <a:spLocks noChangeAspect="1"/>
                </p:cNvSpPr>
                <p:nvPr/>
              </p:nvSpPr>
              <p:spPr bwMode="auto">
                <a:xfrm>
                  <a:off x="587" y="2773"/>
                  <a:ext cx="266" cy="11"/>
                </a:xfrm>
                <a:custGeom>
                  <a:avLst/>
                  <a:gdLst>
                    <a:gd name="T0" fmla="*/ 193 w 3184"/>
                    <a:gd name="T1" fmla="*/ 0 h 145"/>
                    <a:gd name="T2" fmla="*/ 252 w 3184"/>
                    <a:gd name="T3" fmla="*/ 0 h 145"/>
                    <a:gd name="T4" fmla="*/ 257 w 3184"/>
                    <a:gd name="T5" fmla="*/ 0 h 145"/>
                    <a:gd name="T6" fmla="*/ 261 w 3184"/>
                    <a:gd name="T7" fmla="*/ 1 h 145"/>
                    <a:gd name="T8" fmla="*/ 263 w 3184"/>
                    <a:gd name="T9" fmla="*/ 2 h 145"/>
                    <a:gd name="T10" fmla="*/ 265 w 3184"/>
                    <a:gd name="T11" fmla="*/ 3 h 145"/>
                    <a:gd name="T12" fmla="*/ 266 w 3184"/>
                    <a:gd name="T13" fmla="*/ 4 h 145"/>
                    <a:gd name="T14" fmla="*/ 259 w 3184"/>
                    <a:gd name="T15" fmla="*/ 11 h 145"/>
                    <a:gd name="T16" fmla="*/ 193 w 3184"/>
                    <a:gd name="T17" fmla="*/ 11 h 145"/>
                    <a:gd name="T18" fmla="*/ 73 w 3184"/>
                    <a:gd name="T19" fmla="*/ 11 h 145"/>
                    <a:gd name="T20" fmla="*/ 7 w 3184"/>
                    <a:gd name="T21" fmla="*/ 11 h 145"/>
                    <a:gd name="T22" fmla="*/ 0 w 3184"/>
                    <a:gd name="T23" fmla="*/ 4 h 145"/>
                    <a:gd name="T24" fmla="*/ 0 w 3184"/>
                    <a:gd name="T25" fmla="*/ 3 h 145"/>
                    <a:gd name="T26" fmla="*/ 3 w 3184"/>
                    <a:gd name="T27" fmla="*/ 2 h 145"/>
                    <a:gd name="T28" fmla="*/ 5 w 3184"/>
                    <a:gd name="T29" fmla="*/ 1 h 145"/>
                    <a:gd name="T30" fmla="*/ 9 w 3184"/>
                    <a:gd name="T31" fmla="*/ 0 h 145"/>
                    <a:gd name="T32" fmla="*/ 14 w 3184"/>
                    <a:gd name="T33" fmla="*/ 0 h 145"/>
                    <a:gd name="T34" fmla="*/ 73 w 3184"/>
                    <a:gd name="T35" fmla="*/ 0 h 145"/>
                    <a:gd name="T36" fmla="*/ 193 w 3184"/>
                    <a:gd name="T37" fmla="*/ 0 h 14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184"/>
                    <a:gd name="T58" fmla="*/ 0 h 145"/>
                    <a:gd name="T59" fmla="*/ 3184 w 3184"/>
                    <a:gd name="T60" fmla="*/ 145 h 14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184" h="145">
                      <a:moveTo>
                        <a:pt x="2310" y="1"/>
                      </a:moveTo>
                      <a:lnTo>
                        <a:pt x="3019" y="1"/>
                      </a:lnTo>
                      <a:lnTo>
                        <a:pt x="3078" y="0"/>
                      </a:lnTo>
                      <a:lnTo>
                        <a:pt x="3126" y="10"/>
                      </a:lnTo>
                      <a:lnTo>
                        <a:pt x="3153" y="20"/>
                      </a:lnTo>
                      <a:lnTo>
                        <a:pt x="3178" y="35"/>
                      </a:lnTo>
                      <a:lnTo>
                        <a:pt x="3184" y="48"/>
                      </a:lnTo>
                      <a:lnTo>
                        <a:pt x="3102" y="145"/>
                      </a:lnTo>
                      <a:lnTo>
                        <a:pt x="2310" y="145"/>
                      </a:lnTo>
                      <a:lnTo>
                        <a:pt x="874" y="145"/>
                      </a:lnTo>
                      <a:lnTo>
                        <a:pt x="82" y="145"/>
                      </a:lnTo>
                      <a:lnTo>
                        <a:pt x="0" y="48"/>
                      </a:lnTo>
                      <a:lnTo>
                        <a:pt x="5" y="35"/>
                      </a:lnTo>
                      <a:lnTo>
                        <a:pt x="31" y="20"/>
                      </a:lnTo>
                      <a:lnTo>
                        <a:pt x="58" y="10"/>
                      </a:lnTo>
                      <a:lnTo>
                        <a:pt x="106" y="0"/>
                      </a:lnTo>
                      <a:lnTo>
                        <a:pt x="165" y="1"/>
                      </a:lnTo>
                      <a:lnTo>
                        <a:pt x="874" y="1"/>
                      </a:lnTo>
                      <a:lnTo>
                        <a:pt x="2310" y="1"/>
                      </a:lnTo>
                      <a:close/>
                    </a:path>
                  </a:pathLst>
                </a:custGeom>
                <a:solidFill>
                  <a:srgbClr val="816B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44" name="Freeform 102"/>
                <p:cNvSpPr>
                  <a:spLocks noChangeAspect="1"/>
                </p:cNvSpPr>
                <p:nvPr/>
              </p:nvSpPr>
              <p:spPr bwMode="auto">
                <a:xfrm>
                  <a:off x="594" y="2784"/>
                  <a:ext cx="252" cy="198"/>
                </a:xfrm>
                <a:custGeom>
                  <a:avLst/>
                  <a:gdLst>
                    <a:gd name="T0" fmla="*/ 0 w 3021"/>
                    <a:gd name="T1" fmla="*/ 0 h 2576"/>
                    <a:gd name="T2" fmla="*/ 252 w 3021"/>
                    <a:gd name="T3" fmla="*/ 0 h 2576"/>
                    <a:gd name="T4" fmla="*/ 252 w 3021"/>
                    <a:gd name="T5" fmla="*/ 198 h 2576"/>
                    <a:gd name="T6" fmla="*/ 0 w 3021"/>
                    <a:gd name="T7" fmla="*/ 198 h 2576"/>
                    <a:gd name="T8" fmla="*/ 0 w 3021"/>
                    <a:gd name="T9" fmla="*/ 0 h 2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21"/>
                    <a:gd name="T16" fmla="*/ 0 h 2576"/>
                    <a:gd name="T17" fmla="*/ 3021 w 3021"/>
                    <a:gd name="T18" fmla="*/ 2576 h 25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21" h="2576">
                      <a:moveTo>
                        <a:pt x="1" y="0"/>
                      </a:moveTo>
                      <a:lnTo>
                        <a:pt x="3021" y="0"/>
                      </a:lnTo>
                      <a:lnTo>
                        <a:pt x="3021" y="2576"/>
                      </a:lnTo>
                      <a:lnTo>
                        <a:pt x="0" y="257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E96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45" name="Freeform 103"/>
                <p:cNvSpPr>
                  <a:spLocks noChangeAspect="1"/>
                </p:cNvSpPr>
                <p:nvPr/>
              </p:nvSpPr>
              <p:spPr bwMode="auto">
                <a:xfrm>
                  <a:off x="614" y="2805"/>
                  <a:ext cx="212" cy="59"/>
                </a:xfrm>
                <a:custGeom>
                  <a:avLst/>
                  <a:gdLst>
                    <a:gd name="T0" fmla="*/ 0 w 2538"/>
                    <a:gd name="T1" fmla="*/ 0 h 768"/>
                    <a:gd name="T2" fmla="*/ 212 w 2538"/>
                    <a:gd name="T3" fmla="*/ 0 h 768"/>
                    <a:gd name="T4" fmla="*/ 133 w 2538"/>
                    <a:gd name="T5" fmla="*/ 58 h 768"/>
                    <a:gd name="T6" fmla="*/ 79 w 2538"/>
                    <a:gd name="T7" fmla="*/ 59 h 768"/>
                    <a:gd name="T8" fmla="*/ 0 w 2538"/>
                    <a:gd name="T9" fmla="*/ 0 h 7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38"/>
                    <a:gd name="T16" fmla="*/ 0 h 768"/>
                    <a:gd name="T17" fmla="*/ 2538 w 2538"/>
                    <a:gd name="T18" fmla="*/ 768 h 7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38" h="768">
                      <a:moveTo>
                        <a:pt x="0" y="0"/>
                      </a:moveTo>
                      <a:lnTo>
                        <a:pt x="2538" y="0"/>
                      </a:lnTo>
                      <a:lnTo>
                        <a:pt x="1590" y="758"/>
                      </a:lnTo>
                      <a:lnTo>
                        <a:pt x="947" y="7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2453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46" name="Freeform 104"/>
                <p:cNvSpPr>
                  <a:spLocks noChangeAspect="1"/>
                </p:cNvSpPr>
                <p:nvPr/>
              </p:nvSpPr>
              <p:spPr bwMode="auto">
                <a:xfrm>
                  <a:off x="614" y="2901"/>
                  <a:ext cx="212" cy="57"/>
                </a:xfrm>
                <a:custGeom>
                  <a:avLst/>
                  <a:gdLst>
                    <a:gd name="T0" fmla="*/ 0 w 2538"/>
                    <a:gd name="T1" fmla="*/ 57 h 734"/>
                    <a:gd name="T2" fmla="*/ 212 w 2538"/>
                    <a:gd name="T3" fmla="*/ 57 h 734"/>
                    <a:gd name="T4" fmla="*/ 134 w 2538"/>
                    <a:gd name="T5" fmla="*/ 0 h 734"/>
                    <a:gd name="T6" fmla="*/ 79 w 2538"/>
                    <a:gd name="T7" fmla="*/ 0 h 734"/>
                    <a:gd name="T8" fmla="*/ 0 w 2538"/>
                    <a:gd name="T9" fmla="*/ 57 h 7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38"/>
                    <a:gd name="T16" fmla="*/ 0 h 734"/>
                    <a:gd name="T17" fmla="*/ 2538 w 2538"/>
                    <a:gd name="T18" fmla="*/ 734 h 7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38" h="734">
                      <a:moveTo>
                        <a:pt x="0" y="734"/>
                      </a:moveTo>
                      <a:lnTo>
                        <a:pt x="2538" y="734"/>
                      </a:lnTo>
                      <a:lnTo>
                        <a:pt x="1600" y="0"/>
                      </a:lnTo>
                      <a:lnTo>
                        <a:pt x="947" y="0"/>
                      </a:lnTo>
                      <a:lnTo>
                        <a:pt x="0" y="734"/>
                      </a:lnTo>
                      <a:close/>
                    </a:path>
                  </a:pathLst>
                </a:custGeom>
                <a:solidFill>
                  <a:srgbClr val="52453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47" name="Freeform 105"/>
                <p:cNvSpPr>
                  <a:spLocks noChangeAspect="1"/>
                </p:cNvSpPr>
                <p:nvPr/>
              </p:nvSpPr>
              <p:spPr bwMode="auto">
                <a:xfrm>
                  <a:off x="614" y="2805"/>
                  <a:ext cx="79" cy="153"/>
                </a:xfrm>
                <a:custGeom>
                  <a:avLst/>
                  <a:gdLst>
                    <a:gd name="T0" fmla="*/ 0 w 947"/>
                    <a:gd name="T1" fmla="*/ 0 h 1989"/>
                    <a:gd name="T2" fmla="*/ 79 w 947"/>
                    <a:gd name="T3" fmla="*/ 59 h 1989"/>
                    <a:gd name="T4" fmla="*/ 79 w 947"/>
                    <a:gd name="T5" fmla="*/ 97 h 1989"/>
                    <a:gd name="T6" fmla="*/ 0 w 947"/>
                    <a:gd name="T7" fmla="*/ 153 h 1989"/>
                    <a:gd name="T8" fmla="*/ 0 w 947"/>
                    <a:gd name="T9" fmla="*/ 0 h 19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7"/>
                    <a:gd name="T16" fmla="*/ 0 h 1989"/>
                    <a:gd name="T17" fmla="*/ 947 w 947"/>
                    <a:gd name="T18" fmla="*/ 1989 h 19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7" h="1989">
                      <a:moveTo>
                        <a:pt x="0" y="0"/>
                      </a:moveTo>
                      <a:lnTo>
                        <a:pt x="947" y="768"/>
                      </a:lnTo>
                      <a:lnTo>
                        <a:pt x="947" y="1255"/>
                      </a:lnTo>
                      <a:lnTo>
                        <a:pt x="0" y="19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2453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48" name="Freeform 106"/>
                <p:cNvSpPr>
                  <a:spLocks noChangeAspect="1"/>
                </p:cNvSpPr>
                <p:nvPr/>
              </p:nvSpPr>
              <p:spPr bwMode="auto">
                <a:xfrm>
                  <a:off x="747" y="2805"/>
                  <a:ext cx="79" cy="153"/>
                </a:xfrm>
                <a:custGeom>
                  <a:avLst/>
                  <a:gdLst>
                    <a:gd name="T0" fmla="*/ 79 w 948"/>
                    <a:gd name="T1" fmla="*/ 0 h 1989"/>
                    <a:gd name="T2" fmla="*/ 0 w 948"/>
                    <a:gd name="T3" fmla="*/ 58 h 1989"/>
                    <a:gd name="T4" fmla="*/ 1 w 948"/>
                    <a:gd name="T5" fmla="*/ 97 h 1989"/>
                    <a:gd name="T6" fmla="*/ 79 w 948"/>
                    <a:gd name="T7" fmla="*/ 153 h 1989"/>
                    <a:gd name="T8" fmla="*/ 79 w 948"/>
                    <a:gd name="T9" fmla="*/ 0 h 19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8"/>
                    <a:gd name="T16" fmla="*/ 0 h 1989"/>
                    <a:gd name="T17" fmla="*/ 948 w 948"/>
                    <a:gd name="T18" fmla="*/ 1989 h 19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8" h="1989">
                      <a:moveTo>
                        <a:pt x="948" y="0"/>
                      </a:moveTo>
                      <a:lnTo>
                        <a:pt x="0" y="758"/>
                      </a:lnTo>
                      <a:lnTo>
                        <a:pt x="10" y="1255"/>
                      </a:lnTo>
                      <a:lnTo>
                        <a:pt x="948" y="1989"/>
                      </a:lnTo>
                      <a:lnTo>
                        <a:pt x="948" y="0"/>
                      </a:lnTo>
                      <a:close/>
                    </a:path>
                  </a:pathLst>
                </a:custGeom>
                <a:solidFill>
                  <a:srgbClr val="52453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49" name="Freeform 107"/>
                <p:cNvSpPr>
                  <a:spLocks noChangeAspect="1"/>
                </p:cNvSpPr>
                <p:nvPr/>
              </p:nvSpPr>
              <p:spPr bwMode="auto">
                <a:xfrm>
                  <a:off x="620" y="2810"/>
                  <a:ext cx="200" cy="141"/>
                </a:xfrm>
                <a:custGeom>
                  <a:avLst/>
                  <a:gdLst>
                    <a:gd name="T0" fmla="*/ 200 w 2397"/>
                    <a:gd name="T1" fmla="*/ 119 h 1833"/>
                    <a:gd name="T2" fmla="*/ 200 w 2397"/>
                    <a:gd name="T3" fmla="*/ 129 h 1833"/>
                    <a:gd name="T4" fmla="*/ 199 w 2397"/>
                    <a:gd name="T5" fmla="*/ 134 h 1833"/>
                    <a:gd name="T6" fmla="*/ 199 w 2397"/>
                    <a:gd name="T7" fmla="*/ 136 h 1833"/>
                    <a:gd name="T8" fmla="*/ 199 w 2397"/>
                    <a:gd name="T9" fmla="*/ 138 h 1833"/>
                    <a:gd name="T10" fmla="*/ 198 w 2397"/>
                    <a:gd name="T11" fmla="*/ 139 h 1833"/>
                    <a:gd name="T12" fmla="*/ 198 w 2397"/>
                    <a:gd name="T13" fmla="*/ 139 h 1833"/>
                    <a:gd name="T14" fmla="*/ 196 w 2397"/>
                    <a:gd name="T15" fmla="*/ 140 h 1833"/>
                    <a:gd name="T16" fmla="*/ 195 w 2397"/>
                    <a:gd name="T17" fmla="*/ 140 h 1833"/>
                    <a:gd name="T18" fmla="*/ 193 w 2397"/>
                    <a:gd name="T19" fmla="*/ 141 h 1833"/>
                    <a:gd name="T20" fmla="*/ 187 w 2397"/>
                    <a:gd name="T21" fmla="*/ 141 h 1833"/>
                    <a:gd name="T22" fmla="*/ 169 w 2397"/>
                    <a:gd name="T23" fmla="*/ 141 h 1833"/>
                    <a:gd name="T24" fmla="*/ 31 w 2397"/>
                    <a:gd name="T25" fmla="*/ 141 h 1833"/>
                    <a:gd name="T26" fmla="*/ 13 w 2397"/>
                    <a:gd name="T27" fmla="*/ 141 h 1833"/>
                    <a:gd name="T28" fmla="*/ 7 w 2397"/>
                    <a:gd name="T29" fmla="*/ 141 h 1833"/>
                    <a:gd name="T30" fmla="*/ 5 w 2397"/>
                    <a:gd name="T31" fmla="*/ 140 h 1833"/>
                    <a:gd name="T32" fmla="*/ 3 w 2397"/>
                    <a:gd name="T33" fmla="*/ 140 h 1833"/>
                    <a:gd name="T34" fmla="*/ 2 w 2397"/>
                    <a:gd name="T35" fmla="*/ 139 h 1833"/>
                    <a:gd name="T36" fmla="*/ 2 w 2397"/>
                    <a:gd name="T37" fmla="*/ 139 h 1833"/>
                    <a:gd name="T38" fmla="*/ 1 w 2397"/>
                    <a:gd name="T39" fmla="*/ 138 h 1833"/>
                    <a:gd name="T40" fmla="*/ 1 w 2397"/>
                    <a:gd name="T41" fmla="*/ 136 h 1833"/>
                    <a:gd name="T42" fmla="*/ 0 w 2397"/>
                    <a:gd name="T43" fmla="*/ 134 h 1833"/>
                    <a:gd name="T44" fmla="*/ 0 w 2397"/>
                    <a:gd name="T45" fmla="*/ 129 h 1833"/>
                    <a:gd name="T46" fmla="*/ 0 w 2397"/>
                    <a:gd name="T47" fmla="*/ 119 h 1833"/>
                    <a:gd name="T48" fmla="*/ 0 w 2397"/>
                    <a:gd name="T49" fmla="*/ 22 h 1833"/>
                    <a:gd name="T50" fmla="*/ 0 w 2397"/>
                    <a:gd name="T51" fmla="*/ 12 h 1833"/>
                    <a:gd name="T52" fmla="*/ 0 w 2397"/>
                    <a:gd name="T53" fmla="*/ 7 h 1833"/>
                    <a:gd name="T54" fmla="*/ 1 w 2397"/>
                    <a:gd name="T55" fmla="*/ 5 h 1833"/>
                    <a:gd name="T56" fmla="*/ 1 w 2397"/>
                    <a:gd name="T57" fmla="*/ 3 h 1833"/>
                    <a:gd name="T58" fmla="*/ 2 w 2397"/>
                    <a:gd name="T59" fmla="*/ 3 h 1833"/>
                    <a:gd name="T60" fmla="*/ 2 w 2397"/>
                    <a:gd name="T61" fmla="*/ 2 h 1833"/>
                    <a:gd name="T62" fmla="*/ 3 w 2397"/>
                    <a:gd name="T63" fmla="*/ 1 h 1833"/>
                    <a:gd name="T64" fmla="*/ 5 w 2397"/>
                    <a:gd name="T65" fmla="*/ 1 h 1833"/>
                    <a:gd name="T66" fmla="*/ 7 w 2397"/>
                    <a:gd name="T67" fmla="*/ 0 h 1833"/>
                    <a:gd name="T68" fmla="*/ 13 w 2397"/>
                    <a:gd name="T69" fmla="*/ 0 h 1833"/>
                    <a:gd name="T70" fmla="*/ 31 w 2397"/>
                    <a:gd name="T71" fmla="*/ 0 h 1833"/>
                    <a:gd name="T72" fmla="*/ 169 w 2397"/>
                    <a:gd name="T73" fmla="*/ 0 h 1833"/>
                    <a:gd name="T74" fmla="*/ 187 w 2397"/>
                    <a:gd name="T75" fmla="*/ 0 h 1833"/>
                    <a:gd name="T76" fmla="*/ 193 w 2397"/>
                    <a:gd name="T77" fmla="*/ 0 h 1833"/>
                    <a:gd name="T78" fmla="*/ 195 w 2397"/>
                    <a:gd name="T79" fmla="*/ 1 h 1833"/>
                    <a:gd name="T80" fmla="*/ 196 w 2397"/>
                    <a:gd name="T81" fmla="*/ 1 h 1833"/>
                    <a:gd name="T82" fmla="*/ 198 w 2397"/>
                    <a:gd name="T83" fmla="*/ 2 h 1833"/>
                    <a:gd name="T84" fmla="*/ 198 w 2397"/>
                    <a:gd name="T85" fmla="*/ 3 h 1833"/>
                    <a:gd name="T86" fmla="*/ 199 w 2397"/>
                    <a:gd name="T87" fmla="*/ 3 h 1833"/>
                    <a:gd name="T88" fmla="*/ 199 w 2397"/>
                    <a:gd name="T89" fmla="*/ 5 h 1833"/>
                    <a:gd name="T90" fmla="*/ 199 w 2397"/>
                    <a:gd name="T91" fmla="*/ 7 h 1833"/>
                    <a:gd name="T92" fmla="*/ 200 w 2397"/>
                    <a:gd name="T93" fmla="*/ 12 h 1833"/>
                    <a:gd name="T94" fmla="*/ 200 w 2397"/>
                    <a:gd name="T95" fmla="*/ 22 h 1833"/>
                    <a:gd name="T96" fmla="*/ 200 w 2397"/>
                    <a:gd name="T97" fmla="*/ 119 h 1833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397"/>
                    <a:gd name="T148" fmla="*/ 0 h 1833"/>
                    <a:gd name="T149" fmla="*/ 2397 w 2397"/>
                    <a:gd name="T150" fmla="*/ 1833 h 1833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397" h="1833">
                      <a:moveTo>
                        <a:pt x="2397" y="1547"/>
                      </a:moveTo>
                      <a:lnTo>
                        <a:pt x="2397" y="1682"/>
                      </a:lnTo>
                      <a:lnTo>
                        <a:pt x="2391" y="1738"/>
                      </a:lnTo>
                      <a:lnTo>
                        <a:pt x="2387" y="1767"/>
                      </a:lnTo>
                      <a:lnTo>
                        <a:pt x="2382" y="1788"/>
                      </a:lnTo>
                      <a:lnTo>
                        <a:pt x="2377" y="1801"/>
                      </a:lnTo>
                      <a:lnTo>
                        <a:pt x="2369" y="1810"/>
                      </a:lnTo>
                      <a:lnTo>
                        <a:pt x="2355" y="1822"/>
                      </a:lnTo>
                      <a:lnTo>
                        <a:pt x="2337" y="1826"/>
                      </a:lnTo>
                      <a:lnTo>
                        <a:pt x="2309" y="1831"/>
                      </a:lnTo>
                      <a:lnTo>
                        <a:pt x="2240" y="1833"/>
                      </a:lnTo>
                      <a:lnTo>
                        <a:pt x="2028" y="1833"/>
                      </a:lnTo>
                      <a:lnTo>
                        <a:pt x="368" y="1833"/>
                      </a:lnTo>
                      <a:lnTo>
                        <a:pt x="156" y="1833"/>
                      </a:lnTo>
                      <a:lnTo>
                        <a:pt x="87" y="1828"/>
                      </a:lnTo>
                      <a:lnTo>
                        <a:pt x="58" y="1826"/>
                      </a:lnTo>
                      <a:lnTo>
                        <a:pt x="41" y="1822"/>
                      </a:lnTo>
                      <a:lnTo>
                        <a:pt x="25" y="1810"/>
                      </a:lnTo>
                      <a:lnTo>
                        <a:pt x="18" y="1801"/>
                      </a:lnTo>
                      <a:lnTo>
                        <a:pt x="13" y="1788"/>
                      </a:lnTo>
                      <a:lnTo>
                        <a:pt x="8" y="1767"/>
                      </a:lnTo>
                      <a:lnTo>
                        <a:pt x="2" y="1738"/>
                      </a:lnTo>
                      <a:lnTo>
                        <a:pt x="0" y="1682"/>
                      </a:lnTo>
                      <a:lnTo>
                        <a:pt x="0" y="1547"/>
                      </a:lnTo>
                      <a:lnTo>
                        <a:pt x="0" y="287"/>
                      </a:lnTo>
                      <a:lnTo>
                        <a:pt x="0" y="152"/>
                      </a:lnTo>
                      <a:lnTo>
                        <a:pt x="2" y="96"/>
                      </a:lnTo>
                      <a:lnTo>
                        <a:pt x="6" y="67"/>
                      </a:lnTo>
                      <a:lnTo>
                        <a:pt x="13" y="45"/>
                      </a:lnTo>
                      <a:lnTo>
                        <a:pt x="18" y="33"/>
                      </a:lnTo>
                      <a:lnTo>
                        <a:pt x="26" y="24"/>
                      </a:lnTo>
                      <a:lnTo>
                        <a:pt x="41" y="12"/>
                      </a:lnTo>
                      <a:lnTo>
                        <a:pt x="58" y="7"/>
                      </a:lnTo>
                      <a:lnTo>
                        <a:pt x="87" y="3"/>
                      </a:lnTo>
                      <a:lnTo>
                        <a:pt x="156" y="0"/>
                      </a:lnTo>
                      <a:lnTo>
                        <a:pt x="368" y="0"/>
                      </a:lnTo>
                      <a:lnTo>
                        <a:pt x="2028" y="0"/>
                      </a:lnTo>
                      <a:lnTo>
                        <a:pt x="2240" y="0"/>
                      </a:lnTo>
                      <a:lnTo>
                        <a:pt x="2309" y="3"/>
                      </a:lnTo>
                      <a:lnTo>
                        <a:pt x="2337" y="7"/>
                      </a:lnTo>
                      <a:lnTo>
                        <a:pt x="2355" y="12"/>
                      </a:lnTo>
                      <a:lnTo>
                        <a:pt x="2369" y="22"/>
                      </a:lnTo>
                      <a:lnTo>
                        <a:pt x="2377" y="33"/>
                      </a:lnTo>
                      <a:lnTo>
                        <a:pt x="2382" y="45"/>
                      </a:lnTo>
                      <a:lnTo>
                        <a:pt x="2387" y="67"/>
                      </a:lnTo>
                      <a:lnTo>
                        <a:pt x="2391" y="96"/>
                      </a:lnTo>
                      <a:lnTo>
                        <a:pt x="2397" y="152"/>
                      </a:lnTo>
                      <a:lnTo>
                        <a:pt x="2397" y="287"/>
                      </a:lnTo>
                      <a:lnTo>
                        <a:pt x="2397" y="15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50" name="Freeform 108"/>
                <p:cNvSpPr>
                  <a:spLocks noChangeAspect="1"/>
                </p:cNvSpPr>
                <p:nvPr/>
              </p:nvSpPr>
              <p:spPr bwMode="auto">
                <a:xfrm>
                  <a:off x="846" y="2777"/>
                  <a:ext cx="7" cy="212"/>
                </a:xfrm>
                <a:custGeom>
                  <a:avLst/>
                  <a:gdLst>
                    <a:gd name="T0" fmla="*/ 0 w 82"/>
                    <a:gd name="T1" fmla="*/ 7 h 2762"/>
                    <a:gd name="T2" fmla="*/ 7 w 82"/>
                    <a:gd name="T3" fmla="*/ 0 h 2762"/>
                    <a:gd name="T4" fmla="*/ 7 w 82"/>
                    <a:gd name="T5" fmla="*/ 212 h 2762"/>
                    <a:gd name="T6" fmla="*/ 0 w 82"/>
                    <a:gd name="T7" fmla="*/ 205 h 2762"/>
                    <a:gd name="T8" fmla="*/ 0 w 82"/>
                    <a:gd name="T9" fmla="*/ 7 h 27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"/>
                    <a:gd name="T16" fmla="*/ 0 h 2762"/>
                    <a:gd name="T17" fmla="*/ 82 w 82"/>
                    <a:gd name="T18" fmla="*/ 2762 h 27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" h="2762">
                      <a:moveTo>
                        <a:pt x="0" y="97"/>
                      </a:moveTo>
                      <a:lnTo>
                        <a:pt x="82" y="0"/>
                      </a:lnTo>
                      <a:lnTo>
                        <a:pt x="82" y="2762"/>
                      </a:lnTo>
                      <a:lnTo>
                        <a:pt x="1" y="2673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52453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51" name="Freeform 109"/>
                <p:cNvSpPr>
                  <a:spLocks noChangeAspect="1"/>
                </p:cNvSpPr>
                <p:nvPr/>
              </p:nvSpPr>
              <p:spPr bwMode="auto">
                <a:xfrm>
                  <a:off x="587" y="2777"/>
                  <a:ext cx="7" cy="212"/>
                </a:xfrm>
                <a:custGeom>
                  <a:avLst/>
                  <a:gdLst>
                    <a:gd name="T0" fmla="*/ 0 w 82"/>
                    <a:gd name="T1" fmla="*/ 0 h 2762"/>
                    <a:gd name="T2" fmla="*/ 7 w 82"/>
                    <a:gd name="T3" fmla="*/ 7 h 2762"/>
                    <a:gd name="T4" fmla="*/ 7 w 82"/>
                    <a:gd name="T5" fmla="*/ 205 h 2762"/>
                    <a:gd name="T6" fmla="*/ 0 w 82"/>
                    <a:gd name="T7" fmla="*/ 212 h 2762"/>
                    <a:gd name="T8" fmla="*/ 0 w 82"/>
                    <a:gd name="T9" fmla="*/ 0 h 27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"/>
                    <a:gd name="T16" fmla="*/ 0 h 2762"/>
                    <a:gd name="T17" fmla="*/ 82 w 82"/>
                    <a:gd name="T18" fmla="*/ 2762 h 27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" h="2762">
                      <a:moveTo>
                        <a:pt x="0" y="0"/>
                      </a:moveTo>
                      <a:lnTo>
                        <a:pt x="82" y="97"/>
                      </a:lnTo>
                      <a:lnTo>
                        <a:pt x="82" y="2673"/>
                      </a:lnTo>
                      <a:lnTo>
                        <a:pt x="0" y="27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6B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52" name="Rectangle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630" y="2819"/>
                  <a:ext cx="180" cy="124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53" name="Freeform 111"/>
                <p:cNvSpPr>
                  <a:spLocks noChangeAspect="1"/>
                </p:cNvSpPr>
                <p:nvPr/>
              </p:nvSpPr>
              <p:spPr bwMode="auto">
                <a:xfrm>
                  <a:off x="587" y="2982"/>
                  <a:ext cx="266" cy="7"/>
                </a:xfrm>
                <a:custGeom>
                  <a:avLst/>
                  <a:gdLst>
                    <a:gd name="T0" fmla="*/ 7 w 3184"/>
                    <a:gd name="T1" fmla="*/ 0 h 89"/>
                    <a:gd name="T2" fmla="*/ 259 w 3184"/>
                    <a:gd name="T3" fmla="*/ 0 h 89"/>
                    <a:gd name="T4" fmla="*/ 266 w 3184"/>
                    <a:gd name="T5" fmla="*/ 7 h 89"/>
                    <a:gd name="T6" fmla="*/ 0 w 3184"/>
                    <a:gd name="T7" fmla="*/ 7 h 89"/>
                    <a:gd name="T8" fmla="*/ 7 w 3184"/>
                    <a:gd name="T9" fmla="*/ 0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84"/>
                    <a:gd name="T16" fmla="*/ 0 h 89"/>
                    <a:gd name="T17" fmla="*/ 3184 w 3184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84" h="89">
                      <a:moveTo>
                        <a:pt x="82" y="0"/>
                      </a:moveTo>
                      <a:lnTo>
                        <a:pt x="3103" y="0"/>
                      </a:lnTo>
                      <a:lnTo>
                        <a:pt x="3184" y="89"/>
                      </a:lnTo>
                      <a:lnTo>
                        <a:pt x="0" y="89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rgbClr val="52453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54" name="Freeform 112"/>
                <p:cNvSpPr>
                  <a:spLocks noChangeAspect="1"/>
                </p:cNvSpPr>
                <p:nvPr/>
              </p:nvSpPr>
              <p:spPr bwMode="auto">
                <a:xfrm>
                  <a:off x="568" y="3053"/>
                  <a:ext cx="307" cy="65"/>
                </a:xfrm>
                <a:custGeom>
                  <a:avLst/>
                  <a:gdLst>
                    <a:gd name="T0" fmla="*/ 7 w 3682"/>
                    <a:gd name="T1" fmla="*/ 0 h 844"/>
                    <a:gd name="T2" fmla="*/ 300 w 3682"/>
                    <a:gd name="T3" fmla="*/ 0 h 844"/>
                    <a:gd name="T4" fmla="*/ 307 w 3682"/>
                    <a:gd name="T5" fmla="*/ 65 h 844"/>
                    <a:gd name="T6" fmla="*/ 0 w 3682"/>
                    <a:gd name="T7" fmla="*/ 65 h 844"/>
                    <a:gd name="T8" fmla="*/ 7 w 3682"/>
                    <a:gd name="T9" fmla="*/ 0 h 8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82"/>
                    <a:gd name="T16" fmla="*/ 0 h 844"/>
                    <a:gd name="T17" fmla="*/ 3682 w 3682"/>
                    <a:gd name="T18" fmla="*/ 844 h 8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82" h="844">
                      <a:moveTo>
                        <a:pt x="82" y="0"/>
                      </a:moveTo>
                      <a:lnTo>
                        <a:pt x="3599" y="0"/>
                      </a:lnTo>
                      <a:lnTo>
                        <a:pt x="3682" y="844"/>
                      </a:lnTo>
                      <a:lnTo>
                        <a:pt x="0" y="844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rgbClr val="AE96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55" name="Freeform 113"/>
                <p:cNvSpPr>
                  <a:spLocks noChangeAspect="1"/>
                </p:cNvSpPr>
                <p:nvPr/>
              </p:nvSpPr>
              <p:spPr bwMode="auto">
                <a:xfrm>
                  <a:off x="568" y="3053"/>
                  <a:ext cx="307" cy="65"/>
                </a:xfrm>
                <a:custGeom>
                  <a:avLst/>
                  <a:gdLst>
                    <a:gd name="T0" fmla="*/ 7 w 3682"/>
                    <a:gd name="T1" fmla="*/ 0 h 844"/>
                    <a:gd name="T2" fmla="*/ 300 w 3682"/>
                    <a:gd name="T3" fmla="*/ 0 h 844"/>
                    <a:gd name="T4" fmla="*/ 307 w 3682"/>
                    <a:gd name="T5" fmla="*/ 65 h 844"/>
                    <a:gd name="T6" fmla="*/ 0 w 3682"/>
                    <a:gd name="T7" fmla="*/ 65 h 844"/>
                    <a:gd name="T8" fmla="*/ 7 w 3682"/>
                    <a:gd name="T9" fmla="*/ 0 h 8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82"/>
                    <a:gd name="T16" fmla="*/ 0 h 844"/>
                    <a:gd name="T17" fmla="*/ 3682 w 3682"/>
                    <a:gd name="T18" fmla="*/ 844 h 8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82" h="844">
                      <a:moveTo>
                        <a:pt x="82" y="0"/>
                      </a:moveTo>
                      <a:lnTo>
                        <a:pt x="3599" y="0"/>
                      </a:lnTo>
                      <a:lnTo>
                        <a:pt x="3682" y="844"/>
                      </a:lnTo>
                      <a:lnTo>
                        <a:pt x="0" y="844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56" name="Freeform 114"/>
                <p:cNvSpPr>
                  <a:spLocks noChangeAspect="1"/>
                </p:cNvSpPr>
                <p:nvPr/>
              </p:nvSpPr>
              <p:spPr bwMode="auto">
                <a:xfrm>
                  <a:off x="578" y="3062"/>
                  <a:ext cx="220" cy="42"/>
                </a:xfrm>
                <a:custGeom>
                  <a:avLst/>
                  <a:gdLst>
                    <a:gd name="T0" fmla="*/ 218 w 2638"/>
                    <a:gd name="T1" fmla="*/ 0 h 542"/>
                    <a:gd name="T2" fmla="*/ 220 w 2638"/>
                    <a:gd name="T3" fmla="*/ 42 h 542"/>
                    <a:gd name="T4" fmla="*/ 0 w 2638"/>
                    <a:gd name="T5" fmla="*/ 42 h 542"/>
                    <a:gd name="T6" fmla="*/ 5 w 2638"/>
                    <a:gd name="T7" fmla="*/ 0 h 542"/>
                    <a:gd name="T8" fmla="*/ 218 w 2638"/>
                    <a:gd name="T9" fmla="*/ 0 h 5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38"/>
                    <a:gd name="T16" fmla="*/ 0 h 542"/>
                    <a:gd name="T17" fmla="*/ 2638 w 2638"/>
                    <a:gd name="T18" fmla="*/ 542 h 5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38" h="542">
                      <a:moveTo>
                        <a:pt x="2613" y="0"/>
                      </a:moveTo>
                      <a:lnTo>
                        <a:pt x="2638" y="542"/>
                      </a:lnTo>
                      <a:lnTo>
                        <a:pt x="0" y="542"/>
                      </a:lnTo>
                      <a:lnTo>
                        <a:pt x="63" y="0"/>
                      </a:lnTo>
                      <a:lnTo>
                        <a:pt x="2613" y="0"/>
                      </a:lnTo>
                      <a:close/>
                    </a:path>
                  </a:pathLst>
                </a:custGeom>
                <a:solidFill>
                  <a:srgbClr val="52453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57" name="Freeform 115"/>
                <p:cNvSpPr>
                  <a:spLocks noChangeAspect="1"/>
                </p:cNvSpPr>
                <p:nvPr/>
              </p:nvSpPr>
              <p:spPr bwMode="auto">
                <a:xfrm>
                  <a:off x="803" y="3062"/>
                  <a:ext cx="63" cy="42"/>
                </a:xfrm>
                <a:custGeom>
                  <a:avLst/>
                  <a:gdLst>
                    <a:gd name="T0" fmla="*/ 0 w 753"/>
                    <a:gd name="T1" fmla="*/ 0 h 542"/>
                    <a:gd name="T2" fmla="*/ 58 w 753"/>
                    <a:gd name="T3" fmla="*/ 0 h 542"/>
                    <a:gd name="T4" fmla="*/ 63 w 753"/>
                    <a:gd name="T5" fmla="*/ 42 h 542"/>
                    <a:gd name="T6" fmla="*/ 2 w 753"/>
                    <a:gd name="T7" fmla="*/ 42 h 542"/>
                    <a:gd name="T8" fmla="*/ 0 w 753"/>
                    <a:gd name="T9" fmla="*/ 0 h 5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3"/>
                    <a:gd name="T16" fmla="*/ 0 h 542"/>
                    <a:gd name="T17" fmla="*/ 753 w 753"/>
                    <a:gd name="T18" fmla="*/ 542 h 5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3" h="542">
                      <a:moveTo>
                        <a:pt x="0" y="0"/>
                      </a:moveTo>
                      <a:lnTo>
                        <a:pt x="698" y="0"/>
                      </a:lnTo>
                      <a:lnTo>
                        <a:pt x="753" y="542"/>
                      </a:lnTo>
                      <a:lnTo>
                        <a:pt x="27" y="5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2453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58" name="Rectangle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591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59" name="Rectangle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605" y="3063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60" name="Rectangle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620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61" name="Rectangle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634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62" name="Rectangle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648" y="3063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63" name="Rectangle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663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64" name="Rectangle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677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65" name="Rectangle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691" y="3063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66" name="Rectangle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706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67" name="Rectangle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720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68" name="Rectangle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735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69" name="Rectangle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749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70" name="Rectangle 128"/>
                <p:cNvSpPr>
                  <a:spLocks noChangeAspect="1" noChangeArrowheads="1"/>
                </p:cNvSpPr>
                <p:nvPr/>
              </p:nvSpPr>
              <p:spPr bwMode="auto">
                <a:xfrm>
                  <a:off x="763" y="3063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71" name="Rectangle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778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72" name="Rectangle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589" y="3071"/>
                  <a:ext cx="14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73" name="Rectangle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586" y="3079"/>
                  <a:ext cx="2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74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584" y="3088"/>
                  <a:ext cx="24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75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582" y="3096"/>
                  <a:ext cx="16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76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602" y="3096"/>
                  <a:ext cx="26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77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808" y="3096"/>
                  <a:ext cx="27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78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852" y="3086"/>
                  <a:ext cx="11" cy="1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79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610" y="3071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80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624" y="3071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81" name="Rectangle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638" y="3071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82" name="Rectangle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653" y="3071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83" name="Rectangle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667" y="3071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84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682" y="3071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85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696" y="3071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86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3071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87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725" y="3071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88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739" y="3071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89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768" y="3071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90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611" y="3079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91" name="Rectangle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626" y="3079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92" name="Rectangle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641" y="3079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93" name="Rectangle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655" y="3079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94" name="Rectangle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670" y="3079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95" name="Rectangle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684" y="3079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96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699" y="3079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97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713" y="3079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98" name="Rectangle 156"/>
                <p:cNvSpPr>
                  <a:spLocks noChangeAspect="1" noChangeArrowheads="1"/>
                </p:cNvSpPr>
                <p:nvPr/>
              </p:nvSpPr>
              <p:spPr bwMode="auto">
                <a:xfrm>
                  <a:off x="728" y="3079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299" name="Rectangle 157"/>
                <p:cNvSpPr>
                  <a:spLocks noChangeAspect="1" noChangeArrowheads="1"/>
                </p:cNvSpPr>
                <p:nvPr/>
              </p:nvSpPr>
              <p:spPr bwMode="auto">
                <a:xfrm>
                  <a:off x="742" y="3079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00" name="Rectangle 158"/>
                <p:cNvSpPr>
                  <a:spLocks noChangeAspect="1" noChangeArrowheads="1"/>
                </p:cNvSpPr>
                <p:nvPr/>
              </p:nvSpPr>
              <p:spPr bwMode="auto">
                <a:xfrm>
                  <a:off x="757" y="3079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01" name="Rectangle 159"/>
                <p:cNvSpPr>
                  <a:spLocks noChangeAspect="1" noChangeArrowheads="1"/>
                </p:cNvSpPr>
                <p:nvPr/>
              </p:nvSpPr>
              <p:spPr bwMode="auto">
                <a:xfrm>
                  <a:off x="615" y="3088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02" name="Rectangle 160"/>
                <p:cNvSpPr>
                  <a:spLocks noChangeAspect="1" noChangeArrowheads="1"/>
                </p:cNvSpPr>
                <p:nvPr/>
              </p:nvSpPr>
              <p:spPr bwMode="auto">
                <a:xfrm>
                  <a:off x="630" y="3088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03" name="Rectangle 161"/>
                <p:cNvSpPr>
                  <a:spLocks noChangeAspect="1" noChangeArrowheads="1"/>
                </p:cNvSpPr>
                <p:nvPr/>
              </p:nvSpPr>
              <p:spPr bwMode="auto">
                <a:xfrm>
                  <a:off x="644" y="3088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04" name="Rectangle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659" y="3088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05" name="Rectangle 163"/>
                <p:cNvSpPr>
                  <a:spLocks noChangeAspect="1" noChangeArrowheads="1"/>
                </p:cNvSpPr>
                <p:nvPr/>
              </p:nvSpPr>
              <p:spPr bwMode="auto">
                <a:xfrm>
                  <a:off x="674" y="3088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06" name="Rectangle 164"/>
                <p:cNvSpPr>
                  <a:spLocks noChangeAspect="1" noChangeArrowheads="1"/>
                </p:cNvSpPr>
                <p:nvPr/>
              </p:nvSpPr>
              <p:spPr bwMode="auto">
                <a:xfrm>
                  <a:off x="688" y="3088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07" name="Rectangle 165"/>
                <p:cNvSpPr>
                  <a:spLocks noChangeAspect="1" noChangeArrowheads="1"/>
                </p:cNvSpPr>
                <p:nvPr/>
              </p:nvSpPr>
              <p:spPr bwMode="auto">
                <a:xfrm>
                  <a:off x="703" y="3088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08" name="Rectangle 166"/>
                <p:cNvSpPr>
                  <a:spLocks noChangeAspect="1" noChangeArrowheads="1"/>
                </p:cNvSpPr>
                <p:nvPr/>
              </p:nvSpPr>
              <p:spPr bwMode="auto">
                <a:xfrm>
                  <a:off x="718" y="3088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09" name="Rectangle 167"/>
                <p:cNvSpPr>
                  <a:spLocks noChangeAspect="1" noChangeArrowheads="1"/>
                </p:cNvSpPr>
                <p:nvPr/>
              </p:nvSpPr>
              <p:spPr bwMode="auto">
                <a:xfrm>
                  <a:off x="733" y="3088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10" name="Rectangle 168"/>
                <p:cNvSpPr>
                  <a:spLocks noChangeAspect="1" noChangeArrowheads="1"/>
                </p:cNvSpPr>
                <p:nvPr/>
              </p:nvSpPr>
              <p:spPr bwMode="auto">
                <a:xfrm>
                  <a:off x="747" y="3088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11" name="Rectangle 169"/>
                <p:cNvSpPr>
                  <a:spLocks noChangeAspect="1" noChangeArrowheads="1"/>
                </p:cNvSpPr>
                <p:nvPr/>
              </p:nvSpPr>
              <p:spPr bwMode="auto">
                <a:xfrm>
                  <a:off x="762" y="3088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12" name="Rectangle 170"/>
                <p:cNvSpPr>
                  <a:spLocks noChangeAspect="1" noChangeArrowheads="1"/>
                </p:cNvSpPr>
                <p:nvPr/>
              </p:nvSpPr>
              <p:spPr bwMode="auto">
                <a:xfrm>
                  <a:off x="779" y="3088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13" name="Rectangle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736" y="3096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14" name="Rectangle 172"/>
                <p:cNvSpPr>
                  <a:spLocks noChangeAspect="1" noChangeArrowheads="1"/>
                </p:cNvSpPr>
                <p:nvPr/>
              </p:nvSpPr>
              <p:spPr bwMode="auto">
                <a:xfrm>
                  <a:off x="751" y="3096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15" name="Rectangle 173"/>
                <p:cNvSpPr>
                  <a:spLocks noChangeAspect="1" noChangeArrowheads="1"/>
                </p:cNvSpPr>
                <p:nvPr/>
              </p:nvSpPr>
              <p:spPr bwMode="auto">
                <a:xfrm>
                  <a:off x="766" y="3096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16" name="Rectangle 174"/>
                <p:cNvSpPr>
                  <a:spLocks noChangeAspect="1" noChangeArrowheads="1"/>
                </p:cNvSpPr>
                <p:nvPr/>
              </p:nvSpPr>
              <p:spPr bwMode="auto">
                <a:xfrm>
                  <a:off x="781" y="3096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17" name="Rectangle 175"/>
                <p:cNvSpPr>
                  <a:spLocks noChangeAspect="1" noChangeArrowheads="1"/>
                </p:cNvSpPr>
                <p:nvPr/>
              </p:nvSpPr>
              <p:spPr bwMode="auto">
                <a:xfrm>
                  <a:off x="633" y="3096"/>
                  <a:ext cx="99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18" name="Rectangle 176"/>
                <p:cNvSpPr>
                  <a:spLocks noChangeAspect="1" noChangeArrowheads="1"/>
                </p:cNvSpPr>
                <p:nvPr/>
              </p:nvSpPr>
              <p:spPr bwMode="auto">
                <a:xfrm>
                  <a:off x="806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19" name="Rectangle 177"/>
                <p:cNvSpPr>
                  <a:spLocks noChangeAspect="1" noChangeArrowheads="1"/>
                </p:cNvSpPr>
                <p:nvPr/>
              </p:nvSpPr>
              <p:spPr bwMode="auto">
                <a:xfrm>
                  <a:off x="820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20" name="Rectangle 178"/>
                <p:cNvSpPr>
                  <a:spLocks noChangeAspect="1" noChangeArrowheads="1"/>
                </p:cNvSpPr>
                <p:nvPr/>
              </p:nvSpPr>
              <p:spPr bwMode="auto">
                <a:xfrm>
                  <a:off x="834" y="3063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21" name="Rectangle 179"/>
                <p:cNvSpPr>
                  <a:spLocks noChangeAspect="1" noChangeArrowheads="1"/>
                </p:cNvSpPr>
                <p:nvPr/>
              </p:nvSpPr>
              <p:spPr bwMode="auto">
                <a:xfrm>
                  <a:off x="849" y="3063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22" name="Rectangle 180"/>
                <p:cNvSpPr>
                  <a:spLocks noChangeAspect="1" noChangeArrowheads="1"/>
                </p:cNvSpPr>
                <p:nvPr/>
              </p:nvSpPr>
              <p:spPr bwMode="auto">
                <a:xfrm>
                  <a:off x="850" y="3071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23" name="Rectangle 181"/>
                <p:cNvSpPr>
                  <a:spLocks noChangeAspect="1" noChangeArrowheads="1"/>
                </p:cNvSpPr>
                <p:nvPr/>
              </p:nvSpPr>
              <p:spPr bwMode="auto">
                <a:xfrm>
                  <a:off x="836" y="3071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24" name="Rectangle 182"/>
                <p:cNvSpPr>
                  <a:spLocks noChangeAspect="1" noChangeArrowheads="1"/>
                </p:cNvSpPr>
                <p:nvPr/>
              </p:nvSpPr>
              <p:spPr bwMode="auto">
                <a:xfrm>
                  <a:off x="821" y="3071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25" name="Rectangle 183"/>
                <p:cNvSpPr>
                  <a:spLocks noChangeAspect="1" noChangeArrowheads="1"/>
                </p:cNvSpPr>
                <p:nvPr/>
              </p:nvSpPr>
              <p:spPr bwMode="auto">
                <a:xfrm>
                  <a:off x="806" y="3071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26" name="Rectangle 184"/>
                <p:cNvSpPr>
                  <a:spLocks noChangeAspect="1" noChangeArrowheads="1"/>
                </p:cNvSpPr>
                <p:nvPr/>
              </p:nvSpPr>
              <p:spPr bwMode="auto">
                <a:xfrm>
                  <a:off x="807" y="3079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27" name="Rectangle 185"/>
                <p:cNvSpPr>
                  <a:spLocks noChangeAspect="1" noChangeArrowheads="1"/>
                </p:cNvSpPr>
                <p:nvPr/>
              </p:nvSpPr>
              <p:spPr bwMode="auto">
                <a:xfrm>
                  <a:off x="822" y="3079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28" name="Rectangle 186"/>
                <p:cNvSpPr>
                  <a:spLocks noChangeAspect="1" noChangeArrowheads="1"/>
                </p:cNvSpPr>
                <p:nvPr/>
              </p:nvSpPr>
              <p:spPr bwMode="auto">
                <a:xfrm>
                  <a:off x="837" y="3079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29" name="Rectangle 187"/>
                <p:cNvSpPr>
                  <a:spLocks noChangeAspect="1" noChangeArrowheads="1"/>
                </p:cNvSpPr>
                <p:nvPr/>
              </p:nvSpPr>
              <p:spPr bwMode="auto">
                <a:xfrm>
                  <a:off x="850" y="3079"/>
                  <a:ext cx="11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30" name="Rectangle 188"/>
                <p:cNvSpPr>
                  <a:spLocks noChangeAspect="1" noChangeArrowheads="1"/>
                </p:cNvSpPr>
                <p:nvPr/>
              </p:nvSpPr>
              <p:spPr bwMode="auto">
                <a:xfrm>
                  <a:off x="838" y="3088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31" name="Rectangle 189"/>
                <p:cNvSpPr>
                  <a:spLocks noChangeAspect="1" noChangeArrowheads="1"/>
                </p:cNvSpPr>
                <p:nvPr/>
              </p:nvSpPr>
              <p:spPr bwMode="auto">
                <a:xfrm>
                  <a:off x="823" y="3088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32" name="Rectangle 190"/>
                <p:cNvSpPr>
                  <a:spLocks noChangeAspect="1" noChangeArrowheads="1"/>
                </p:cNvSpPr>
                <p:nvPr/>
              </p:nvSpPr>
              <p:spPr bwMode="auto">
                <a:xfrm>
                  <a:off x="808" y="3088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33" name="Rectangle 191"/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3096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34" name="Rectangle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808" y="3094"/>
                  <a:ext cx="26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35" name="Rectangle 193"/>
                <p:cNvSpPr>
                  <a:spLocks noChangeAspect="1" noChangeArrowheads="1"/>
                </p:cNvSpPr>
                <p:nvPr/>
              </p:nvSpPr>
              <p:spPr bwMode="auto">
                <a:xfrm>
                  <a:off x="852" y="3084"/>
                  <a:ext cx="10" cy="1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36" name="Rectangle 194"/>
                <p:cNvSpPr>
                  <a:spLocks noChangeAspect="1" noChangeArrowheads="1"/>
                </p:cNvSpPr>
                <p:nvPr/>
              </p:nvSpPr>
              <p:spPr bwMode="auto">
                <a:xfrm>
                  <a:off x="805" y="3061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37" name="Rectangle 195"/>
                <p:cNvSpPr>
                  <a:spLocks noChangeAspect="1" noChangeArrowheads="1"/>
                </p:cNvSpPr>
                <p:nvPr/>
              </p:nvSpPr>
              <p:spPr bwMode="auto">
                <a:xfrm>
                  <a:off x="820" y="3061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38" name="Rectangle 196"/>
                <p:cNvSpPr>
                  <a:spLocks noChangeAspect="1" noChangeArrowheads="1"/>
                </p:cNvSpPr>
                <p:nvPr/>
              </p:nvSpPr>
              <p:spPr bwMode="auto">
                <a:xfrm>
                  <a:off x="834" y="3061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39" name="Rectangle 197"/>
                <p:cNvSpPr>
                  <a:spLocks noChangeAspect="1" noChangeArrowheads="1"/>
                </p:cNvSpPr>
                <p:nvPr/>
              </p:nvSpPr>
              <p:spPr bwMode="auto">
                <a:xfrm>
                  <a:off x="848" y="3061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40" name="Rectangle 198"/>
                <p:cNvSpPr>
                  <a:spLocks noChangeAspect="1" noChangeArrowheads="1"/>
                </p:cNvSpPr>
                <p:nvPr/>
              </p:nvSpPr>
              <p:spPr bwMode="auto">
                <a:xfrm>
                  <a:off x="849" y="3069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41" name="Rectangle 199"/>
                <p:cNvSpPr>
                  <a:spLocks noChangeAspect="1" noChangeArrowheads="1"/>
                </p:cNvSpPr>
                <p:nvPr/>
              </p:nvSpPr>
              <p:spPr bwMode="auto">
                <a:xfrm>
                  <a:off x="835" y="3069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42" name="Rectangle 200"/>
                <p:cNvSpPr>
                  <a:spLocks noChangeAspect="1" noChangeArrowheads="1"/>
                </p:cNvSpPr>
                <p:nvPr/>
              </p:nvSpPr>
              <p:spPr bwMode="auto">
                <a:xfrm>
                  <a:off x="821" y="3069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43" name="Rectangle 201"/>
                <p:cNvSpPr>
                  <a:spLocks noChangeAspect="1" noChangeArrowheads="1"/>
                </p:cNvSpPr>
                <p:nvPr/>
              </p:nvSpPr>
              <p:spPr bwMode="auto">
                <a:xfrm>
                  <a:off x="806" y="3069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44" name="Rectangle 202"/>
                <p:cNvSpPr>
                  <a:spLocks noChangeAspect="1" noChangeArrowheads="1"/>
                </p:cNvSpPr>
                <p:nvPr/>
              </p:nvSpPr>
              <p:spPr bwMode="auto">
                <a:xfrm>
                  <a:off x="806" y="3077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45" name="Rectangle 203"/>
                <p:cNvSpPr>
                  <a:spLocks noChangeAspect="1" noChangeArrowheads="1"/>
                </p:cNvSpPr>
                <p:nvPr/>
              </p:nvSpPr>
              <p:spPr bwMode="auto">
                <a:xfrm>
                  <a:off x="821" y="3077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46" name="Rectangle 204"/>
                <p:cNvSpPr>
                  <a:spLocks noChangeAspect="1" noChangeArrowheads="1"/>
                </p:cNvSpPr>
                <p:nvPr/>
              </p:nvSpPr>
              <p:spPr bwMode="auto">
                <a:xfrm>
                  <a:off x="836" y="3077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47" name="Rectangle 205"/>
                <p:cNvSpPr>
                  <a:spLocks noChangeAspect="1" noChangeArrowheads="1"/>
                </p:cNvSpPr>
                <p:nvPr/>
              </p:nvSpPr>
              <p:spPr bwMode="auto">
                <a:xfrm>
                  <a:off x="850" y="3077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48" name="Rectangle 206"/>
                <p:cNvSpPr>
                  <a:spLocks noChangeAspect="1" noChangeArrowheads="1"/>
                </p:cNvSpPr>
                <p:nvPr/>
              </p:nvSpPr>
              <p:spPr bwMode="auto">
                <a:xfrm>
                  <a:off x="837" y="3086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49" name="Rectangle 207"/>
                <p:cNvSpPr>
                  <a:spLocks noChangeAspect="1" noChangeArrowheads="1"/>
                </p:cNvSpPr>
                <p:nvPr/>
              </p:nvSpPr>
              <p:spPr bwMode="auto">
                <a:xfrm>
                  <a:off x="822" y="3086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50" name="Rectangle 208"/>
                <p:cNvSpPr>
                  <a:spLocks noChangeAspect="1" noChangeArrowheads="1"/>
                </p:cNvSpPr>
                <p:nvPr/>
              </p:nvSpPr>
              <p:spPr bwMode="auto">
                <a:xfrm>
                  <a:off x="807" y="3086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51" name="Rectangle 209"/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3094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52" name="Freeform 210"/>
                <p:cNvSpPr>
                  <a:spLocks noChangeAspect="1"/>
                </p:cNvSpPr>
                <p:nvPr/>
              </p:nvSpPr>
              <p:spPr bwMode="auto">
                <a:xfrm>
                  <a:off x="774" y="3072"/>
                  <a:ext cx="16" cy="12"/>
                </a:xfrm>
                <a:custGeom>
                  <a:avLst/>
                  <a:gdLst>
                    <a:gd name="T0" fmla="*/ 7 w 190"/>
                    <a:gd name="T1" fmla="*/ 0 h 158"/>
                    <a:gd name="T2" fmla="*/ 16 w 190"/>
                    <a:gd name="T3" fmla="*/ 0 h 158"/>
                    <a:gd name="T4" fmla="*/ 16 w 190"/>
                    <a:gd name="T5" fmla="*/ 12 h 158"/>
                    <a:gd name="T6" fmla="*/ 0 w 190"/>
                    <a:gd name="T7" fmla="*/ 12 h 158"/>
                    <a:gd name="T8" fmla="*/ 0 w 190"/>
                    <a:gd name="T9" fmla="*/ 7 h 158"/>
                    <a:gd name="T10" fmla="*/ 7 w 190"/>
                    <a:gd name="T11" fmla="*/ 7 h 158"/>
                    <a:gd name="T12" fmla="*/ 7 w 190"/>
                    <a:gd name="T13" fmla="*/ 0 h 1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0"/>
                    <a:gd name="T22" fmla="*/ 0 h 158"/>
                    <a:gd name="T23" fmla="*/ 190 w 190"/>
                    <a:gd name="T24" fmla="*/ 158 h 15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0" h="158">
                      <a:moveTo>
                        <a:pt x="80" y="0"/>
                      </a:moveTo>
                      <a:lnTo>
                        <a:pt x="190" y="0"/>
                      </a:lnTo>
                      <a:lnTo>
                        <a:pt x="190" y="158"/>
                      </a:lnTo>
                      <a:lnTo>
                        <a:pt x="0" y="158"/>
                      </a:lnTo>
                      <a:lnTo>
                        <a:pt x="0" y="91"/>
                      </a:lnTo>
                      <a:lnTo>
                        <a:pt x="80" y="91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35353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53" name="Rectangle 2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4" y="3071"/>
                  <a:ext cx="10" cy="5"/>
                </a:xfrm>
                <a:prstGeom prst="rect">
                  <a:avLst/>
                </a:prstGeom>
                <a:solidFill>
                  <a:srgbClr val="3535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54" name="Rectangle 212"/>
                <p:cNvSpPr>
                  <a:spLocks noChangeAspect="1" noChangeArrowheads="1"/>
                </p:cNvSpPr>
                <p:nvPr/>
              </p:nvSpPr>
              <p:spPr bwMode="auto">
                <a:xfrm>
                  <a:off x="590" y="3061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55" name="Rectangle 213"/>
                <p:cNvSpPr>
                  <a:spLocks noChangeAspect="1" noChangeArrowheads="1"/>
                </p:cNvSpPr>
                <p:nvPr/>
              </p:nvSpPr>
              <p:spPr bwMode="auto">
                <a:xfrm>
                  <a:off x="605" y="3061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56" name="Rectangle 214"/>
                <p:cNvSpPr>
                  <a:spLocks noChangeAspect="1" noChangeArrowheads="1"/>
                </p:cNvSpPr>
                <p:nvPr/>
              </p:nvSpPr>
              <p:spPr bwMode="auto">
                <a:xfrm>
                  <a:off x="619" y="3061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57" name="Rectangle 215"/>
                <p:cNvSpPr>
                  <a:spLocks noChangeAspect="1" noChangeArrowheads="1"/>
                </p:cNvSpPr>
                <p:nvPr/>
              </p:nvSpPr>
              <p:spPr bwMode="auto">
                <a:xfrm>
                  <a:off x="633" y="3061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58" name="Rectangle 216"/>
                <p:cNvSpPr>
                  <a:spLocks noChangeAspect="1" noChangeArrowheads="1"/>
                </p:cNvSpPr>
                <p:nvPr/>
              </p:nvSpPr>
              <p:spPr bwMode="auto">
                <a:xfrm>
                  <a:off x="648" y="3061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59" name="Rectangle 217"/>
                <p:cNvSpPr>
                  <a:spLocks noChangeAspect="1" noChangeArrowheads="1"/>
                </p:cNvSpPr>
                <p:nvPr/>
              </p:nvSpPr>
              <p:spPr bwMode="auto">
                <a:xfrm>
                  <a:off x="662" y="3061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60" name="Rectangle 218"/>
                <p:cNvSpPr>
                  <a:spLocks noChangeAspect="1" noChangeArrowheads="1"/>
                </p:cNvSpPr>
                <p:nvPr/>
              </p:nvSpPr>
              <p:spPr bwMode="auto">
                <a:xfrm>
                  <a:off x="676" y="3061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61" name="Rectangle 219"/>
                <p:cNvSpPr>
                  <a:spLocks noChangeAspect="1" noChangeArrowheads="1"/>
                </p:cNvSpPr>
                <p:nvPr/>
              </p:nvSpPr>
              <p:spPr bwMode="auto">
                <a:xfrm>
                  <a:off x="691" y="3061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62" name="Rectangle 220"/>
                <p:cNvSpPr>
                  <a:spLocks noChangeAspect="1" noChangeArrowheads="1"/>
                </p:cNvSpPr>
                <p:nvPr/>
              </p:nvSpPr>
              <p:spPr bwMode="auto">
                <a:xfrm>
                  <a:off x="705" y="3061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63" name="Rectangle 221"/>
                <p:cNvSpPr>
                  <a:spLocks noChangeAspect="1" noChangeArrowheads="1"/>
                </p:cNvSpPr>
                <p:nvPr/>
              </p:nvSpPr>
              <p:spPr bwMode="auto">
                <a:xfrm>
                  <a:off x="720" y="3061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64" name="Rectangle 222"/>
                <p:cNvSpPr>
                  <a:spLocks noChangeAspect="1" noChangeArrowheads="1"/>
                </p:cNvSpPr>
                <p:nvPr/>
              </p:nvSpPr>
              <p:spPr bwMode="auto">
                <a:xfrm>
                  <a:off x="734" y="3061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65" name="Rectangle 223"/>
                <p:cNvSpPr>
                  <a:spLocks noChangeAspect="1" noChangeArrowheads="1"/>
                </p:cNvSpPr>
                <p:nvPr/>
              </p:nvSpPr>
              <p:spPr bwMode="auto">
                <a:xfrm>
                  <a:off x="748" y="3061"/>
                  <a:ext cx="1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66" name="Rectangle 224"/>
                <p:cNvSpPr>
                  <a:spLocks noChangeAspect="1" noChangeArrowheads="1"/>
                </p:cNvSpPr>
                <p:nvPr/>
              </p:nvSpPr>
              <p:spPr bwMode="auto">
                <a:xfrm>
                  <a:off x="763" y="3061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67" name="Rectangle 225"/>
                <p:cNvSpPr>
                  <a:spLocks noChangeAspect="1" noChangeArrowheads="1"/>
                </p:cNvSpPr>
                <p:nvPr/>
              </p:nvSpPr>
              <p:spPr bwMode="auto">
                <a:xfrm>
                  <a:off x="777" y="3061"/>
                  <a:ext cx="10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68" name="Rectangle 226"/>
                <p:cNvSpPr>
                  <a:spLocks noChangeAspect="1" noChangeArrowheads="1"/>
                </p:cNvSpPr>
                <p:nvPr/>
              </p:nvSpPr>
              <p:spPr bwMode="auto">
                <a:xfrm>
                  <a:off x="589" y="3069"/>
                  <a:ext cx="13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69" name="Rectangle 227"/>
                <p:cNvSpPr>
                  <a:spLocks noChangeAspect="1" noChangeArrowheads="1"/>
                </p:cNvSpPr>
                <p:nvPr/>
              </p:nvSpPr>
              <p:spPr bwMode="auto">
                <a:xfrm>
                  <a:off x="585" y="3077"/>
                  <a:ext cx="21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70" name="Rectangle 228"/>
                <p:cNvSpPr>
                  <a:spLocks noChangeAspect="1" noChangeArrowheads="1"/>
                </p:cNvSpPr>
                <p:nvPr/>
              </p:nvSpPr>
              <p:spPr bwMode="auto">
                <a:xfrm>
                  <a:off x="584" y="3086"/>
                  <a:ext cx="23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71" name="Rectangle 229"/>
                <p:cNvSpPr>
                  <a:spLocks noChangeAspect="1" noChangeArrowheads="1"/>
                </p:cNvSpPr>
                <p:nvPr/>
              </p:nvSpPr>
              <p:spPr bwMode="auto">
                <a:xfrm>
                  <a:off x="581" y="3094"/>
                  <a:ext cx="16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0372" name="Rectangle 230"/>
                <p:cNvSpPr>
                  <a:spLocks noChangeAspect="1" noChangeArrowheads="1"/>
                </p:cNvSpPr>
                <p:nvPr/>
              </p:nvSpPr>
              <p:spPr bwMode="auto">
                <a:xfrm>
                  <a:off x="602" y="3094"/>
                  <a:ext cx="26" cy="5"/>
                </a:xfrm>
                <a:prstGeom prst="rect">
                  <a:avLst/>
                </a:prstGeom>
                <a:solidFill>
                  <a:srgbClr val="AE96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260130" name="Rectangle 231"/>
              <p:cNvSpPr>
                <a:spLocks noChangeAspect="1" noChangeArrowheads="1"/>
              </p:cNvSpPr>
              <p:nvPr/>
            </p:nvSpPr>
            <p:spPr bwMode="auto">
              <a:xfrm>
                <a:off x="609" y="3069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31" name="Rectangle 232"/>
              <p:cNvSpPr>
                <a:spLocks noChangeAspect="1" noChangeArrowheads="1"/>
              </p:cNvSpPr>
              <p:nvPr/>
            </p:nvSpPr>
            <p:spPr bwMode="auto">
              <a:xfrm>
                <a:off x="623" y="3069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32" name="Rectangle 233"/>
              <p:cNvSpPr>
                <a:spLocks noChangeAspect="1" noChangeArrowheads="1"/>
              </p:cNvSpPr>
              <p:nvPr/>
            </p:nvSpPr>
            <p:spPr bwMode="auto">
              <a:xfrm>
                <a:off x="638" y="3069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33" name="Rectangle 234"/>
              <p:cNvSpPr>
                <a:spLocks noChangeAspect="1" noChangeArrowheads="1"/>
              </p:cNvSpPr>
              <p:nvPr/>
            </p:nvSpPr>
            <p:spPr bwMode="auto">
              <a:xfrm>
                <a:off x="652" y="3069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34" name="Rectangle 235"/>
              <p:cNvSpPr>
                <a:spLocks noChangeAspect="1" noChangeArrowheads="1"/>
              </p:cNvSpPr>
              <p:nvPr/>
            </p:nvSpPr>
            <p:spPr bwMode="auto">
              <a:xfrm>
                <a:off x="667" y="3069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35" name="Rectangle 236"/>
              <p:cNvSpPr>
                <a:spLocks noChangeAspect="1" noChangeArrowheads="1"/>
              </p:cNvSpPr>
              <p:nvPr/>
            </p:nvSpPr>
            <p:spPr bwMode="auto">
              <a:xfrm>
                <a:off x="681" y="3069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36" name="Rectangle 237"/>
              <p:cNvSpPr>
                <a:spLocks noChangeAspect="1" noChangeArrowheads="1"/>
              </p:cNvSpPr>
              <p:nvPr/>
            </p:nvSpPr>
            <p:spPr bwMode="auto">
              <a:xfrm>
                <a:off x="696" y="3069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37" name="Rectangle 238"/>
              <p:cNvSpPr>
                <a:spLocks noChangeAspect="1" noChangeArrowheads="1"/>
              </p:cNvSpPr>
              <p:nvPr/>
            </p:nvSpPr>
            <p:spPr bwMode="auto">
              <a:xfrm>
                <a:off x="710" y="3069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38" name="Rectangle 239"/>
              <p:cNvSpPr>
                <a:spLocks noChangeAspect="1" noChangeArrowheads="1"/>
              </p:cNvSpPr>
              <p:nvPr/>
            </p:nvSpPr>
            <p:spPr bwMode="auto">
              <a:xfrm>
                <a:off x="724" y="3069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39" name="Rectangle 240"/>
              <p:cNvSpPr>
                <a:spLocks noChangeAspect="1" noChangeArrowheads="1"/>
              </p:cNvSpPr>
              <p:nvPr/>
            </p:nvSpPr>
            <p:spPr bwMode="auto">
              <a:xfrm>
                <a:off x="739" y="3069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40" name="Rectangle 241"/>
              <p:cNvSpPr>
                <a:spLocks noChangeAspect="1" noChangeArrowheads="1"/>
              </p:cNvSpPr>
              <p:nvPr/>
            </p:nvSpPr>
            <p:spPr bwMode="auto">
              <a:xfrm>
                <a:off x="767" y="3069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41" name="Rectangle 242"/>
              <p:cNvSpPr>
                <a:spLocks noChangeAspect="1" noChangeArrowheads="1"/>
              </p:cNvSpPr>
              <p:nvPr/>
            </p:nvSpPr>
            <p:spPr bwMode="auto">
              <a:xfrm>
                <a:off x="611" y="3077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42" name="Rectangle 243"/>
              <p:cNvSpPr>
                <a:spLocks noChangeAspect="1" noChangeArrowheads="1"/>
              </p:cNvSpPr>
              <p:nvPr/>
            </p:nvSpPr>
            <p:spPr bwMode="auto">
              <a:xfrm>
                <a:off x="625" y="3077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43" name="Rectangle 244"/>
              <p:cNvSpPr>
                <a:spLocks noChangeAspect="1" noChangeArrowheads="1"/>
              </p:cNvSpPr>
              <p:nvPr/>
            </p:nvSpPr>
            <p:spPr bwMode="auto">
              <a:xfrm>
                <a:off x="640" y="3077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44" name="Rectangle 245"/>
              <p:cNvSpPr>
                <a:spLocks noChangeAspect="1" noChangeArrowheads="1"/>
              </p:cNvSpPr>
              <p:nvPr/>
            </p:nvSpPr>
            <p:spPr bwMode="auto">
              <a:xfrm>
                <a:off x="655" y="3077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45" name="Rectangle 246"/>
              <p:cNvSpPr>
                <a:spLocks noChangeAspect="1" noChangeArrowheads="1"/>
              </p:cNvSpPr>
              <p:nvPr/>
            </p:nvSpPr>
            <p:spPr bwMode="auto">
              <a:xfrm>
                <a:off x="669" y="3077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46" name="Rectangle 247"/>
              <p:cNvSpPr>
                <a:spLocks noChangeAspect="1" noChangeArrowheads="1"/>
              </p:cNvSpPr>
              <p:nvPr/>
            </p:nvSpPr>
            <p:spPr bwMode="auto">
              <a:xfrm>
                <a:off x="684" y="3077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47" name="Rectangle 248"/>
              <p:cNvSpPr>
                <a:spLocks noChangeAspect="1" noChangeArrowheads="1"/>
              </p:cNvSpPr>
              <p:nvPr/>
            </p:nvSpPr>
            <p:spPr bwMode="auto">
              <a:xfrm>
                <a:off x="698" y="3077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48" name="Rectangle 249"/>
              <p:cNvSpPr>
                <a:spLocks noChangeAspect="1" noChangeArrowheads="1"/>
              </p:cNvSpPr>
              <p:nvPr/>
            </p:nvSpPr>
            <p:spPr bwMode="auto">
              <a:xfrm>
                <a:off x="713" y="3077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49" name="Rectangle 250"/>
              <p:cNvSpPr>
                <a:spLocks noChangeAspect="1" noChangeArrowheads="1"/>
              </p:cNvSpPr>
              <p:nvPr/>
            </p:nvSpPr>
            <p:spPr bwMode="auto">
              <a:xfrm>
                <a:off x="727" y="3077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50" name="Rectangle 251"/>
              <p:cNvSpPr>
                <a:spLocks noChangeAspect="1" noChangeArrowheads="1"/>
              </p:cNvSpPr>
              <p:nvPr/>
            </p:nvSpPr>
            <p:spPr bwMode="auto">
              <a:xfrm>
                <a:off x="742" y="3077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51" name="Rectangle 252"/>
              <p:cNvSpPr>
                <a:spLocks noChangeAspect="1" noChangeArrowheads="1"/>
              </p:cNvSpPr>
              <p:nvPr/>
            </p:nvSpPr>
            <p:spPr bwMode="auto">
              <a:xfrm>
                <a:off x="757" y="3077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52" name="Rectangle 253"/>
              <p:cNvSpPr>
                <a:spLocks noChangeAspect="1" noChangeArrowheads="1"/>
              </p:cNvSpPr>
              <p:nvPr/>
            </p:nvSpPr>
            <p:spPr bwMode="auto">
              <a:xfrm>
                <a:off x="614" y="3086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53" name="Rectangle 254"/>
              <p:cNvSpPr>
                <a:spLocks noChangeAspect="1" noChangeArrowheads="1"/>
              </p:cNvSpPr>
              <p:nvPr/>
            </p:nvSpPr>
            <p:spPr bwMode="auto">
              <a:xfrm>
                <a:off x="629" y="3086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54" name="Rectangle 255"/>
              <p:cNvSpPr>
                <a:spLocks noChangeAspect="1" noChangeArrowheads="1"/>
              </p:cNvSpPr>
              <p:nvPr/>
            </p:nvSpPr>
            <p:spPr bwMode="auto">
              <a:xfrm>
                <a:off x="644" y="3086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55" name="Rectangle 256"/>
              <p:cNvSpPr>
                <a:spLocks noChangeAspect="1" noChangeArrowheads="1"/>
              </p:cNvSpPr>
              <p:nvPr/>
            </p:nvSpPr>
            <p:spPr bwMode="auto">
              <a:xfrm>
                <a:off x="658" y="3086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56" name="Rectangle 257"/>
              <p:cNvSpPr>
                <a:spLocks noChangeAspect="1" noChangeArrowheads="1"/>
              </p:cNvSpPr>
              <p:nvPr/>
            </p:nvSpPr>
            <p:spPr bwMode="auto">
              <a:xfrm>
                <a:off x="673" y="3086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57" name="Rectangle 258"/>
              <p:cNvSpPr>
                <a:spLocks noChangeAspect="1" noChangeArrowheads="1"/>
              </p:cNvSpPr>
              <p:nvPr/>
            </p:nvSpPr>
            <p:spPr bwMode="auto">
              <a:xfrm>
                <a:off x="688" y="3086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58" name="Rectangle 259"/>
              <p:cNvSpPr>
                <a:spLocks noChangeAspect="1" noChangeArrowheads="1"/>
              </p:cNvSpPr>
              <p:nvPr/>
            </p:nvSpPr>
            <p:spPr bwMode="auto">
              <a:xfrm>
                <a:off x="703" y="3086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59" name="Rectangle 260"/>
              <p:cNvSpPr>
                <a:spLocks noChangeAspect="1" noChangeArrowheads="1"/>
              </p:cNvSpPr>
              <p:nvPr/>
            </p:nvSpPr>
            <p:spPr bwMode="auto">
              <a:xfrm>
                <a:off x="717" y="3086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60" name="Rectangle 261"/>
              <p:cNvSpPr>
                <a:spLocks noChangeAspect="1" noChangeArrowheads="1"/>
              </p:cNvSpPr>
              <p:nvPr/>
            </p:nvSpPr>
            <p:spPr bwMode="auto">
              <a:xfrm>
                <a:off x="732" y="3086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61" name="Rectangle 262"/>
              <p:cNvSpPr>
                <a:spLocks noChangeAspect="1" noChangeArrowheads="1"/>
              </p:cNvSpPr>
              <p:nvPr/>
            </p:nvSpPr>
            <p:spPr bwMode="auto">
              <a:xfrm>
                <a:off x="747" y="3086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62" name="Rectangle 263"/>
              <p:cNvSpPr>
                <a:spLocks noChangeAspect="1" noChangeArrowheads="1"/>
              </p:cNvSpPr>
              <p:nvPr/>
            </p:nvSpPr>
            <p:spPr bwMode="auto">
              <a:xfrm>
                <a:off x="761" y="3086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63" name="Rectangle 264"/>
              <p:cNvSpPr>
                <a:spLocks noChangeAspect="1" noChangeArrowheads="1"/>
              </p:cNvSpPr>
              <p:nvPr/>
            </p:nvSpPr>
            <p:spPr bwMode="auto">
              <a:xfrm>
                <a:off x="779" y="3086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64" name="Rectangle 265"/>
              <p:cNvSpPr>
                <a:spLocks noChangeAspect="1" noChangeArrowheads="1"/>
              </p:cNvSpPr>
              <p:nvPr/>
            </p:nvSpPr>
            <p:spPr bwMode="auto">
              <a:xfrm>
                <a:off x="736" y="3094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65" name="Rectangle 266"/>
              <p:cNvSpPr>
                <a:spLocks noChangeAspect="1" noChangeArrowheads="1"/>
              </p:cNvSpPr>
              <p:nvPr/>
            </p:nvSpPr>
            <p:spPr bwMode="auto">
              <a:xfrm>
                <a:off x="750" y="3094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66" name="Rectangle 267"/>
              <p:cNvSpPr>
                <a:spLocks noChangeAspect="1" noChangeArrowheads="1"/>
              </p:cNvSpPr>
              <p:nvPr/>
            </p:nvSpPr>
            <p:spPr bwMode="auto">
              <a:xfrm>
                <a:off x="765" y="3094"/>
                <a:ext cx="11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67" name="Rectangle 268"/>
              <p:cNvSpPr>
                <a:spLocks noChangeAspect="1" noChangeArrowheads="1"/>
              </p:cNvSpPr>
              <p:nvPr/>
            </p:nvSpPr>
            <p:spPr bwMode="auto">
              <a:xfrm>
                <a:off x="780" y="3094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68" name="Rectangle 269"/>
              <p:cNvSpPr>
                <a:spLocks noChangeAspect="1" noChangeArrowheads="1"/>
              </p:cNvSpPr>
              <p:nvPr/>
            </p:nvSpPr>
            <p:spPr bwMode="auto">
              <a:xfrm>
                <a:off x="633" y="3094"/>
                <a:ext cx="98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69" name="Freeform 270"/>
              <p:cNvSpPr>
                <a:spLocks noChangeAspect="1"/>
              </p:cNvSpPr>
              <p:nvPr/>
            </p:nvSpPr>
            <p:spPr bwMode="auto">
              <a:xfrm>
                <a:off x="774" y="3070"/>
                <a:ext cx="16" cy="12"/>
              </a:xfrm>
              <a:custGeom>
                <a:avLst/>
                <a:gdLst>
                  <a:gd name="T0" fmla="*/ 7 w 191"/>
                  <a:gd name="T1" fmla="*/ 0 h 160"/>
                  <a:gd name="T2" fmla="*/ 16 w 191"/>
                  <a:gd name="T3" fmla="*/ 0 h 160"/>
                  <a:gd name="T4" fmla="*/ 16 w 191"/>
                  <a:gd name="T5" fmla="*/ 12 h 160"/>
                  <a:gd name="T6" fmla="*/ 0 w 191"/>
                  <a:gd name="T7" fmla="*/ 12 h 160"/>
                  <a:gd name="T8" fmla="*/ 0 w 191"/>
                  <a:gd name="T9" fmla="*/ 7 h 160"/>
                  <a:gd name="T10" fmla="*/ 7 w 191"/>
                  <a:gd name="T11" fmla="*/ 7 h 160"/>
                  <a:gd name="T12" fmla="*/ 7 w 191"/>
                  <a:gd name="T13" fmla="*/ 0 h 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1"/>
                  <a:gd name="T22" fmla="*/ 0 h 160"/>
                  <a:gd name="T23" fmla="*/ 191 w 191"/>
                  <a:gd name="T24" fmla="*/ 160 h 1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1" h="160">
                    <a:moveTo>
                      <a:pt x="80" y="0"/>
                    </a:moveTo>
                    <a:lnTo>
                      <a:pt x="191" y="0"/>
                    </a:lnTo>
                    <a:lnTo>
                      <a:pt x="191" y="160"/>
                    </a:lnTo>
                    <a:lnTo>
                      <a:pt x="0" y="160"/>
                    </a:lnTo>
                    <a:lnTo>
                      <a:pt x="0" y="91"/>
                    </a:lnTo>
                    <a:lnTo>
                      <a:pt x="80" y="91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E968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70" name="Rectangle 271"/>
              <p:cNvSpPr>
                <a:spLocks noChangeAspect="1" noChangeArrowheads="1"/>
              </p:cNvSpPr>
              <p:nvPr/>
            </p:nvSpPr>
            <p:spPr bwMode="auto">
              <a:xfrm>
                <a:off x="753" y="3069"/>
                <a:ext cx="10" cy="5"/>
              </a:xfrm>
              <a:prstGeom prst="rect">
                <a:avLst/>
              </a:prstGeom>
              <a:solidFill>
                <a:srgbClr val="AE9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71" name="Rectangle 272"/>
              <p:cNvSpPr>
                <a:spLocks noChangeAspect="1" noChangeArrowheads="1"/>
              </p:cNvSpPr>
              <p:nvPr/>
            </p:nvSpPr>
            <p:spPr bwMode="auto">
              <a:xfrm>
                <a:off x="731" y="2996"/>
                <a:ext cx="63" cy="4"/>
              </a:xfrm>
              <a:prstGeom prst="rect">
                <a:avLst/>
              </a:prstGeom>
              <a:solidFill>
                <a:srgbClr val="3535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60172" name="Rectangle 273"/>
              <p:cNvSpPr>
                <a:spLocks noChangeAspect="1" noChangeArrowheads="1"/>
              </p:cNvSpPr>
              <p:nvPr/>
            </p:nvSpPr>
            <p:spPr bwMode="auto">
              <a:xfrm>
                <a:off x="809" y="2996"/>
                <a:ext cx="63" cy="4"/>
              </a:xfrm>
              <a:prstGeom prst="rect">
                <a:avLst/>
              </a:prstGeom>
              <a:solidFill>
                <a:srgbClr val="3535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60128" name="Line 274"/>
            <p:cNvSpPr>
              <a:spLocks noChangeShapeType="1"/>
            </p:cNvSpPr>
            <p:nvPr/>
          </p:nvSpPr>
          <p:spPr bwMode="auto">
            <a:xfrm rot="-5400000" flipH="1" flipV="1">
              <a:off x="4957" y="2025"/>
              <a:ext cx="2" cy="2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60117" name="Text Box 275"/>
          <p:cNvSpPr txBox="1">
            <a:spLocks noChangeArrowheads="1"/>
          </p:cNvSpPr>
          <p:nvPr/>
        </p:nvSpPr>
        <p:spPr bwMode="auto">
          <a:xfrm>
            <a:off x="4705350" y="2601913"/>
            <a:ext cx="552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POTS</a:t>
            </a:r>
          </a:p>
        </p:txBody>
      </p:sp>
      <p:graphicFrame>
        <p:nvGraphicFramePr>
          <p:cNvPr id="260098" name="Object 1026"/>
          <p:cNvGraphicFramePr>
            <a:graphicFrameLocks noChangeAspect="1"/>
          </p:cNvGraphicFramePr>
          <p:nvPr/>
        </p:nvGraphicFramePr>
        <p:xfrm>
          <a:off x="4097338" y="2209800"/>
          <a:ext cx="760412" cy="690563"/>
        </p:xfrm>
        <a:graphic>
          <a:graphicData uri="http://schemas.openxmlformats.org/presentationml/2006/ole">
            <p:oleObj spid="_x0000_s335973" name="Clip" r:id="rId6" imgW="4470840" imgH="4059360" progId="">
              <p:embed/>
            </p:oleObj>
          </a:graphicData>
        </a:graphic>
      </p:graphicFrame>
      <p:cxnSp>
        <p:nvCxnSpPr>
          <p:cNvPr id="260118" name="AutoShape 277"/>
          <p:cNvCxnSpPr>
            <a:cxnSpLocks noChangeShapeType="1"/>
          </p:cNvCxnSpPr>
          <p:nvPr/>
        </p:nvCxnSpPr>
        <p:spPr bwMode="auto">
          <a:xfrm flipV="1">
            <a:off x="4041775" y="2695575"/>
            <a:ext cx="219075" cy="557213"/>
          </a:xfrm>
          <a:prstGeom prst="bentConnector3">
            <a:avLst>
              <a:gd name="adj1" fmla="val 49884"/>
            </a:avLst>
          </a:prstGeom>
          <a:noFill/>
          <a:ln w="28575">
            <a:solidFill>
              <a:srgbClr val="66FFFF"/>
            </a:solidFill>
            <a:miter lim="800000"/>
            <a:headEnd/>
            <a:tailEnd/>
          </a:ln>
        </p:spPr>
      </p:cxnSp>
      <p:sp>
        <p:nvSpPr>
          <p:cNvPr id="260125" name="Rectangle 9"/>
          <p:cNvSpPr>
            <a:spLocks noGrp="1" noChangeArrowheads="1"/>
          </p:cNvSpPr>
          <p:nvPr>
            <p:ph type="title"/>
          </p:nvPr>
        </p:nvSpPr>
        <p:spPr>
          <a:xfrm>
            <a:off x="-180528" y="188640"/>
            <a:ext cx="8229600" cy="685800"/>
          </a:xfrm>
        </p:spPr>
        <p:txBody>
          <a:bodyPr/>
          <a:lstStyle/>
          <a:p>
            <a:pPr eaLnBrk="1" hangingPunct="1"/>
            <a:r>
              <a:rPr lang="en-US" sz="2800" i="1" u="sng" dirty="0" smtClean="0">
                <a:latin typeface="Trebuchet MS" pitchFamily="84" charset="0"/>
                <a:ea typeface="ＭＳ Ｐゴシック" pitchFamily="84" charset="-128"/>
                <a:cs typeface="ＭＳ Ｐゴシック" pitchFamily="84" charset="-128"/>
              </a:rPr>
              <a:t>Fiber to the Home</a:t>
            </a:r>
            <a:endParaRPr lang="en-US" sz="2000" dirty="0" smtClean="0">
              <a:latin typeface="Trebuchet M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7805738" y="4006850"/>
            <a:ext cx="731838" cy="450850"/>
            <a:chOff x="4199" y="3540"/>
            <a:chExt cx="461" cy="284"/>
          </a:xfrm>
        </p:grpSpPr>
        <p:sp>
          <p:nvSpPr>
            <p:cNvPr id="285" name="Line 49"/>
            <p:cNvSpPr>
              <a:spLocks noChangeShapeType="1"/>
            </p:cNvSpPr>
            <p:nvPr/>
          </p:nvSpPr>
          <p:spPr bwMode="auto">
            <a:xfrm flipV="1">
              <a:off x="4199" y="3707"/>
              <a:ext cx="284" cy="1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Trebuchet MS"/>
              </a:endParaRPr>
            </a:p>
          </p:txBody>
        </p: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4459" y="3540"/>
              <a:ext cx="201" cy="239"/>
              <a:chOff x="4459" y="3540"/>
              <a:chExt cx="201" cy="239"/>
            </a:xfrm>
          </p:grpSpPr>
          <p:sp>
            <p:nvSpPr>
              <p:cNvPr id="287" name="Rectangle 51"/>
              <p:cNvSpPr>
                <a:spLocks noChangeArrowheads="1"/>
              </p:cNvSpPr>
              <p:nvPr/>
            </p:nvSpPr>
            <p:spPr bwMode="auto">
              <a:xfrm>
                <a:off x="4478" y="3552"/>
                <a:ext cx="17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sp>
            <p:nvSpPr>
              <p:cNvPr id="288" name="Rectangle 52"/>
              <p:cNvSpPr>
                <a:spLocks noChangeArrowheads="1"/>
              </p:cNvSpPr>
              <p:nvPr/>
            </p:nvSpPr>
            <p:spPr bwMode="auto">
              <a:xfrm>
                <a:off x="4459" y="3548"/>
                <a:ext cx="183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rebuchet MS"/>
                </a:endParaRPr>
              </a:p>
            </p:txBody>
          </p:sp>
          <p:grpSp>
            <p:nvGrpSpPr>
              <p:cNvPr id="10" name="Group 53"/>
              <p:cNvGrpSpPr>
                <a:grpSpLocks/>
              </p:cNvGrpSpPr>
              <p:nvPr/>
            </p:nvGrpSpPr>
            <p:grpSpPr bwMode="auto">
              <a:xfrm>
                <a:off x="4464" y="3540"/>
                <a:ext cx="196" cy="239"/>
                <a:chOff x="4800" y="3608"/>
                <a:chExt cx="196" cy="235"/>
              </a:xfrm>
            </p:grpSpPr>
            <p:pic>
              <p:nvPicPr>
                <p:cNvPr id="290" name="Picture 54" descr="AccessMAX_ONT_sm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3A006B"/>
                    </a:clrFrom>
                    <a:clrTo>
                      <a:srgbClr val="3A006B">
                        <a:alpha val="0"/>
                      </a:srgbClr>
                    </a:clrTo>
                  </a:clrChange>
                </a:blip>
                <a:srcRect b="395"/>
                <a:stretch>
                  <a:fillRect/>
                </a:stretch>
              </p:blipFill>
              <p:spPr bwMode="auto">
                <a:xfrm>
                  <a:off x="4800" y="3608"/>
                  <a:ext cx="196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1" name="Rectangle 55"/>
                <p:cNvSpPr>
                  <a:spLocks noChangeArrowheads="1"/>
                </p:cNvSpPr>
                <p:nvPr/>
              </p:nvSpPr>
              <p:spPr bwMode="auto">
                <a:xfrm>
                  <a:off x="4826" y="3695"/>
                  <a:ext cx="145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900" b="1" dirty="0">
                      <a:solidFill>
                        <a:schemeClr val="bg1"/>
                      </a:solidFill>
                      <a:latin typeface="Trebuchet MS"/>
                    </a:rPr>
                    <a:t>ONT</a:t>
                  </a:r>
                </a:p>
              </p:txBody>
            </p:sp>
          </p:grpSp>
        </p:grpSp>
      </p:grpSp>
      <p:sp>
        <p:nvSpPr>
          <p:cNvPr id="292" name="Line 19"/>
          <p:cNvSpPr>
            <a:spLocks noChangeShapeType="1"/>
          </p:cNvSpPr>
          <p:nvPr/>
        </p:nvSpPr>
        <p:spPr bwMode="auto">
          <a:xfrm>
            <a:off x="2971800" y="3505200"/>
            <a:ext cx="490538" cy="1428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283"/>
          <p:cNvGrpSpPr>
            <a:grpSpLocks/>
          </p:cNvGrpSpPr>
          <p:nvPr/>
        </p:nvGrpSpPr>
        <p:grpSpPr bwMode="auto">
          <a:xfrm>
            <a:off x="1190625" y="3965544"/>
            <a:ext cx="911225" cy="458788"/>
            <a:chOff x="1658" y="2536"/>
            <a:chExt cx="1822" cy="618"/>
          </a:xfrm>
        </p:grpSpPr>
        <p:sp>
          <p:nvSpPr>
            <p:cNvPr id="294" name="Line 284"/>
            <p:cNvSpPr>
              <a:spLocks noChangeShapeType="1"/>
            </p:cNvSpPr>
            <p:nvPr/>
          </p:nvSpPr>
          <p:spPr bwMode="auto">
            <a:xfrm flipV="1">
              <a:off x="2656" y="2549"/>
              <a:ext cx="0" cy="5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Rectangle 285"/>
            <p:cNvSpPr>
              <a:spLocks noChangeArrowheads="1"/>
            </p:cNvSpPr>
            <p:nvPr/>
          </p:nvSpPr>
          <p:spPr bwMode="auto">
            <a:xfrm>
              <a:off x="1658" y="2536"/>
              <a:ext cx="1822" cy="618"/>
            </a:xfrm>
            <a:prstGeom prst="rect">
              <a:avLst/>
            </a:prstGeom>
            <a:solidFill>
              <a:srgbClr val="E2002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296" name="Rectangle 286"/>
          <p:cNvSpPr>
            <a:spLocks noChangeArrowheads="1"/>
          </p:cNvSpPr>
          <p:nvPr/>
        </p:nvSpPr>
        <p:spPr bwMode="auto">
          <a:xfrm>
            <a:off x="2301875" y="3965544"/>
            <a:ext cx="931863" cy="458788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297" name="Rectangle 287"/>
          <p:cNvSpPr>
            <a:spLocks noChangeArrowheads="1"/>
          </p:cNvSpPr>
          <p:nvPr/>
        </p:nvSpPr>
        <p:spPr bwMode="auto">
          <a:xfrm>
            <a:off x="147638" y="3665506"/>
            <a:ext cx="950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1310 nm</a:t>
            </a:r>
          </a:p>
        </p:txBody>
      </p:sp>
      <p:sp>
        <p:nvSpPr>
          <p:cNvPr id="298" name="Rectangle 288"/>
          <p:cNvSpPr>
            <a:spLocks noChangeArrowheads="1"/>
          </p:cNvSpPr>
          <p:nvPr/>
        </p:nvSpPr>
        <p:spPr bwMode="auto">
          <a:xfrm>
            <a:off x="1125538" y="3665506"/>
            <a:ext cx="950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1490 nm</a:t>
            </a:r>
          </a:p>
        </p:txBody>
      </p:sp>
      <p:sp>
        <p:nvSpPr>
          <p:cNvPr id="299" name="Rectangle 289"/>
          <p:cNvSpPr>
            <a:spLocks noChangeArrowheads="1"/>
          </p:cNvSpPr>
          <p:nvPr/>
        </p:nvSpPr>
        <p:spPr bwMode="auto">
          <a:xfrm>
            <a:off x="1535118" y="3132106"/>
            <a:ext cx="1227925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Trebuchet MS"/>
                <a:cs typeface="Trebuchet MS"/>
              </a:rPr>
              <a:t>Downstream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300" name="Rectangle 290"/>
          <p:cNvSpPr>
            <a:spLocks noChangeArrowheads="1"/>
          </p:cNvSpPr>
          <p:nvPr/>
        </p:nvSpPr>
        <p:spPr bwMode="auto">
          <a:xfrm>
            <a:off x="126690" y="3132106"/>
            <a:ext cx="990531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Trebuchet MS"/>
                <a:cs typeface="Trebuchet MS"/>
              </a:rPr>
              <a:t>Upstream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301" name="Rectangle 291"/>
          <p:cNvSpPr>
            <a:spLocks noChangeArrowheads="1"/>
          </p:cNvSpPr>
          <p:nvPr/>
        </p:nvSpPr>
        <p:spPr bwMode="auto">
          <a:xfrm>
            <a:off x="1090613" y="3941731"/>
            <a:ext cx="1068388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Trebuchet MS"/>
                <a:cs typeface="Trebuchet MS"/>
              </a:rPr>
              <a:t>Voice and Data</a:t>
            </a:r>
            <a:endParaRPr lang="en-US" sz="1400">
              <a:latin typeface="Trebuchet MS"/>
              <a:cs typeface="Trebuchet MS"/>
            </a:endParaRPr>
          </a:p>
        </p:txBody>
      </p:sp>
      <p:sp>
        <p:nvSpPr>
          <p:cNvPr id="302" name="Rectangle 292"/>
          <p:cNvSpPr>
            <a:spLocks noChangeArrowheads="1"/>
          </p:cNvSpPr>
          <p:nvPr/>
        </p:nvSpPr>
        <p:spPr bwMode="auto">
          <a:xfrm>
            <a:off x="2352675" y="3665506"/>
            <a:ext cx="950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1550 nm</a:t>
            </a:r>
          </a:p>
        </p:txBody>
      </p:sp>
      <p:sp>
        <p:nvSpPr>
          <p:cNvPr id="303" name="Rectangle 293"/>
          <p:cNvSpPr>
            <a:spLocks noChangeArrowheads="1"/>
          </p:cNvSpPr>
          <p:nvPr/>
        </p:nvSpPr>
        <p:spPr bwMode="auto">
          <a:xfrm>
            <a:off x="2438353" y="4027456"/>
            <a:ext cx="633650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rebuchet MS"/>
                <a:cs typeface="Trebuchet MS"/>
              </a:rPr>
              <a:t>Video</a:t>
            </a:r>
            <a:endParaRPr lang="en-US" sz="1400" dirty="0">
              <a:latin typeface="Trebuchet MS"/>
              <a:cs typeface="Trebuchet MS"/>
            </a:endParaRPr>
          </a:p>
        </p:txBody>
      </p:sp>
      <p:grpSp>
        <p:nvGrpSpPr>
          <p:cNvPr id="12" name="Group 294"/>
          <p:cNvGrpSpPr>
            <a:grpSpLocks/>
          </p:cNvGrpSpPr>
          <p:nvPr/>
        </p:nvGrpSpPr>
        <p:grpSpPr bwMode="auto">
          <a:xfrm>
            <a:off x="74613" y="3978244"/>
            <a:ext cx="946150" cy="458788"/>
            <a:chOff x="1658" y="2536"/>
            <a:chExt cx="1822" cy="618"/>
          </a:xfrm>
        </p:grpSpPr>
        <p:sp>
          <p:nvSpPr>
            <p:cNvPr id="305" name="Line 295"/>
            <p:cNvSpPr>
              <a:spLocks noChangeShapeType="1"/>
            </p:cNvSpPr>
            <p:nvPr/>
          </p:nvSpPr>
          <p:spPr bwMode="auto">
            <a:xfrm flipV="1">
              <a:off x="2656" y="2549"/>
              <a:ext cx="0" cy="5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Rectangle 296"/>
            <p:cNvSpPr>
              <a:spLocks noChangeArrowheads="1"/>
            </p:cNvSpPr>
            <p:nvPr/>
          </p:nvSpPr>
          <p:spPr bwMode="auto">
            <a:xfrm>
              <a:off x="1658" y="2536"/>
              <a:ext cx="1822" cy="618"/>
            </a:xfrm>
            <a:prstGeom prst="rect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307" name="Text Box 298"/>
          <p:cNvSpPr txBox="1">
            <a:spLocks noChangeArrowheads="1"/>
          </p:cNvSpPr>
          <p:nvPr/>
        </p:nvSpPr>
        <p:spPr bwMode="auto">
          <a:xfrm>
            <a:off x="348212" y="2674906"/>
            <a:ext cx="262621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latin typeface="Trebuchet MS"/>
                <a:cs typeface="Trebuchet MS"/>
              </a:rPr>
              <a:t>Bandwidths &amp; Services</a:t>
            </a:r>
          </a:p>
        </p:txBody>
      </p:sp>
      <p:sp>
        <p:nvSpPr>
          <p:cNvPr id="308" name="Line 299"/>
          <p:cNvSpPr>
            <a:spLocks noChangeShapeType="1"/>
          </p:cNvSpPr>
          <p:nvPr/>
        </p:nvSpPr>
        <p:spPr bwMode="auto">
          <a:xfrm>
            <a:off x="34925" y="4441794"/>
            <a:ext cx="3241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" name="Line 300"/>
          <p:cNvSpPr>
            <a:spLocks noChangeShapeType="1"/>
          </p:cNvSpPr>
          <p:nvPr/>
        </p:nvSpPr>
        <p:spPr bwMode="auto">
          <a:xfrm>
            <a:off x="1219200" y="3513106"/>
            <a:ext cx="1905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Line 301"/>
          <p:cNvSpPr>
            <a:spLocks noChangeShapeType="1"/>
          </p:cNvSpPr>
          <p:nvPr/>
        </p:nvSpPr>
        <p:spPr bwMode="auto">
          <a:xfrm flipH="1">
            <a:off x="76200" y="3513106"/>
            <a:ext cx="9906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" name="Rectangle 297"/>
          <p:cNvSpPr>
            <a:spLocks noChangeArrowheads="1"/>
          </p:cNvSpPr>
          <p:nvPr/>
        </p:nvSpPr>
        <p:spPr bwMode="auto">
          <a:xfrm>
            <a:off x="34925" y="3930198"/>
            <a:ext cx="1028700" cy="73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rebuchet MS"/>
                <a:cs typeface="Trebuchet MS"/>
              </a:rPr>
              <a:t>Voice and Data</a:t>
            </a:r>
          </a:p>
          <a:p>
            <a:pPr algn="ctr"/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313" name="Text Box 82"/>
          <p:cNvSpPr txBox="1">
            <a:spLocks noChangeArrowheads="1"/>
          </p:cNvSpPr>
          <p:nvPr/>
        </p:nvSpPr>
        <p:spPr bwMode="auto">
          <a:xfrm>
            <a:off x="-72842" y="5127263"/>
            <a:ext cx="3570208" cy="116955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58775" indent="-358775">
              <a:buFont typeface="Wingdings" pitchFamily="84" charset="2"/>
              <a:buBlip>
                <a:blip r:embed="rId8"/>
              </a:buBlip>
              <a:tabLst>
                <a:tab pos="171450" algn="l"/>
              </a:tabLst>
            </a:pPr>
            <a:r>
              <a:rPr lang="en-US" sz="1400" b="1" dirty="0">
                <a:latin typeface="Trebuchet MS"/>
                <a:cs typeface="Trebuchet MS"/>
              </a:rPr>
              <a:t>Channels downstream to each home</a:t>
            </a:r>
            <a:endParaRPr lang="en-US" sz="1400" b="1" dirty="0" smtClean="0">
              <a:latin typeface="Trebuchet MS"/>
              <a:cs typeface="Trebuchet MS"/>
            </a:endParaRPr>
          </a:p>
          <a:p>
            <a:pPr lvl="1">
              <a:tabLst>
                <a:tab pos="171450" algn="l"/>
              </a:tabLst>
            </a:pPr>
            <a:r>
              <a:rPr lang="en-US" sz="1400" dirty="0" err="1" smtClean="0">
                <a:latin typeface="Trebuchet MS"/>
                <a:cs typeface="Trebuchet MS"/>
              </a:rPr>
              <a:t>λ</a:t>
            </a:r>
            <a:r>
              <a:rPr lang="en-US" sz="1400" dirty="0" smtClean="0">
                <a:latin typeface="Trebuchet MS"/>
                <a:cs typeface="Trebuchet MS"/>
              </a:rPr>
              <a:t> = 1490  </a:t>
            </a:r>
            <a:r>
              <a:rPr lang="en-US" sz="1400" dirty="0">
                <a:latin typeface="Trebuchet MS"/>
                <a:cs typeface="Trebuchet MS"/>
              </a:rPr>
              <a:t>and </a:t>
            </a:r>
            <a:r>
              <a:rPr lang="en-US" sz="1400" dirty="0" smtClean="0">
                <a:latin typeface="Trebuchet MS"/>
                <a:cs typeface="Trebuchet MS"/>
              </a:rPr>
              <a:t> </a:t>
            </a:r>
            <a:r>
              <a:rPr lang="en-US" sz="1400" dirty="0" err="1" smtClean="0">
                <a:latin typeface="Trebuchet MS"/>
                <a:cs typeface="Trebuchet MS"/>
              </a:rPr>
              <a:t>λ</a:t>
            </a:r>
            <a:r>
              <a:rPr lang="en-US" sz="1400" dirty="0" smtClean="0">
                <a:latin typeface="Trebuchet MS"/>
                <a:cs typeface="Trebuchet MS"/>
              </a:rPr>
              <a:t> = 1550 </a:t>
            </a:r>
            <a:r>
              <a:rPr lang="en-US" sz="1400" dirty="0">
                <a:latin typeface="Trebuchet MS"/>
                <a:cs typeface="Trebuchet MS"/>
              </a:rPr>
              <a:t>nm</a:t>
            </a:r>
          </a:p>
          <a:p>
            <a:pPr lvl="1">
              <a:buFont typeface="Wingdings" pitchFamily="84" charset="2"/>
              <a:buBlip>
                <a:blip r:embed="rId8"/>
              </a:buBlip>
              <a:tabLst>
                <a:tab pos="171450" algn="l"/>
              </a:tabLst>
            </a:pPr>
            <a:endParaRPr lang="en-US" sz="1400" dirty="0">
              <a:latin typeface="Trebuchet MS"/>
              <a:cs typeface="Trebuchet MS"/>
              <a:sym typeface="Wingdings" pitchFamily="84" charset="2"/>
            </a:endParaRPr>
          </a:p>
          <a:p>
            <a:pPr marL="358775" indent="-358775">
              <a:buFont typeface="Wingdings" pitchFamily="84" charset="2"/>
              <a:buBlip>
                <a:blip r:embed="rId8"/>
              </a:buBlip>
              <a:tabLst>
                <a:tab pos="171450" algn="l"/>
              </a:tabLst>
            </a:pPr>
            <a:r>
              <a:rPr lang="en-US" sz="1400" b="1" dirty="0">
                <a:latin typeface="Trebuchet MS"/>
                <a:cs typeface="Trebuchet MS"/>
              </a:rPr>
              <a:t>Channel upstream from each home</a:t>
            </a:r>
            <a:endParaRPr lang="en-US" sz="1400" b="1" dirty="0" smtClean="0">
              <a:latin typeface="Trebuchet MS"/>
              <a:cs typeface="Trebuchet MS"/>
            </a:endParaRPr>
          </a:p>
          <a:p>
            <a:pPr lvl="1">
              <a:tabLst>
                <a:tab pos="171450" algn="l"/>
              </a:tabLst>
            </a:pPr>
            <a:r>
              <a:rPr lang="en-US" sz="1400" dirty="0" err="1" smtClean="0">
                <a:latin typeface="Trebuchet MS"/>
                <a:cs typeface="Trebuchet MS"/>
              </a:rPr>
              <a:t>λ</a:t>
            </a:r>
            <a:r>
              <a:rPr lang="en-US" sz="1400" dirty="0" smtClean="0">
                <a:latin typeface="Trebuchet MS"/>
                <a:cs typeface="Trebuchet MS"/>
              </a:rPr>
              <a:t> = 1310 </a:t>
            </a:r>
            <a:r>
              <a:rPr lang="en-US" sz="1400" dirty="0">
                <a:latin typeface="Trebuchet MS"/>
                <a:cs typeface="Trebuchet MS"/>
              </a:rPr>
              <a:t>nm</a:t>
            </a:r>
          </a:p>
        </p:txBody>
      </p:sp>
      <p:cxnSp>
        <p:nvCxnSpPr>
          <p:cNvPr id="315" name="Straight Arrow Connector 314"/>
          <p:cNvCxnSpPr/>
          <p:nvPr/>
        </p:nvCxnSpPr>
        <p:spPr>
          <a:xfrm rot="5400000" flipH="1" flipV="1">
            <a:off x="7893934" y="4625272"/>
            <a:ext cx="544557" cy="225201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9" name="Right Brace 318"/>
          <p:cNvSpPr/>
          <p:nvPr/>
        </p:nvSpPr>
        <p:spPr>
          <a:xfrm>
            <a:off x="5508097" y="1919699"/>
            <a:ext cx="223837" cy="4176300"/>
          </a:xfrm>
          <a:prstGeom prst="rightBrace">
            <a:avLst>
              <a:gd name="adj1" fmla="val 65071"/>
              <a:gd name="adj2" fmla="val 50000"/>
            </a:avLst>
          </a:prstGeom>
          <a:ln>
            <a:solidFill>
              <a:srgbClr val="00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0" name="Straight Arrow Connector 319"/>
          <p:cNvCxnSpPr/>
          <p:nvPr/>
        </p:nvCxnSpPr>
        <p:spPr>
          <a:xfrm flipV="1">
            <a:off x="5731934" y="3958261"/>
            <a:ext cx="2321678" cy="42769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/>
          <a:srcRect b="33"/>
          <a:stretch/>
        </p:blipFill>
        <p:spPr>
          <a:xfrm>
            <a:off x="0" y="0"/>
            <a:ext cx="2184400" cy="2044700"/>
          </a:xfrm>
          <a:prstGeom prst="rect">
            <a:avLst/>
          </a:prstGeom>
        </p:spPr>
      </p:pic>
      <p:sp>
        <p:nvSpPr>
          <p:cNvPr id="314" name="Rectangle 313"/>
          <p:cNvSpPr/>
          <p:nvPr/>
        </p:nvSpPr>
        <p:spPr>
          <a:xfrm>
            <a:off x="-30832" y="1988840"/>
            <a:ext cx="301865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050" dirty="0">
                <a:latin typeface="Trebuchet MS" charset="0"/>
              </a:rPr>
              <a:t>Image by </a:t>
            </a:r>
            <a:r>
              <a:rPr lang="en-US" sz="1050" dirty="0" err="1" smtClean="0">
                <a:latin typeface="Trebuchet MS" charset="0"/>
              </a:rPr>
              <a:t>uuzinger</a:t>
            </a:r>
            <a:r>
              <a:rPr lang="en-US" sz="1050" dirty="0">
                <a:latin typeface="Trebuchet MS" charset="0"/>
              </a:rPr>
              <a:t> </a:t>
            </a:r>
            <a:r>
              <a:rPr lang="en-US" sz="1050" dirty="0">
                <a:latin typeface="Trebuchet MS" charset="0"/>
                <a:hlinkClick r:id="rId10"/>
              </a:rPr>
              <a:t>http://www.flickr.com/photos/uuzinger/411425452</a:t>
            </a:r>
            <a:r>
              <a:rPr lang="en-US" sz="1050" dirty="0" smtClean="0">
                <a:latin typeface="Trebuchet MS" charset="0"/>
                <a:hlinkClick r:id="rId10"/>
              </a:rPr>
              <a:t>/</a:t>
            </a:r>
            <a:r>
              <a:rPr lang="en-US" sz="1050" dirty="0" smtClean="0">
                <a:latin typeface="Trebuchet MS" charset="0"/>
              </a:rPr>
              <a:t> on </a:t>
            </a:r>
            <a:r>
              <a:rPr lang="en-US" sz="1050" dirty="0" err="1" smtClean="0">
                <a:latin typeface="Trebuchet MS" charset="0"/>
              </a:rPr>
              <a:t>flickr</a:t>
            </a:r>
            <a:endParaRPr lang="en-US" sz="1050" dirty="0">
              <a:latin typeface="Trebuchet MS" charset="0"/>
            </a:endParaRPr>
          </a:p>
        </p:txBody>
      </p:sp>
      <p:sp>
        <p:nvSpPr>
          <p:cNvPr id="321" name="Text Box 2"/>
          <p:cNvSpPr txBox="1">
            <a:spLocks noChangeArrowheads="1"/>
          </p:cNvSpPr>
          <p:nvPr/>
        </p:nvSpPr>
        <p:spPr bwMode="auto">
          <a:xfrm>
            <a:off x="323528" y="6396335"/>
            <a:ext cx="5112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latin typeface="Trebuchet MS" charset="0"/>
              </a:rPr>
              <a:t>Image of ONT by </a:t>
            </a:r>
            <a:r>
              <a:rPr lang="en-US" sz="1200" dirty="0">
                <a:latin typeface="Trebuchet MS" charset="0"/>
              </a:rPr>
              <a:t>Josh Bancroft </a:t>
            </a:r>
            <a:r>
              <a:rPr lang="en-US" sz="1200" dirty="0">
                <a:latin typeface="Trebuchet MS" charset="0"/>
                <a:hlinkClick r:id="rId11"/>
              </a:rPr>
              <a:t>http://www.flickr.com/photos/joshb/87167324</a:t>
            </a:r>
            <a:r>
              <a:rPr lang="en-US" sz="1200" dirty="0" smtClean="0">
                <a:latin typeface="Trebuchet MS" charset="0"/>
                <a:hlinkClick r:id="rId11"/>
              </a:rPr>
              <a:t>/</a:t>
            </a:r>
            <a:r>
              <a:rPr lang="en-US" sz="1200" dirty="0" smtClean="0">
                <a:latin typeface="Trebuchet MS" charset="0"/>
              </a:rPr>
              <a:t> on </a:t>
            </a:r>
            <a:r>
              <a:rPr lang="en-US" sz="1200" dirty="0" err="1" smtClean="0">
                <a:latin typeface="Trebuchet MS" charset="0"/>
              </a:rPr>
              <a:t>flickr</a:t>
            </a:r>
            <a:r>
              <a:rPr lang="en-US" sz="1200" dirty="0" smtClean="0">
                <a:latin typeface="Trebuchet MS" charset="0"/>
              </a:rPr>
              <a:t>  </a:t>
            </a:r>
            <a:endParaRPr lang="en-US" sz="1200" dirty="0">
              <a:latin typeface="Trebuchet MS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23928" y="5301208"/>
            <a:ext cx="794077" cy="3246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/>
          <a:srcRect r="1"/>
          <a:stretch/>
        </p:blipFill>
        <p:spPr>
          <a:xfrm>
            <a:off x="4427984" y="4149080"/>
            <a:ext cx="901723" cy="7194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81577" y="4797152"/>
            <a:ext cx="2962423" cy="1921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916625" y="0"/>
            <a:ext cx="3224671" cy="1152128"/>
          </a:xfrm>
          <a:prstGeom prst="rect">
            <a:avLst/>
          </a:prstGeom>
        </p:spPr>
      </p:pic>
      <p:sp>
        <p:nvSpPr>
          <p:cNvPr id="312" name="Rectangle 311"/>
          <p:cNvSpPr/>
          <p:nvPr/>
        </p:nvSpPr>
        <p:spPr>
          <a:xfrm>
            <a:off x="5940152" y="1124744"/>
            <a:ext cx="301865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050" dirty="0">
                <a:latin typeface="Trebuchet MS" charset="0"/>
              </a:rPr>
              <a:t>Image by </a:t>
            </a:r>
            <a:r>
              <a:rPr lang="en-US" sz="1050" dirty="0" err="1" smtClean="0">
                <a:latin typeface="Trebuchet MS" charset="0"/>
              </a:rPr>
              <a:t>uuzinger</a:t>
            </a:r>
            <a:r>
              <a:rPr lang="en-US" sz="1050" dirty="0">
                <a:latin typeface="Trebuchet MS" charset="0"/>
              </a:rPr>
              <a:t> </a:t>
            </a:r>
            <a:r>
              <a:rPr lang="en-US" sz="1050" dirty="0">
                <a:latin typeface="Trebuchet MS" charset="0"/>
                <a:hlinkClick r:id="rId16"/>
              </a:rPr>
              <a:t>http://www.flickr.com/photos/uuzinger/411425461</a:t>
            </a:r>
            <a:r>
              <a:rPr lang="en-US" sz="1050" dirty="0" smtClean="0">
                <a:latin typeface="Trebuchet MS" charset="0"/>
                <a:hlinkClick r:id="rId16"/>
              </a:rPr>
              <a:t>/</a:t>
            </a:r>
            <a:r>
              <a:rPr lang="en-US" sz="1050" dirty="0" smtClean="0">
                <a:latin typeface="Trebuchet MS" charset="0"/>
              </a:rPr>
              <a:t> on </a:t>
            </a:r>
            <a:r>
              <a:rPr lang="en-US" sz="1050" dirty="0" err="1" smtClean="0">
                <a:latin typeface="Trebuchet MS" charset="0"/>
              </a:rPr>
              <a:t>flickr</a:t>
            </a:r>
            <a:endParaRPr lang="en-US" sz="1050" dirty="0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5003800" y="4681538"/>
            <a:ext cx="4140200" cy="2246312"/>
            <a:chOff x="5313512" y="4724399"/>
            <a:chExt cx="3297088" cy="1606695"/>
          </a:xfrm>
        </p:grpSpPr>
        <p:sp>
          <p:nvSpPr>
            <p:cNvPr id="266246" name="Freeform 58"/>
            <p:cNvSpPr>
              <a:spLocks/>
            </p:cNvSpPr>
            <p:nvPr/>
          </p:nvSpPr>
          <p:spPr bwMode="auto">
            <a:xfrm>
              <a:off x="5672551" y="4952629"/>
              <a:ext cx="1414663" cy="520047"/>
            </a:xfrm>
            <a:custGeom>
              <a:avLst/>
              <a:gdLst>
                <a:gd name="T0" fmla="*/ 0 w 811"/>
                <a:gd name="T1" fmla="*/ 520047 h 480"/>
                <a:gd name="T2" fmla="*/ 167457 w 811"/>
                <a:gd name="T3" fmla="*/ 520047 h 480"/>
                <a:gd name="T4" fmla="*/ 214554 w 811"/>
                <a:gd name="T5" fmla="*/ 0 h 480"/>
                <a:gd name="T6" fmla="*/ 1219296 w 811"/>
                <a:gd name="T7" fmla="*/ 0 h 480"/>
                <a:gd name="T8" fmla="*/ 1255928 w 811"/>
                <a:gd name="T9" fmla="*/ 490794 h 480"/>
                <a:gd name="T10" fmla="*/ 1414663 w 811"/>
                <a:gd name="T11" fmla="*/ 502712 h 4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1"/>
                <a:gd name="T19" fmla="*/ 0 h 480"/>
                <a:gd name="T20" fmla="*/ 811 w 811"/>
                <a:gd name="T21" fmla="*/ 480 h 4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1" h="480">
                  <a:moveTo>
                    <a:pt x="0" y="480"/>
                  </a:moveTo>
                  <a:cubicBezTo>
                    <a:pt x="32" y="480"/>
                    <a:pt x="64" y="480"/>
                    <a:pt x="96" y="480"/>
                  </a:cubicBezTo>
                  <a:lnTo>
                    <a:pt x="123" y="0"/>
                  </a:lnTo>
                  <a:lnTo>
                    <a:pt x="699" y="0"/>
                  </a:lnTo>
                  <a:lnTo>
                    <a:pt x="720" y="453"/>
                  </a:lnTo>
                  <a:lnTo>
                    <a:pt x="811" y="464"/>
                  </a:lnTo>
                </a:path>
              </a:pathLst>
            </a:custGeom>
            <a:noFill/>
            <a:ln w="25400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266247" name="Freeform 59"/>
            <p:cNvSpPr>
              <a:spLocks/>
            </p:cNvSpPr>
            <p:nvPr/>
          </p:nvSpPr>
          <p:spPr bwMode="auto">
            <a:xfrm>
              <a:off x="7391891" y="4952629"/>
              <a:ext cx="456384" cy="520047"/>
            </a:xfrm>
            <a:custGeom>
              <a:avLst/>
              <a:gdLst>
                <a:gd name="T0" fmla="*/ 0 w 811"/>
                <a:gd name="T1" fmla="*/ 520047 h 480"/>
                <a:gd name="T2" fmla="*/ 54023 w 811"/>
                <a:gd name="T3" fmla="*/ 520047 h 480"/>
                <a:gd name="T4" fmla="*/ 69217 w 811"/>
                <a:gd name="T5" fmla="*/ 0 h 480"/>
                <a:gd name="T6" fmla="*/ 393357 w 811"/>
                <a:gd name="T7" fmla="*/ 0 h 480"/>
                <a:gd name="T8" fmla="*/ 405174 w 811"/>
                <a:gd name="T9" fmla="*/ 490794 h 480"/>
                <a:gd name="T10" fmla="*/ 456384 w 811"/>
                <a:gd name="T11" fmla="*/ 502712 h 4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1"/>
                <a:gd name="T19" fmla="*/ 0 h 480"/>
                <a:gd name="T20" fmla="*/ 811 w 811"/>
                <a:gd name="T21" fmla="*/ 480 h 4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1" h="480">
                  <a:moveTo>
                    <a:pt x="0" y="480"/>
                  </a:moveTo>
                  <a:cubicBezTo>
                    <a:pt x="32" y="480"/>
                    <a:pt x="64" y="480"/>
                    <a:pt x="96" y="480"/>
                  </a:cubicBezTo>
                  <a:lnTo>
                    <a:pt x="123" y="0"/>
                  </a:lnTo>
                  <a:lnTo>
                    <a:pt x="699" y="0"/>
                  </a:lnTo>
                  <a:lnTo>
                    <a:pt x="720" y="453"/>
                  </a:lnTo>
                  <a:lnTo>
                    <a:pt x="811" y="464"/>
                  </a:lnTo>
                </a:path>
              </a:pathLst>
            </a:custGeom>
            <a:noFill/>
            <a:ln w="25400">
              <a:solidFill>
                <a:srgbClr val="3399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266248" name="Freeform 60"/>
            <p:cNvSpPr>
              <a:spLocks/>
            </p:cNvSpPr>
            <p:nvPr/>
          </p:nvSpPr>
          <p:spPr bwMode="auto">
            <a:xfrm>
              <a:off x="7925392" y="4952629"/>
              <a:ext cx="304678" cy="520047"/>
            </a:xfrm>
            <a:custGeom>
              <a:avLst/>
              <a:gdLst>
                <a:gd name="T0" fmla="*/ 0 w 811"/>
                <a:gd name="T1" fmla="*/ 520047 h 480"/>
                <a:gd name="T2" fmla="*/ 36065 w 811"/>
                <a:gd name="T3" fmla="*/ 520047 h 480"/>
                <a:gd name="T4" fmla="*/ 46209 w 811"/>
                <a:gd name="T5" fmla="*/ 0 h 480"/>
                <a:gd name="T6" fmla="*/ 262602 w 811"/>
                <a:gd name="T7" fmla="*/ 0 h 480"/>
                <a:gd name="T8" fmla="*/ 270491 w 811"/>
                <a:gd name="T9" fmla="*/ 490794 h 480"/>
                <a:gd name="T10" fmla="*/ 304678 w 811"/>
                <a:gd name="T11" fmla="*/ 502712 h 4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1"/>
                <a:gd name="T19" fmla="*/ 0 h 480"/>
                <a:gd name="T20" fmla="*/ 811 w 811"/>
                <a:gd name="T21" fmla="*/ 480 h 4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1" h="480">
                  <a:moveTo>
                    <a:pt x="0" y="480"/>
                  </a:moveTo>
                  <a:cubicBezTo>
                    <a:pt x="32" y="480"/>
                    <a:pt x="64" y="480"/>
                    <a:pt x="96" y="480"/>
                  </a:cubicBezTo>
                  <a:lnTo>
                    <a:pt x="123" y="0"/>
                  </a:lnTo>
                  <a:lnTo>
                    <a:pt x="699" y="0"/>
                  </a:lnTo>
                  <a:lnTo>
                    <a:pt x="720" y="453"/>
                  </a:lnTo>
                  <a:lnTo>
                    <a:pt x="811" y="464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266249" name="Line 61"/>
            <p:cNvSpPr>
              <a:spLocks noChangeShapeType="1"/>
            </p:cNvSpPr>
            <p:nvPr/>
          </p:nvSpPr>
          <p:spPr bwMode="auto">
            <a:xfrm flipV="1">
              <a:off x="5638800" y="4800600"/>
              <a:ext cx="0" cy="990600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66250" name="Line 62"/>
            <p:cNvSpPr>
              <a:spLocks noChangeShapeType="1"/>
            </p:cNvSpPr>
            <p:nvPr/>
          </p:nvSpPr>
          <p:spPr bwMode="auto">
            <a:xfrm>
              <a:off x="5562600" y="5791200"/>
              <a:ext cx="3048000" cy="0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66251" name="Text Box 63"/>
            <p:cNvSpPr txBox="1">
              <a:spLocks noChangeArrowheads="1"/>
            </p:cNvSpPr>
            <p:nvPr/>
          </p:nvSpPr>
          <p:spPr bwMode="auto">
            <a:xfrm rot="-5400000">
              <a:off x="4964376" y="5217740"/>
              <a:ext cx="966288" cy="2680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>
                  <a:latin typeface="Trebuchet MS"/>
                  <a:cs typeface="Trebuchet MS"/>
                </a:rPr>
                <a:t>Transmission</a:t>
              </a:r>
            </a:p>
          </p:txBody>
        </p:sp>
        <p:sp>
          <p:nvSpPr>
            <p:cNvPr id="266252" name="Text Box 64"/>
            <p:cNvSpPr txBox="1">
              <a:spLocks noChangeArrowheads="1"/>
            </p:cNvSpPr>
            <p:nvPr/>
          </p:nvSpPr>
          <p:spPr bwMode="auto">
            <a:xfrm>
              <a:off x="6451311" y="5943898"/>
              <a:ext cx="1385586" cy="240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rebuchet MS"/>
                  <a:cs typeface="Trebuchet MS"/>
                </a:rPr>
                <a:t>Wavelength (nm)</a:t>
              </a:r>
            </a:p>
          </p:txBody>
        </p:sp>
        <p:sp>
          <p:nvSpPr>
            <p:cNvPr id="266253" name="Text Box 65"/>
            <p:cNvSpPr txBox="1">
              <a:spLocks noChangeArrowheads="1"/>
            </p:cNvSpPr>
            <p:nvPr/>
          </p:nvSpPr>
          <p:spPr bwMode="auto">
            <a:xfrm>
              <a:off x="6134341" y="5791744"/>
              <a:ext cx="489818" cy="242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>
                  <a:latin typeface="Trebuchet MS"/>
                  <a:cs typeface="Trebuchet MS"/>
                </a:rPr>
                <a:t>1310</a:t>
              </a:r>
            </a:p>
          </p:txBody>
        </p:sp>
        <p:sp>
          <p:nvSpPr>
            <p:cNvPr id="266254" name="Text Box 66"/>
            <p:cNvSpPr txBox="1">
              <a:spLocks noChangeArrowheads="1"/>
            </p:cNvSpPr>
            <p:nvPr/>
          </p:nvSpPr>
          <p:spPr bwMode="auto">
            <a:xfrm>
              <a:off x="7353049" y="5791744"/>
              <a:ext cx="489818" cy="242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rebuchet MS"/>
                  <a:cs typeface="Trebuchet MS"/>
                </a:rPr>
                <a:t>1490</a:t>
              </a:r>
            </a:p>
          </p:txBody>
        </p:sp>
        <p:sp>
          <p:nvSpPr>
            <p:cNvPr id="266255" name="Text Box 67"/>
            <p:cNvSpPr txBox="1">
              <a:spLocks noChangeArrowheads="1"/>
            </p:cNvSpPr>
            <p:nvPr/>
          </p:nvSpPr>
          <p:spPr bwMode="auto">
            <a:xfrm>
              <a:off x="7810698" y="5791744"/>
              <a:ext cx="489818" cy="242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rebuchet MS"/>
                  <a:cs typeface="Trebuchet MS"/>
                </a:rPr>
                <a:t>1550</a:t>
              </a:r>
            </a:p>
          </p:txBody>
        </p:sp>
        <p:sp>
          <p:nvSpPr>
            <p:cNvPr id="266256" name="Text Box 68"/>
            <p:cNvSpPr txBox="1">
              <a:spLocks noChangeArrowheads="1"/>
            </p:cNvSpPr>
            <p:nvPr/>
          </p:nvSpPr>
          <p:spPr bwMode="auto">
            <a:xfrm>
              <a:off x="6943093" y="5829215"/>
              <a:ext cx="288242" cy="501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Char char="•"/>
              </a:pPr>
              <a:endParaRPr lang="en-US" sz="4000">
                <a:latin typeface="Times New Roman" pitchFamily="84" charset="0"/>
              </a:endParaRPr>
            </a:p>
          </p:txBody>
        </p:sp>
        <p:sp>
          <p:nvSpPr>
            <p:cNvPr id="266257" name="Text Box 69"/>
            <p:cNvSpPr txBox="1">
              <a:spLocks noChangeArrowheads="1"/>
            </p:cNvSpPr>
            <p:nvPr/>
          </p:nvSpPr>
          <p:spPr bwMode="auto">
            <a:xfrm>
              <a:off x="5939146" y="4724399"/>
              <a:ext cx="929513" cy="242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2"/>
                  </a:solidFill>
                  <a:latin typeface="Trebuchet MS"/>
                  <a:cs typeface="Trebuchet MS"/>
                </a:rPr>
                <a:t>Upstream</a:t>
              </a:r>
            </a:p>
          </p:txBody>
        </p:sp>
        <p:sp>
          <p:nvSpPr>
            <p:cNvPr id="266258" name="Text Box 70"/>
            <p:cNvSpPr txBox="1">
              <a:spLocks noChangeArrowheads="1"/>
            </p:cNvSpPr>
            <p:nvPr/>
          </p:nvSpPr>
          <p:spPr bwMode="auto">
            <a:xfrm>
              <a:off x="7276632" y="4724399"/>
              <a:ext cx="1138231" cy="242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2"/>
                  </a:solidFill>
                  <a:latin typeface="Trebuchet MS"/>
                  <a:cs typeface="Trebuchet MS"/>
                </a:rPr>
                <a:t>Downstream</a:t>
              </a:r>
            </a:p>
          </p:txBody>
        </p:sp>
      </p:grpSp>
      <p:sp>
        <p:nvSpPr>
          <p:cNvPr id="266242" name="Text Box 73"/>
          <p:cNvSpPr txBox="1">
            <a:spLocks noChangeArrowheads="1"/>
          </p:cNvSpPr>
          <p:nvPr/>
        </p:nvSpPr>
        <p:spPr bwMode="auto">
          <a:xfrm>
            <a:off x="1066800" y="90488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 Narrow" pitchFamily="84" charset="0"/>
              </a:rPr>
              <a:t>Passive Optical Network (PON)</a:t>
            </a:r>
          </a:p>
        </p:txBody>
      </p:sp>
      <p:sp>
        <p:nvSpPr>
          <p:cNvPr id="266243" name="Text Box 82"/>
          <p:cNvSpPr txBox="1">
            <a:spLocks noChangeArrowheads="1"/>
          </p:cNvSpPr>
          <p:nvPr/>
        </p:nvSpPr>
        <p:spPr bwMode="auto">
          <a:xfrm>
            <a:off x="458788" y="4910673"/>
            <a:ext cx="4006225" cy="1323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58775" indent="-358775">
              <a:buFont typeface="Wingdings" pitchFamily="84" charset="2"/>
              <a:buBlip>
                <a:blip r:embed="rId3"/>
              </a:buBlip>
              <a:tabLst>
                <a:tab pos="171450" algn="l"/>
              </a:tabLst>
            </a:pPr>
            <a:r>
              <a:rPr lang="en-US" sz="1600" b="1" dirty="0">
                <a:latin typeface="Trebuchet MS"/>
                <a:cs typeface="Trebuchet MS"/>
              </a:rPr>
              <a:t>Channels downstream to each home</a:t>
            </a:r>
          </a:p>
          <a:p>
            <a:pPr lvl="1">
              <a:buFont typeface="Wingdings" pitchFamily="84" charset="2"/>
              <a:buBlip>
                <a:blip r:embed="rId3"/>
              </a:buBlip>
              <a:tabLst>
                <a:tab pos="171450" algn="l"/>
              </a:tabLst>
            </a:pPr>
            <a:r>
              <a:rPr lang="en-US" sz="1600" dirty="0" smtClean="0">
                <a:latin typeface="Trebuchet MS"/>
                <a:cs typeface="Trebuchet MS"/>
              </a:rPr>
              <a:t> </a:t>
            </a:r>
            <a:r>
              <a:rPr lang="en-US" sz="1600" dirty="0" err="1" smtClean="0">
                <a:latin typeface="Trebuchet MS"/>
                <a:cs typeface="Trebuchet MS"/>
              </a:rPr>
              <a:t>λ</a:t>
            </a:r>
            <a:r>
              <a:rPr lang="en-US" sz="1600" dirty="0" smtClean="0">
                <a:latin typeface="Trebuchet MS"/>
                <a:cs typeface="Trebuchet MS"/>
              </a:rPr>
              <a:t> = 1490  </a:t>
            </a:r>
            <a:r>
              <a:rPr lang="en-US" sz="1600" dirty="0">
                <a:latin typeface="Trebuchet MS"/>
                <a:cs typeface="Trebuchet MS"/>
              </a:rPr>
              <a:t>and </a:t>
            </a:r>
            <a:r>
              <a:rPr lang="en-US" sz="1600" dirty="0" smtClean="0">
                <a:latin typeface="Trebuchet MS"/>
                <a:cs typeface="Trebuchet MS"/>
              </a:rPr>
              <a:t> </a:t>
            </a:r>
            <a:r>
              <a:rPr lang="en-US" sz="1600" dirty="0" err="1" smtClean="0">
                <a:latin typeface="Trebuchet MS"/>
                <a:cs typeface="Trebuchet MS"/>
              </a:rPr>
              <a:t>λ</a:t>
            </a:r>
            <a:r>
              <a:rPr lang="en-US" sz="1600" dirty="0" smtClean="0">
                <a:latin typeface="Trebuchet MS"/>
                <a:cs typeface="Trebuchet MS"/>
              </a:rPr>
              <a:t> = 1550 </a:t>
            </a:r>
            <a:r>
              <a:rPr lang="en-US" sz="1600" dirty="0">
                <a:latin typeface="Trebuchet MS"/>
                <a:cs typeface="Trebuchet MS"/>
              </a:rPr>
              <a:t>nm</a:t>
            </a:r>
          </a:p>
          <a:p>
            <a:pPr lvl="1">
              <a:buFont typeface="Wingdings" pitchFamily="84" charset="2"/>
              <a:buBlip>
                <a:blip r:embed="rId3"/>
              </a:buBlip>
              <a:tabLst>
                <a:tab pos="171450" algn="l"/>
              </a:tabLst>
            </a:pPr>
            <a:endParaRPr lang="en-US" sz="1600" dirty="0">
              <a:latin typeface="Trebuchet MS"/>
              <a:cs typeface="Trebuchet MS"/>
              <a:sym typeface="Wingdings" pitchFamily="84" charset="2"/>
            </a:endParaRPr>
          </a:p>
          <a:p>
            <a:pPr marL="358775" indent="-358775">
              <a:buFont typeface="Wingdings" pitchFamily="84" charset="2"/>
              <a:buBlip>
                <a:blip r:embed="rId3"/>
              </a:buBlip>
              <a:tabLst>
                <a:tab pos="171450" algn="l"/>
              </a:tabLst>
            </a:pPr>
            <a:r>
              <a:rPr lang="en-US" sz="1600" b="1" dirty="0">
                <a:latin typeface="Trebuchet MS"/>
                <a:cs typeface="Trebuchet MS"/>
              </a:rPr>
              <a:t>Channel upstream from each home</a:t>
            </a:r>
          </a:p>
          <a:p>
            <a:pPr lvl="1">
              <a:buFont typeface="Wingdings" pitchFamily="84" charset="2"/>
              <a:buBlip>
                <a:blip r:embed="rId3"/>
              </a:buBlip>
              <a:tabLst>
                <a:tab pos="171450" algn="l"/>
              </a:tabLst>
            </a:pPr>
            <a:r>
              <a:rPr lang="en-US" sz="1600" dirty="0" smtClean="0">
                <a:latin typeface="Trebuchet MS"/>
                <a:cs typeface="Trebuchet MS"/>
              </a:rPr>
              <a:t> </a:t>
            </a:r>
            <a:r>
              <a:rPr lang="en-US" sz="1600" dirty="0" err="1" smtClean="0">
                <a:latin typeface="Trebuchet MS"/>
                <a:cs typeface="Trebuchet MS"/>
              </a:rPr>
              <a:t>λ</a:t>
            </a:r>
            <a:r>
              <a:rPr lang="en-US" sz="1600" dirty="0" smtClean="0">
                <a:latin typeface="Trebuchet MS"/>
                <a:cs typeface="Trebuchet MS"/>
              </a:rPr>
              <a:t> = 1310 </a:t>
            </a:r>
            <a:r>
              <a:rPr lang="en-US" sz="1600" dirty="0">
                <a:latin typeface="Trebuchet MS"/>
                <a:cs typeface="Trebuchet MS"/>
              </a:rPr>
              <a:t>nm</a:t>
            </a:r>
          </a:p>
        </p:txBody>
      </p:sp>
      <p:sp>
        <p:nvSpPr>
          <p:cNvPr id="266245" name="Rectangle 13"/>
          <p:cNvSpPr>
            <a:spLocks noChangeArrowheads="1"/>
          </p:cNvSpPr>
          <p:nvPr/>
        </p:nvSpPr>
        <p:spPr bwMode="auto">
          <a:xfrm>
            <a:off x="3732213" y="152400"/>
            <a:ext cx="2538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i="1" u="sng" dirty="0"/>
              <a:t>Optical Assembly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620688"/>
            <a:ext cx="5956548" cy="3856887"/>
          </a:xfrm>
          <a:prstGeom prst="rect">
            <a:avLst/>
          </a:prstGeom>
        </p:spPr>
      </p:pic>
      <p:sp>
        <p:nvSpPr>
          <p:cNvPr id="21" name="Text Box 84"/>
          <p:cNvSpPr txBox="1">
            <a:spLocks noChangeArrowheads="1"/>
          </p:cNvSpPr>
          <p:nvPr/>
        </p:nvSpPr>
        <p:spPr bwMode="auto">
          <a:xfrm>
            <a:off x="2555776" y="3356992"/>
            <a:ext cx="129785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Trebuchet MS"/>
              </a:rPr>
              <a:t>Single mode</a:t>
            </a:r>
          </a:p>
          <a:p>
            <a:pPr algn="ctr"/>
            <a:r>
              <a:rPr lang="en-US" sz="1600" dirty="0" smtClean="0">
                <a:latin typeface="Trebuchet MS"/>
              </a:rPr>
              <a:t> fiber</a:t>
            </a:r>
            <a:endParaRPr lang="en-US" sz="1600" dirty="0">
              <a:latin typeface="Trebuchet MS"/>
            </a:endParaRPr>
          </a:p>
        </p:txBody>
      </p:sp>
      <p:sp>
        <p:nvSpPr>
          <p:cNvPr id="22" name="Text Box 84"/>
          <p:cNvSpPr txBox="1">
            <a:spLocks noChangeArrowheads="1"/>
          </p:cNvSpPr>
          <p:nvPr/>
        </p:nvSpPr>
        <p:spPr bwMode="auto">
          <a:xfrm>
            <a:off x="3085233" y="4077072"/>
            <a:ext cx="9590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Trebuchet MS"/>
              </a:rPr>
              <a:t>Ball lens</a:t>
            </a:r>
            <a:endParaRPr lang="en-US" sz="1600" dirty="0">
              <a:latin typeface="Trebuchet MS"/>
            </a:endParaRPr>
          </a:p>
        </p:txBody>
      </p:sp>
      <p:sp>
        <p:nvSpPr>
          <p:cNvPr id="23" name="Text Box 84"/>
          <p:cNvSpPr txBox="1">
            <a:spLocks noChangeArrowheads="1"/>
          </p:cNvSpPr>
          <p:nvPr/>
        </p:nvSpPr>
        <p:spPr bwMode="auto">
          <a:xfrm>
            <a:off x="3950346" y="4437112"/>
            <a:ext cx="16262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Trebuchet MS"/>
              </a:rPr>
              <a:t>Thin film filters</a:t>
            </a:r>
            <a:endParaRPr lang="en-US" sz="1600" dirty="0">
              <a:latin typeface="Trebuchet MS"/>
            </a:endParaRPr>
          </a:p>
        </p:txBody>
      </p:sp>
      <p:sp>
        <p:nvSpPr>
          <p:cNvPr id="24" name="Text Box 84"/>
          <p:cNvSpPr txBox="1">
            <a:spLocks noChangeArrowheads="1"/>
          </p:cNvSpPr>
          <p:nvPr/>
        </p:nvSpPr>
        <p:spPr bwMode="auto">
          <a:xfrm>
            <a:off x="7184331" y="3212976"/>
            <a:ext cx="1298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Trebuchet MS"/>
              </a:rPr>
              <a:t>TO Can PINS </a:t>
            </a:r>
            <a:endParaRPr lang="en-US" sz="1600" dirty="0">
              <a:latin typeface="Trebuchet MS"/>
            </a:endParaRP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6833626" y="548680"/>
            <a:ext cx="13834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Trebuchet MS"/>
              </a:rPr>
              <a:t>TO Can Laser</a:t>
            </a:r>
            <a:endParaRPr lang="en-US" sz="1600" dirty="0">
              <a:latin typeface="Trebuchet MS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5661248"/>
            <a:ext cx="139700" cy="190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13"/>
          <p:cNvSpPr>
            <a:spLocks noChangeArrowheads="1"/>
          </p:cNvSpPr>
          <p:nvPr/>
        </p:nvSpPr>
        <p:spPr bwMode="auto">
          <a:xfrm>
            <a:off x="3133725" y="304800"/>
            <a:ext cx="3479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i="1" u="sng"/>
              <a:t>Separating Wavelengths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04800" y="2297113"/>
            <a:ext cx="3641725" cy="3571875"/>
            <a:chOff x="396875" y="1000125"/>
            <a:chExt cx="4506913" cy="5224463"/>
          </a:xfrm>
        </p:grpSpPr>
        <p:sp>
          <p:nvSpPr>
            <p:cNvPr id="288780" name="Freeform 7"/>
            <p:cNvSpPr>
              <a:spLocks/>
            </p:cNvSpPr>
            <p:nvPr/>
          </p:nvSpPr>
          <p:spPr bwMode="auto">
            <a:xfrm>
              <a:off x="436563" y="1428750"/>
              <a:ext cx="4467225" cy="4289425"/>
            </a:xfrm>
            <a:custGeom>
              <a:avLst/>
              <a:gdLst>
                <a:gd name="T0" fmla="*/ 0 w 2814"/>
                <a:gd name="T1" fmla="*/ 2147483647 h 2702"/>
                <a:gd name="T2" fmla="*/ 2147483647 w 2814"/>
                <a:gd name="T3" fmla="*/ 2147483647 h 2702"/>
                <a:gd name="T4" fmla="*/ 2147483647 w 2814"/>
                <a:gd name="T5" fmla="*/ 2147483647 h 2702"/>
                <a:gd name="T6" fmla="*/ 2147483647 w 2814"/>
                <a:gd name="T7" fmla="*/ 2147483647 h 2702"/>
                <a:gd name="T8" fmla="*/ 2147483647 w 2814"/>
                <a:gd name="T9" fmla="*/ 2147483647 h 2702"/>
                <a:gd name="T10" fmla="*/ 2147483647 w 2814"/>
                <a:gd name="T11" fmla="*/ 2147483647 h 2702"/>
                <a:gd name="T12" fmla="*/ 2147483647 w 2814"/>
                <a:gd name="T13" fmla="*/ 2147483647 h 2702"/>
                <a:gd name="T14" fmla="*/ 2147483647 w 2814"/>
                <a:gd name="T15" fmla="*/ 2147483647 h 2702"/>
                <a:gd name="T16" fmla="*/ 2147483647 w 2814"/>
                <a:gd name="T17" fmla="*/ 2147483647 h 2702"/>
                <a:gd name="T18" fmla="*/ 2147483647 w 2814"/>
                <a:gd name="T19" fmla="*/ 2147483647 h 2702"/>
                <a:gd name="T20" fmla="*/ 2147483647 w 2814"/>
                <a:gd name="T21" fmla="*/ 2147483647 h 2702"/>
                <a:gd name="T22" fmla="*/ 2147483647 w 2814"/>
                <a:gd name="T23" fmla="*/ 2147483647 h 2702"/>
                <a:gd name="T24" fmla="*/ 2147483647 w 2814"/>
                <a:gd name="T25" fmla="*/ 2147483647 h 2702"/>
                <a:gd name="T26" fmla="*/ 2147483647 w 2814"/>
                <a:gd name="T27" fmla="*/ 2147483647 h 2702"/>
                <a:gd name="T28" fmla="*/ 2147483647 w 2814"/>
                <a:gd name="T29" fmla="*/ 2147483647 h 27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14"/>
                <a:gd name="T46" fmla="*/ 0 h 2702"/>
                <a:gd name="T47" fmla="*/ 2814 w 2814"/>
                <a:gd name="T48" fmla="*/ 2702 h 270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14" h="2702">
                  <a:moveTo>
                    <a:pt x="0" y="1094"/>
                  </a:moveTo>
                  <a:cubicBezTo>
                    <a:pt x="35" y="1087"/>
                    <a:pt x="141" y="1077"/>
                    <a:pt x="210" y="1052"/>
                  </a:cubicBezTo>
                  <a:cubicBezTo>
                    <a:pt x="279" y="1027"/>
                    <a:pt x="351" y="1001"/>
                    <a:pt x="416" y="943"/>
                  </a:cubicBezTo>
                  <a:cubicBezTo>
                    <a:pt x="481" y="885"/>
                    <a:pt x="539" y="811"/>
                    <a:pt x="600" y="703"/>
                  </a:cubicBezTo>
                  <a:cubicBezTo>
                    <a:pt x="661" y="595"/>
                    <a:pt x="739" y="398"/>
                    <a:pt x="783" y="297"/>
                  </a:cubicBezTo>
                  <a:cubicBezTo>
                    <a:pt x="827" y="196"/>
                    <a:pt x="834" y="127"/>
                    <a:pt x="863" y="94"/>
                  </a:cubicBezTo>
                  <a:cubicBezTo>
                    <a:pt x="867" y="146"/>
                    <a:pt x="888" y="0"/>
                    <a:pt x="919" y="289"/>
                  </a:cubicBezTo>
                  <a:cubicBezTo>
                    <a:pt x="950" y="578"/>
                    <a:pt x="990" y="1466"/>
                    <a:pt x="1047" y="1831"/>
                  </a:cubicBezTo>
                  <a:cubicBezTo>
                    <a:pt x="1104" y="2196"/>
                    <a:pt x="1171" y="2336"/>
                    <a:pt x="1261" y="2477"/>
                  </a:cubicBezTo>
                  <a:cubicBezTo>
                    <a:pt x="1351" y="2618"/>
                    <a:pt x="1498" y="2642"/>
                    <a:pt x="1590" y="2676"/>
                  </a:cubicBezTo>
                  <a:cubicBezTo>
                    <a:pt x="1695" y="2702"/>
                    <a:pt x="1750" y="2702"/>
                    <a:pt x="1815" y="2683"/>
                  </a:cubicBezTo>
                  <a:cubicBezTo>
                    <a:pt x="1880" y="2664"/>
                    <a:pt x="1898" y="2663"/>
                    <a:pt x="1979" y="2614"/>
                  </a:cubicBezTo>
                  <a:cubicBezTo>
                    <a:pt x="2049" y="2570"/>
                    <a:pt x="2149" y="2470"/>
                    <a:pt x="2235" y="2417"/>
                  </a:cubicBezTo>
                  <a:cubicBezTo>
                    <a:pt x="2321" y="2364"/>
                    <a:pt x="2399" y="2331"/>
                    <a:pt x="2495" y="2297"/>
                  </a:cubicBezTo>
                  <a:cubicBezTo>
                    <a:pt x="2591" y="2263"/>
                    <a:pt x="2748" y="2228"/>
                    <a:pt x="2814" y="221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288781" name="Freeform 8"/>
            <p:cNvSpPr>
              <a:spLocks/>
            </p:cNvSpPr>
            <p:nvPr/>
          </p:nvSpPr>
          <p:spPr bwMode="auto">
            <a:xfrm>
              <a:off x="396875" y="2174875"/>
              <a:ext cx="4506913" cy="3787775"/>
            </a:xfrm>
            <a:custGeom>
              <a:avLst/>
              <a:gdLst>
                <a:gd name="T0" fmla="*/ 0 w 2839"/>
                <a:gd name="T1" fmla="*/ 2147483647 h 2386"/>
                <a:gd name="T2" fmla="*/ 2147483647 w 2839"/>
                <a:gd name="T3" fmla="*/ 2147483647 h 2386"/>
                <a:gd name="T4" fmla="*/ 2147483647 w 2839"/>
                <a:gd name="T5" fmla="*/ 2147483647 h 2386"/>
                <a:gd name="T6" fmla="*/ 2147483647 w 2839"/>
                <a:gd name="T7" fmla="*/ 2147483647 h 2386"/>
                <a:gd name="T8" fmla="*/ 2147483647 w 2839"/>
                <a:gd name="T9" fmla="*/ 2147483647 h 2386"/>
                <a:gd name="T10" fmla="*/ 2147483647 w 2839"/>
                <a:gd name="T11" fmla="*/ 2147483647 h 2386"/>
                <a:gd name="T12" fmla="*/ 2147483647 w 2839"/>
                <a:gd name="T13" fmla="*/ 2147483647 h 2386"/>
                <a:gd name="T14" fmla="*/ 2147483647 w 2839"/>
                <a:gd name="T15" fmla="*/ 2147483647 h 2386"/>
                <a:gd name="T16" fmla="*/ 2147483647 w 2839"/>
                <a:gd name="T17" fmla="*/ 2147483647 h 2386"/>
                <a:gd name="T18" fmla="*/ 2147483647 w 2839"/>
                <a:gd name="T19" fmla="*/ 2147483647 h 2386"/>
                <a:gd name="T20" fmla="*/ 2147483647 w 2839"/>
                <a:gd name="T21" fmla="*/ 2147483647 h 2386"/>
                <a:gd name="T22" fmla="*/ 2147483647 w 2839"/>
                <a:gd name="T23" fmla="*/ 2147483647 h 2386"/>
                <a:gd name="T24" fmla="*/ 2147483647 w 2839"/>
                <a:gd name="T25" fmla="*/ 2147483647 h 23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39"/>
                <a:gd name="T40" fmla="*/ 0 h 2386"/>
                <a:gd name="T41" fmla="*/ 2839 w 2839"/>
                <a:gd name="T42" fmla="*/ 2386 h 23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39" h="2386">
                  <a:moveTo>
                    <a:pt x="0" y="2386"/>
                  </a:moveTo>
                  <a:cubicBezTo>
                    <a:pt x="83" y="2362"/>
                    <a:pt x="372" y="2326"/>
                    <a:pt x="497" y="2241"/>
                  </a:cubicBezTo>
                  <a:cubicBezTo>
                    <a:pt x="622" y="2156"/>
                    <a:pt x="687" y="2071"/>
                    <a:pt x="752" y="1873"/>
                  </a:cubicBezTo>
                  <a:cubicBezTo>
                    <a:pt x="818" y="1675"/>
                    <a:pt x="852" y="1324"/>
                    <a:pt x="888" y="1053"/>
                  </a:cubicBezTo>
                  <a:cubicBezTo>
                    <a:pt x="924" y="782"/>
                    <a:pt x="944" y="422"/>
                    <a:pt x="968" y="248"/>
                  </a:cubicBezTo>
                  <a:cubicBezTo>
                    <a:pt x="992" y="74"/>
                    <a:pt x="1008" y="0"/>
                    <a:pt x="1032" y="8"/>
                  </a:cubicBezTo>
                  <a:cubicBezTo>
                    <a:pt x="1056" y="15"/>
                    <a:pt x="1087" y="188"/>
                    <a:pt x="1112" y="293"/>
                  </a:cubicBezTo>
                  <a:cubicBezTo>
                    <a:pt x="1137" y="398"/>
                    <a:pt x="1139" y="491"/>
                    <a:pt x="1183" y="639"/>
                  </a:cubicBezTo>
                  <a:cubicBezTo>
                    <a:pt x="1227" y="787"/>
                    <a:pt x="1298" y="1005"/>
                    <a:pt x="1375" y="1179"/>
                  </a:cubicBezTo>
                  <a:cubicBezTo>
                    <a:pt x="1452" y="1353"/>
                    <a:pt x="1527" y="1512"/>
                    <a:pt x="1646" y="1685"/>
                  </a:cubicBezTo>
                  <a:cubicBezTo>
                    <a:pt x="1765" y="1858"/>
                    <a:pt x="1964" y="2111"/>
                    <a:pt x="2088" y="2216"/>
                  </a:cubicBezTo>
                  <a:cubicBezTo>
                    <a:pt x="2212" y="2321"/>
                    <a:pt x="2263" y="2294"/>
                    <a:pt x="2388" y="2314"/>
                  </a:cubicBezTo>
                  <a:cubicBezTo>
                    <a:pt x="2513" y="2334"/>
                    <a:pt x="2745" y="2334"/>
                    <a:pt x="2839" y="2339"/>
                  </a:cubicBezTo>
                </a:path>
              </a:pathLst>
            </a:custGeom>
            <a:noFill/>
            <a:ln w="28575">
              <a:solidFill>
                <a:srgbClr val="3D84DB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288782" name="Rectangle 9"/>
            <p:cNvSpPr>
              <a:spLocks noChangeArrowheads="1"/>
            </p:cNvSpPr>
            <p:nvPr/>
          </p:nvSpPr>
          <p:spPr bwMode="auto">
            <a:xfrm>
              <a:off x="403225" y="1000125"/>
              <a:ext cx="4500563" cy="4967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288783" name="Line 10"/>
            <p:cNvSpPr>
              <a:spLocks noChangeShapeType="1"/>
            </p:cNvSpPr>
            <p:nvPr/>
          </p:nvSpPr>
          <p:spPr bwMode="auto">
            <a:xfrm>
              <a:off x="1490663" y="1028700"/>
              <a:ext cx="0" cy="4948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784" name="Line 11"/>
            <p:cNvSpPr>
              <a:spLocks noChangeShapeType="1"/>
            </p:cNvSpPr>
            <p:nvPr/>
          </p:nvSpPr>
          <p:spPr bwMode="auto">
            <a:xfrm>
              <a:off x="2301875" y="1022350"/>
              <a:ext cx="0" cy="4948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785" name="Line 12"/>
            <p:cNvSpPr>
              <a:spLocks noChangeShapeType="1"/>
            </p:cNvSpPr>
            <p:nvPr/>
          </p:nvSpPr>
          <p:spPr bwMode="auto">
            <a:xfrm>
              <a:off x="3686175" y="1016000"/>
              <a:ext cx="0" cy="4948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88786" name="Picture 1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18038" y="6084888"/>
              <a:ext cx="180975" cy="13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787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94013" y="1222375"/>
              <a:ext cx="1746250" cy="31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788" name="Picture 18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69988" y="2009775"/>
              <a:ext cx="254000" cy="21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789" name="Picture 21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73350" y="3540125"/>
              <a:ext cx="23336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16695096"/>
              </p:ext>
            </p:extLst>
          </p:nvPr>
        </p:nvGraphicFramePr>
        <p:xfrm>
          <a:off x="5364088" y="1124744"/>
          <a:ext cx="3606800" cy="2514600"/>
        </p:xfrm>
        <a:graphic>
          <a:graphicData uri="http://schemas.openxmlformats.org/presentationml/2006/ole">
            <p:oleObj spid="_x0000_s288824" name="Image" r:id="rId11" imgW="10095238" imgH="6653968" progId="">
              <p:embed/>
            </p:oleObj>
          </a:graphicData>
        </a:graphic>
      </p:graphicFrame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331640" y="980728"/>
            <a:ext cx="1243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 dirty="0"/>
              <a:t>Dispersion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253163" y="1143000"/>
            <a:ext cx="1312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 dirty="0"/>
              <a:t>Diffraction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3528" y="1340768"/>
            <a:ext cx="3024336" cy="874498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347864" y="1412776"/>
            <a:ext cx="20162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 smtClean="0">
                <a:latin typeface="Trebuchet MS" charset="0"/>
              </a:rPr>
              <a:t>Image by Ian Mackenzie </a:t>
            </a:r>
            <a:r>
              <a:rPr lang="en-US" sz="1000" dirty="0" smtClean="0">
                <a:latin typeface="Trebuchet MS" charset="0"/>
                <a:hlinkClick r:id="rId13"/>
              </a:rPr>
              <a:t>http://www.flickr.com/photos/madmack/136237003/</a:t>
            </a:r>
            <a:endParaRPr lang="en-US" sz="1000" dirty="0" smtClean="0">
              <a:latin typeface="Trebuchet MS" charset="0"/>
            </a:endParaRPr>
          </a:p>
          <a:p>
            <a:pPr eaLnBrk="1" hangingPunct="1"/>
            <a:r>
              <a:rPr lang="en-US" sz="1000" dirty="0" smtClean="0">
                <a:latin typeface="Trebuchet MS" charset="0"/>
              </a:rPr>
              <a:t>on </a:t>
            </a:r>
            <a:r>
              <a:rPr lang="en-US" sz="1000" dirty="0" err="1" smtClean="0">
                <a:latin typeface="Trebuchet MS" charset="0"/>
              </a:rPr>
              <a:t>flickr</a:t>
            </a:r>
            <a:r>
              <a:rPr lang="en-US" sz="1000" dirty="0" smtClean="0">
                <a:latin typeface="Trebuchet MS" charset="0"/>
              </a:rPr>
              <a:t> </a:t>
            </a:r>
            <a:endParaRPr lang="en-US" sz="1000" dirty="0">
              <a:latin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 cstate="print"/>
          <a:stretch/>
        </p:blipFill>
        <p:spPr>
          <a:xfrm>
            <a:off x="1907704" y="3861048"/>
            <a:ext cx="2832383" cy="2459484"/>
          </a:xfrm>
          <a:prstGeom prst="rect">
            <a:avLst/>
          </a:prstGeom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907704" y="6309320"/>
            <a:ext cx="27363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 smtClean="0">
                <a:latin typeface="Trebuchet MS" charset="0"/>
              </a:rPr>
              <a:t>Image by </a:t>
            </a:r>
            <a:r>
              <a:rPr lang="en-US" sz="1000" dirty="0" err="1" smtClean="0">
                <a:latin typeface="Trebuchet MS" charset="0"/>
              </a:rPr>
              <a:t>wonker</a:t>
            </a:r>
            <a:r>
              <a:rPr lang="en-US" sz="1000" dirty="0">
                <a:latin typeface="Trebuchet MS" charset="0"/>
              </a:rPr>
              <a:t> </a:t>
            </a:r>
            <a:r>
              <a:rPr lang="en-US" sz="1000" dirty="0">
                <a:latin typeface="Trebuchet MS" charset="0"/>
                <a:hlinkClick r:id="rId15"/>
              </a:rPr>
              <a:t>http://</a:t>
            </a:r>
            <a:r>
              <a:rPr lang="en-US" sz="1000" dirty="0" err="1">
                <a:latin typeface="Trebuchet MS" charset="0"/>
                <a:hlinkClick r:id="rId15"/>
              </a:rPr>
              <a:t>www.flickr.com</a:t>
            </a:r>
            <a:r>
              <a:rPr lang="en-US" sz="1000" dirty="0">
                <a:latin typeface="Trebuchet MS" charset="0"/>
                <a:hlinkClick r:id="rId15"/>
              </a:rPr>
              <a:t>/photos/</a:t>
            </a:r>
            <a:r>
              <a:rPr lang="en-US" sz="1000" dirty="0" err="1">
                <a:latin typeface="Trebuchet MS" charset="0"/>
                <a:hlinkClick r:id="rId15"/>
              </a:rPr>
              <a:t>wonker</a:t>
            </a:r>
            <a:r>
              <a:rPr lang="en-US" sz="1000" dirty="0">
                <a:latin typeface="Trebuchet MS" charset="0"/>
                <a:hlinkClick r:id="rId15"/>
              </a:rPr>
              <a:t>/2505350820</a:t>
            </a:r>
            <a:r>
              <a:rPr lang="en-US" sz="1000" dirty="0" smtClean="0">
                <a:latin typeface="Trebuchet MS" charset="0"/>
                <a:hlinkClick r:id="rId15"/>
              </a:rPr>
              <a:t>/</a:t>
            </a:r>
            <a:r>
              <a:rPr lang="en-US" sz="1000" dirty="0" smtClean="0">
                <a:latin typeface="Trebuchet MS" charset="0"/>
              </a:rPr>
              <a:t> on </a:t>
            </a:r>
            <a:r>
              <a:rPr lang="en-US" sz="1000" dirty="0" err="1" smtClean="0">
                <a:latin typeface="Trebuchet MS" charset="0"/>
              </a:rPr>
              <a:t>flickr</a:t>
            </a:r>
            <a:r>
              <a:rPr lang="en-US" sz="1000" dirty="0" smtClean="0">
                <a:latin typeface="Trebuchet MS" charset="0"/>
              </a:rPr>
              <a:t> </a:t>
            </a:r>
            <a:endParaRPr lang="en-US" sz="1000" dirty="0">
              <a:latin typeface="Trebuchet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36096" y="4005064"/>
            <a:ext cx="3115196" cy="2075170"/>
          </a:xfrm>
          <a:prstGeom prst="rect">
            <a:avLst/>
          </a:prstGeom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6084168" y="6093296"/>
            <a:ext cx="2217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</a:rPr>
              <a:t>Image is in the public domain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436096" y="3717032"/>
            <a:ext cx="33650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/>
              <a:t>Sunlight diffracted through a 20 </a:t>
            </a:r>
            <a:r>
              <a:rPr lang="en-US" sz="1400" dirty="0" err="1" smtClean="0"/>
              <a:t>μm</a:t>
            </a:r>
            <a:r>
              <a:rPr lang="en-US" sz="1400" dirty="0" smtClean="0"/>
              <a:t> slit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ChangeArrowheads="1"/>
          </p:cNvSpPr>
          <p:nvPr/>
        </p:nvSpPr>
        <p:spPr bwMode="auto">
          <a:xfrm>
            <a:off x="3733800" y="333375"/>
            <a:ext cx="168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u="sng">
                <a:latin typeface="Trebuchet MS" charset="0"/>
                <a:ea typeface="ＭＳ Ｐゴシック" charset="-128"/>
                <a:cs typeface="ＭＳ Ｐゴシック" charset="-128"/>
              </a:rPr>
              <a:t>Resonators</a:t>
            </a:r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1290638" y="1019175"/>
            <a:ext cx="210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rebuchet MS" charset="0"/>
                <a:ea typeface="Trebuchet MS" charset="0"/>
                <a:cs typeface="Trebuchet MS" charset="0"/>
              </a:rPr>
              <a:t>STANDING WAVE</a:t>
            </a:r>
          </a:p>
        </p:txBody>
      </p:sp>
      <p:sp>
        <p:nvSpPr>
          <p:cNvPr id="53253" name="Rectangle 7"/>
          <p:cNvSpPr>
            <a:spLocks noChangeArrowheads="1"/>
          </p:cNvSpPr>
          <p:nvPr/>
        </p:nvSpPr>
        <p:spPr bwMode="auto">
          <a:xfrm>
            <a:off x="458788" y="3594100"/>
            <a:ext cx="409575" cy="447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4" name="Rectangle 8"/>
          <p:cNvSpPr>
            <a:spLocks noChangeArrowheads="1"/>
          </p:cNvSpPr>
          <p:nvPr/>
        </p:nvSpPr>
        <p:spPr bwMode="auto">
          <a:xfrm>
            <a:off x="254000" y="5676900"/>
            <a:ext cx="409575" cy="447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6" name="Text Box 11"/>
          <p:cNvSpPr txBox="1">
            <a:spLocks noChangeArrowheads="1"/>
          </p:cNvSpPr>
          <p:nvPr/>
        </p:nvSpPr>
        <p:spPr bwMode="auto">
          <a:xfrm>
            <a:off x="6138863" y="1016000"/>
            <a:ext cx="1717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rebuchet MS" charset="0"/>
                <a:ea typeface="Trebuchet MS" charset="0"/>
                <a:cs typeface="Trebuchet MS" charset="0"/>
              </a:rPr>
              <a:t>RESONATORS</a:t>
            </a:r>
          </a:p>
        </p:txBody>
      </p:sp>
      <p:sp>
        <p:nvSpPr>
          <p:cNvPr id="53257" name="Line 12"/>
          <p:cNvSpPr>
            <a:spLocks noChangeShapeType="1"/>
          </p:cNvSpPr>
          <p:nvPr/>
        </p:nvSpPr>
        <p:spPr bwMode="auto">
          <a:xfrm>
            <a:off x="5889625" y="3659188"/>
            <a:ext cx="0" cy="808037"/>
          </a:xfrm>
          <a:prstGeom prst="line">
            <a:avLst/>
          </a:prstGeom>
          <a:noFill/>
          <a:ln w="38100">
            <a:solidFill>
              <a:srgbClr val="3D84DB"/>
            </a:solidFill>
            <a:round/>
            <a:headEnd type="arrow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8" name="Text Box 13"/>
          <p:cNvSpPr txBox="1">
            <a:spLocks noChangeArrowheads="1"/>
          </p:cNvSpPr>
          <p:nvPr/>
        </p:nvSpPr>
        <p:spPr bwMode="auto">
          <a:xfrm>
            <a:off x="5373688" y="4467225"/>
            <a:ext cx="29797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Terminate the standing wave with a second wall to form a resonator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628800"/>
            <a:ext cx="4080892" cy="2068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005064"/>
            <a:ext cx="3792860" cy="1922488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2132856"/>
            <a:ext cx="177800" cy="2413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1628800"/>
            <a:ext cx="203200" cy="2413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2852936"/>
            <a:ext cx="177800" cy="2413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3212976"/>
            <a:ext cx="203200" cy="241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1700808"/>
            <a:ext cx="3010713" cy="1512168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050" y="2762250"/>
            <a:ext cx="114300" cy="114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50" y="2927350"/>
            <a:ext cx="114300" cy="114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8400" y="2063750"/>
            <a:ext cx="355600" cy="241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3068960"/>
            <a:ext cx="765364" cy="14850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3140968"/>
            <a:ext cx="821184" cy="140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5"/>
          <p:cNvSpPr txBox="1">
            <a:spLocks noChangeArrowheads="1"/>
          </p:cNvSpPr>
          <p:nvPr/>
        </p:nvSpPr>
        <p:spPr bwMode="auto">
          <a:xfrm>
            <a:off x="2843808" y="5517232"/>
            <a:ext cx="1672566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Trebuchet MS" pitchFamily="34" charset="0"/>
                <a:ea typeface="ＭＳ Ｐゴシック" pitchFamily="-65" charset="-128"/>
              </a:rPr>
              <a:t>Standing wave </a:t>
            </a:r>
            <a:endParaRPr lang="en-US" sz="1800" dirty="0" smtClean="0">
              <a:latin typeface="Trebuchet MS" pitchFamily="34" charset="0"/>
              <a:ea typeface="ＭＳ Ｐゴシック" pitchFamily="-65" charset="-128"/>
            </a:endParaRPr>
          </a:p>
          <a:p>
            <a:pPr algn="ctr"/>
            <a:r>
              <a:rPr lang="en-US" sz="1800" dirty="0" smtClean="0">
                <a:latin typeface="Trebuchet MS" pitchFamily="34" charset="0"/>
                <a:ea typeface="ＭＳ Ｐゴシック" pitchFamily="-65" charset="-128"/>
              </a:rPr>
              <a:t>pattern</a:t>
            </a:r>
            <a:r>
              <a:rPr lang="en-US" sz="1800" dirty="0">
                <a:latin typeface="Trebuchet MS" pitchFamily="34" charset="0"/>
                <a:ea typeface="ＭＳ Ｐゴシック" pitchFamily="-65" charset="-128"/>
              </a:rPr>
              <a:t/>
            </a:r>
            <a:br>
              <a:rPr lang="en-US" sz="1800" dirty="0">
                <a:latin typeface="Trebuchet MS" pitchFamily="34" charset="0"/>
                <a:ea typeface="ＭＳ Ｐゴシック" pitchFamily="-65" charset="-128"/>
              </a:rPr>
            </a:br>
            <a:r>
              <a:rPr lang="en-US" sz="1800" dirty="0">
                <a:latin typeface="Trebuchet MS" pitchFamily="34" charset="0"/>
                <a:ea typeface="ＭＳ Ｐゴシック" pitchFamily="-65" charset="-128"/>
              </a:rPr>
              <a:t>of the H-field</a:t>
            </a:r>
          </a:p>
        </p:txBody>
      </p:sp>
      <p:sp>
        <p:nvSpPr>
          <p:cNvPr id="147460" name="Text Box 6"/>
          <p:cNvSpPr txBox="1">
            <a:spLocks noChangeArrowheads="1"/>
          </p:cNvSpPr>
          <p:nvPr/>
        </p:nvSpPr>
        <p:spPr bwMode="auto">
          <a:xfrm>
            <a:off x="2339752" y="3573016"/>
            <a:ext cx="272415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latin typeface="Trebuchet MS" pitchFamily="34" charset="0"/>
                <a:ea typeface="ＭＳ Ｐゴシック" pitchFamily="-65" charset="-128"/>
              </a:rPr>
              <a:t>Standing wave </a:t>
            </a:r>
            <a:endParaRPr lang="en-US" sz="1800" dirty="0" smtClean="0">
              <a:latin typeface="Trebuchet MS" pitchFamily="34" charset="0"/>
              <a:ea typeface="ＭＳ Ｐゴシック" pitchFamily="-65" charset="-128"/>
            </a:endParaRPr>
          </a:p>
          <a:p>
            <a:pPr algn="ctr"/>
            <a:r>
              <a:rPr lang="en-US" sz="1800" dirty="0" smtClean="0">
                <a:latin typeface="Trebuchet MS" pitchFamily="34" charset="0"/>
                <a:ea typeface="ＭＳ Ｐゴシック" pitchFamily="-65" charset="-128"/>
              </a:rPr>
              <a:t>pattern</a:t>
            </a:r>
            <a:r>
              <a:rPr lang="en-US" sz="1800" dirty="0">
                <a:latin typeface="Trebuchet MS" pitchFamily="34" charset="0"/>
                <a:ea typeface="ＭＳ Ｐゴシック" pitchFamily="-65" charset="-128"/>
              </a:rPr>
              <a:t/>
            </a:r>
            <a:br>
              <a:rPr lang="en-US" sz="1800" dirty="0">
                <a:latin typeface="Trebuchet MS" pitchFamily="34" charset="0"/>
                <a:ea typeface="ＭＳ Ｐゴシック" pitchFamily="-65" charset="-128"/>
              </a:rPr>
            </a:br>
            <a:r>
              <a:rPr lang="en-US" sz="1800" dirty="0">
                <a:latin typeface="Trebuchet MS" pitchFamily="34" charset="0"/>
                <a:ea typeface="ＭＳ Ｐゴシック" pitchFamily="-65" charset="-128"/>
              </a:rPr>
              <a:t>of the E-field</a:t>
            </a:r>
          </a:p>
        </p:txBody>
      </p:sp>
      <p:sp>
        <p:nvSpPr>
          <p:cNvPr id="147461" name="Text Box 7"/>
          <p:cNvSpPr txBox="1">
            <a:spLocks noChangeArrowheads="1"/>
          </p:cNvSpPr>
          <p:nvPr/>
        </p:nvSpPr>
        <p:spPr bwMode="auto">
          <a:xfrm>
            <a:off x="381000" y="304800"/>
            <a:ext cx="28495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u="sng" dirty="0">
                <a:latin typeface="Trebuchet MS" pitchFamily="34" charset="0"/>
                <a:ea typeface="ＭＳ Ｐゴシック" pitchFamily="-65" charset="-128"/>
              </a:rPr>
              <a:t>Reflection of a Normally Incident EM Wave from a Perfect Conductor</a:t>
            </a:r>
          </a:p>
        </p:txBody>
      </p:sp>
      <p:sp>
        <p:nvSpPr>
          <p:cNvPr id="147462" name="Rectangle 9"/>
          <p:cNvSpPr>
            <a:spLocks noChangeArrowheads="1"/>
          </p:cNvSpPr>
          <p:nvPr/>
        </p:nvSpPr>
        <p:spPr bwMode="auto">
          <a:xfrm>
            <a:off x="4038600" y="19812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latin typeface="Trebuchet MS" pitchFamily="34" charset="0"/>
              <a:ea typeface="ＭＳ Ｐゴシック" pitchFamily="-65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32656"/>
            <a:ext cx="4080892" cy="2068483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836712"/>
            <a:ext cx="177800" cy="241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1259" y="1649479"/>
            <a:ext cx="177800" cy="241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2060848"/>
            <a:ext cx="203200" cy="241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332656"/>
            <a:ext cx="203200" cy="241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9772" y="483486"/>
            <a:ext cx="812800" cy="165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92696"/>
            <a:ext cx="838200" cy="203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2348880"/>
            <a:ext cx="838200" cy="203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2582" y="2143593"/>
            <a:ext cx="711200" cy="165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1844824"/>
            <a:ext cx="1473200" cy="279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276872"/>
            <a:ext cx="1955800" cy="5588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332656"/>
            <a:ext cx="101600" cy="1016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8424" y="1484784"/>
            <a:ext cx="101600" cy="10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44008" y="2708920"/>
            <a:ext cx="3792860" cy="1922488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6416" y="4509120"/>
            <a:ext cx="101600" cy="1016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3501008"/>
            <a:ext cx="317500" cy="1778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296" y="2708920"/>
            <a:ext cx="228600" cy="2667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44008" y="4725144"/>
            <a:ext cx="3826510" cy="1939544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6416" y="6525344"/>
            <a:ext cx="101600" cy="1016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4581128"/>
            <a:ext cx="863600" cy="1651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4581128"/>
            <a:ext cx="762000" cy="1651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6597352"/>
            <a:ext cx="1054100" cy="2159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6620972"/>
            <a:ext cx="965200" cy="2159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5589240"/>
            <a:ext cx="800100" cy="2159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9409" y="4404127"/>
            <a:ext cx="101600" cy="1524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296" y="4725144"/>
            <a:ext cx="266700" cy="266700"/>
          </a:xfrm>
          <a:prstGeom prst="rect">
            <a:avLst/>
          </a:prstGeom>
        </p:spPr>
      </p:pic>
      <p:pic>
        <p:nvPicPr>
          <p:cNvPr id="9" name="Picture 8" descr="DiscoBall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132856"/>
            <a:ext cx="2330358" cy="35010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544" y="5589240"/>
            <a:ext cx="2440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by </a:t>
            </a:r>
            <a:r>
              <a:rPr lang="en-US" sz="1200" dirty="0" err="1" smtClean="0"/>
              <a:t>Theogeo</a:t>
            </a:r>
            <a:r>
              <a:rPr lang="en-US" sz="1200" dirty="0"/>
              <a:t> </a:t>
            </a:r>
            <a:r>
              <a:rPr lang="en-US" sz="1200" dirty="0">
                <a:hlinkClick r:id="rId24"/>
              </a:rPr>
              <a:t>http://www</a:t>
            </a:r>
            <a:r>
              <a:rPr lang="en-US" sz="1200" dirty="0" smtClean="0">
                <a:hlinkClick r:id="rId24"/>
              </a:rPr>
              <a:t>.</a:t>
            </a:r>
          </a:p>
          <a:p>
            <a:r>
              <a:rPr lang="en-US" sz="1200" dirty="0" err="1" smtClean="0">
                <a:hlinkClick r:id="rId24"/>
              </a:rPr>
              <a:t>flickr.com</a:t>
            </a:r>
            <a:r>
              <a:rPr lang="en-US" sz="1200" dirty="0">
                <a:hlinkClick r:id="rId24"/>
              </a:rPr>
              <a:t>/photos/theogeo/</a:t>
            </a:r>
            <a:r>
              <a:rPr lang="en-US" sz="1200" dirty="0" smtClean="0">
                <a:hlinkClick r:id="rId24"/>
              </a:rPr>
              <a:t>1102</a:t>
            </a:r>
          </a:p>
          <a:p>
            <a:r>
              <a:rPr lang="en-US" sz="1200" dirty="0" smtClean="0">
                <a:hlinkClick r:id="rId24"/>
              </a:rPr>
              <a:t>816166/</a:t>
            </a:r>
            <a:r>
              <a:rPr lang="en-US" sz="1200" dirty="0" smtClean="0"/>
              <a:t> on </a:t>
            </a:r>
            <a:r>
              <a:rPr lang="en-US" sz="1200" dirty="0" err="1" smtClean="0"/>
              <a:t>flickr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4"/>
          <p:cNvSpPr>
            <a:spLocks noChangeArrowheads="1"/>
          </p:cNvSpPr>
          <p:nvPr/>
        </p:nvSpPr>
        <p:spPr bwMode="auto">
          <a:xfrm flipH="1">
            <a:off x="3707904" y="4293096"/>
            <a:ext cx="1828800" cy="1981200"/>
          </a:xfrm>
          <a:prstGeom prst="rect">
            <a:avLst/>
          </a:prstGeom>
          <a:gradFill rotWithShape="1">
            <a:gsLst>
              <a:gs pos="0">
                <a:srgbClr val="CBD4EF">
                  <a:alpha val="67000"/>
                </a:srgbClr>
              </a:gs>
              <a:gs pos="100000">
                <a:srgbClr val="5E626F">
                  <a:alpha val="67998"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Front">
              <a:rot lat="1139994" lon="600000" rev="0"/>
            </a:camera>
            <a:lightRig rig="legacyFlat3" dir="b"/>
          </a:scene3d>
          <a:sp3d extrusionH="3630600" prstMaterial="legacyPlastic">
            <a:bevelT w="13500" h="13500" prst="angle"/>
            <a:bevelB w="13500" h="13500" prst="angle"/>
            <a:extrusionClr>
              <a:srgbClr val="9BCFFF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>
              <a:latin typeface="Trebuchet MS" charset="0"/>
            </a:endParaRPr>
          </a:p>
        </p:txBody>
      </p:sp>
      <p:sp>
        <p:nvSpPr>
          <p:cNvPr id="289799" name="Rectangle 13"/>
          <p:cNvSpPr>
            <a:spLocks noChangeArrowheads="1"/>
          </p:cNvSpPr>
          <p:nvPr/>
        </p:nvSpPr>
        <p:spPr bwMode="auto">
          <a:xfrm>
            <a:off x="3303588" y="304800"/>
            <a:ext cx="32956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i="1" u="sng"/>
              <a:t>Thin Film Interference</a:t>
            </a:r>
          </a:p>
        </p:txBody>
      </p:sp>
      <p:sp>
        <p:nvSpPr>
          <p:cNvPr id="289805" name="Line 24"/>
          <p:cNvSpPr>
            <a:spLocks noChangeShapeType="1"/>
          </p:cNvSpPr>
          <p:nvPr/>
        </p:nvSpPr>
        <p:spPr bwMode="auto">
          <a:xfrm flipV="1">
            <a:off x="3124200" y="5627688"/>
            <a:ext cx="914400" cy="5127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06" name="Line 25"/>
          <p:cNvSpPr>
            <a:spLocks noChangeShapeType="1"/>
          </p:cNvSpPr>
          <p:nvPr/>
        </p:nvSpPr>
        <p:spPr bwMode="auto">
          <a:xfrm flipV="1">
            <a:off x="4038600" y="5421313"/>
            <a:ext cx="1524000" cy="2063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07" name="Line 26"/>
          <p:cNvSpPr>
            <a:spLocks noChangeShapeType="1"/>
          </p:cNvSpPr>
          <p:nvPr/>
        </p:nvSpPr>
        <p:spPr bwMode="auto">
          <a:xfrm flipH="1" flipV="1">
            <a:off x="3962400" y="5216525"/>
            <a:ext cx="1600200" cy="2047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08" name="Line 27"/>
          <p:cNvSpPr>
            <a:spLocks noChangeShapeType="1"/>
          </p:cNvSpPr>
          <p:nvPr/>
        </p:nvSpPr>
        <p:spPr bwMode="auto">
          <a:xfrm flipV="1">
            <a:off x="4038600" y="5011738"/>
            <a:ext cx="1524000" cy="2047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09" name="Line 28"/>
          <p:cNvSpPr>
            <a:spLocks noChangeShapeType="1"/>
          </p:cNvSpPr>
          <p:nvPr/>
        </p:nvSpPr>
        <p:spPr bwMode="auto">
          <a:xfrm flipH="1" flipV="1">
            <a:off x="3962400" y="4806950"/>
            <a:ext cx="1600200" cy="2047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10" name="Line 32"/>
          <p:cNvSpPr>
            <a:spLocks noChangeShapeType="1"/>
          </p:cNvSpPr>
          <p:nvPr/>
        </p:nvSpPr>
        <p:spPr bwMode="auto">
          <a:xfrm flipV="1">
            <a:off x="5524500" y="4908550"/>
            <a:ext cx="914400" cy="5127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11" name="Line 33"/>
          <p:cNvSpPr>
            <a:spLocks noChangeShapeType="1"/>
          </p:cNvSpPr>
          <p:nvPr/>
        </p:nvSpPr>
        <p:spPr bwMode="auto">
          <a:xfrm flipV="1">
            <a:off x="5549900" y="4498975"/>
            <a:ext cx="914400" cy="5127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12" name="Line 35"/>
          <p:cNvSpPr>
            <a:spLocks noChangeShapeType="1"/>
          </p:cNvSpPr>
          <p:nvPr/>
        </p:nvSpPr>
        <p:spPr bwMode="auto">
          <a:xfrm flipH="1" flipV="1">
            <a:off x="3060700" y="5114925"/>
            <a:ext cx="914400" cy="5127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13" name="Line 36"/>
          <p:cNvSpPr>
            <a:spLocks noChangeShapeType="1"/>
          </p:cNvSpPr>
          <p:nvPr/>
        </p:nvSpPr>
        <p:spPr bwMode="auto">
          <a:xfrm flipH="1" flipV="1">
            <a:off x="3111500" y="4703763"/>
            <a:ext cx="914400" cy="5127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14" name="Line 37"/>
          <p:cNvSpPr>
            <a:spLocks noChangeShapeType="1"/>
          </p:cNvSpPr>
          <p:nvPr/>
        </p:nvSpPr>
        <p:spPr bwMode="auto">
          <a:xfrm flipH="1" flipV="1">
            <a:off x="3060700" y="4276725"/>
            <a:ext cx="914400" cy="5127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6237312"/>
            <a:ext cx="355600" cy="304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5661248"/>
            <a:ext cx="774700" cy="304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5373216"/>
            <a:ext cx="812800" cy="304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581128"/>
            <a:ext cx="2628900" cy="368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4077072"/>
            <a:ext cx="3060700" cy="3683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933056"/>
            <a:ext cx="3149600" cy="4191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5013176"/>
            <a:ext cx="2197100" cy="368300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064" y="-13692"/>
            <a:ext cx="2689967" cy="229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0" y="2276872"/>
            <a:ext cx="305983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050" dirty="0">
                <a:latin typeface="Trebuchet MS" charset="0"/>
              </a:rPr>
              <a:t>Image by Yoko </a:t>
            </a:r>
            <a:r>
              <a:rPr lang="en-US" sz="1050" dirty="0" err="1">
                <a:latin typeface="Trebuchet MS" charset="0"/>
              </a:rPr>
              <a:t>Nekonomania</a:t>
            </a:r>
            <a:r>
              <a:rPr lang="en-US" sz="1050" dirty="0">
                <a:latin typeface="Trebuchet MS" charset="0"/>
              </a:rPr>
              <a:t> </a:t>
            </a:r>
            <a:r>
              <a:rPr lang="en-US" sz="1050" dirty="0">
                <a:latin typeface="Trebuchet MS" charset="0"/>
                <a:hlinkClick r:id="rId19"/>
              </a:rPr>
              <a:t>http://www.</a:t>
            </a:r>
          </a:p>
          <a:p>
            <a:pPr eaLnBrk="0" hangingPunct="0">
              <a:defRPr/>
            </a:pPr>
            <a:r>
              <a:rPr lang="en-US" sz="1050" dirty="0" err="1">
                <a:latin typeface="Trebuchet MS" charset="0"/>
                <a:hlinkClick r:id="rId19"/>
              </a:rPr>
              <a:t>flickr.com</a:t>
            </a:r>
            <a:r>
              <a:rPr lang="en-US" sz="1050" dirty="0">
                <a:latin typeface="Trebuchet MS" charset="0"/>
                <a:hlinkClick r:id="rId19"/>
              </a:rPr>
              <a:t>/photos/</a:t>
            </a:r>
            <a:r>
              <a:rPr lang="en-US" sz="1050" dirty="0" err="1">
                <a:latin typeface="Trebuchet MS" charset="0"/>
                <a:hlinkClick r:id="rId19"/>
              </a:rPr>
              <a:t>nekonomania</a:t>
            </a:r>
            <a:r>
              <a:rPr lang="en-US" sz="1050" dirty="0">
                <a:latin typeface="Trebuchet MS" charset="0"/>
                <a:hlinkClick r:id="rId19"/>
              </a:rPr>
              <a:t>/4827035737/</a:t>
            </a:r>
            <a:r>
              <a:rPr lang="en-US" sz="1050" dirty="0">
                <a:latin typeface="Trebuchet MS" charset="0"/>
              </a:rPr>
              <a:t> </a:t>
            </a:r>
          </a:p>
          <a:p>
            <a:pPr eaLnBrk="0" hangingPunct="0">
              <a:defRPr/>
            </a:pPr>
            <a:r>
              <a:rPr lang="en-US" sz="1050" dirty="0">
                <a:latin typeface="Trebuchet MS" charset="0"/>
              </a:rPr>
              <a:t>on </a:t>
            </a:r>
            <a:r>
              <a:rPr lang="en-US" sz="1050" dirty="0" err="1" smtClean="0">
                <a:latin typeface="Trebuchet MS" charset="0"/>
              </a:rPr>
              <a:t>flickr</a:t>
            </a:r>
            <a:endParaRPr lang="en-US" sz="1050" dirty="0">
              <a:latin typeface="Trebuchet MS" charset="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 flipH="1">
            <a:off x="4211960" y="1340768"/>
            <a:ext cx="1828800" cy="1981200"/>
          </a:xfrm>
          <a:prstGeom prst="rect">
            <a:avLst/>
          </a:prstGeom>
          <a:gradFill rotWithShape="1">
            <a:gsLst>
              <a:gs pos="0">
                <a:srgbClr val="CBD4EF">
                  <a:alpha val="67000"/>
                </a:srgbClr>
              </a:gs>
              <a:gs pos="100000">
                <a:srgbClr val="5E626F">
                  <a:alpha val="67998"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Front">
              <a:rot lat="1139994" lon="600000" rev="0"/>
            </a:camera>
            <a:lightRig rig="legacyFlat3" dir="b"/>
          </a:scene3d>
          <a:sp3d extrusionH="3630600" prstMaterial="legacyPlastic">
            <a:bevelT w="13500" h="13500" prst="angle"/>
            <a:bevelB w="13500" h="13500" prst="angle"/>
            <a:extrusionClr>
              <a:srgbClr val="9BCFFF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>
              <a:latin typeface="Trebuchet MS" charset="0"/>
            </a:endParaRPr>
          </a:p>
        </p:txBody>
      </p:sp>
      <p:sp>
        <p:nvSpPr>
          <p:cNvPr id="41" name="AutoShape 6"/>
          <p:cNvSpPr>
            <a:spLocks noChangeArrowheads="1"/>
          </p:cNvSpPr>
          <p:nvPr/>
        </p:nvSpPr>
        <p:spPr bwMode="auto">
          <a:xfrm>
            <a:off x="4440560" y="1797968"/>
            <a:ext cx="304800" cy="381000"/>
          </a:xfrm>
          <a:prstGeom prst="curvedRightArrow">
            <a:avLst>
              <a:gd name="adj1" fmla="val 25000"/>
              <a:gd name="adj2" fmla="val 50000"/>
              <a:gd name="adj3" fmla="val 33333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rebuchet MS" charset="0"/>
            </a:endParaRPr>
          </a:p>
        </p:txBody>
      </p:sp>
      <p:sp>
        <p:nvSpPr>
          <p:cNvPr id="42" name="AutoShape 7"/>
          <p:cNvSpPr>
            <a:spLocks noChangeArrowheads="1"/>
          </p:cNvSpPr>
          <p:nvPr/>
        </p:nvSpPr>
        <p:spPr bwMode="auto">
          <a:xfrm flipH="1">
            <a:off x="5640710" y="1797968"/>
            <a:ext cx="304800" cy="381000"/>
          </a:xfrm>
          <a:prstGeom prst="curvedRightArrow">
            <a:avLst>
              <a:gd name="adj1" fmla="val 25000"/>
              <a:gd name="adj2" fmla="val 50000"/>
              <a:gd name="adj3" fmla="val 33333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rebuchet MS" charset="0"/>
            </a:endParaRPr>
          </a:p>
        </p:txBody>
      </p:sp>
      <p:pic>
        <p:nvPicPr>
          <p:cNvPr id="44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1235" y="1769393"/>
            <a:ext cx="279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8060" y="2856831"/>
            <a:ext cx="342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2735" y="1296318"/>
            <a:ext cx="342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0410" y="2628231"/>
            <a:ext cx="3873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4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9510" y="2712368"/>
            <a:ext cx="342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4098" y="1874168"/>
            <a:ext cx="3984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6360" y="2940968"/>
            <a:ext cx="357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Line 29"/>
          <p:cNvSpPr>
            <a:spLocks noChangeShapeType="1"/>
          </p:cNvSpPr>
          <p:nvPr/>
        </p:nvSpPr>
        <p:spPr bwMode="auto">
          <a:xfrm>
            <a:off x="4240535" y="1312193"/>
            <a:ext cx="18288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2" name="Picture 30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6835" y="1112168"/>
            <a:ext cx="177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6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5935" y="2253581"/>
            <a:ext cx="39846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8010" y="2355181"/>
            <a:ext cx="4413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1085" y="2583781"/>
            <a:ext cx="44132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9935" y="1797968"/>
            <a:ext cx="9620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9510" y="1739231"/>
            <a:ext cx="10366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latex-image-1.pdf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8785" y="1921793"/>
            <a:ext cx="279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14"/>
          <p:cNvSpPr>
            <a:spLocks noChangeArrowheads="1"/>
          </p:cNvSpPr>
          <p:nvPr/>
        </p:nvSpPr>
        <p:spPr bwMode="auto">
          <a:xfrm>
            <a:off x="3617913" y="304800"/>
            <a:ext cx="26431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i="1" u="sng"/>
              <a:t>Optical Resonator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4941168"/>
            <a:ext cx="7200900" cy="508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293096"/>
            <a:ext cx="7099300" cy="355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5733256"/>
            <a:ext cx="2654300" cy="673100"/>
          </a:xfrm>
          <a:prstGeom prst="rect">
            <a:avLst/>
          </a:prstGeom>
        </p:spPr>
      </p:pic>
      <p:sp>
        <p:nvSpPr>
          <p:cNvPr id="36" name="Rectangle 4"/>
          <p:cNvSpPr>
            <a:spLocks noChangeArrowheads="1"/>
          </p:cNvSpPr>
          <p:nvPr/>
        </p:nvSpPr>
        <p:spPr bwMode="auto">
          <a:xfrm flipH="1">
            <a:off x="3779912" y="1700808"/>
            <a:ext cx="1828800" cy="1981200"/>
          </a:xfrm>
          <a:prstGeom prst="rect">
            <a:avLst/>
          </a:prstGeom>
          <a:gradFill rotWithShape="1">
            <a:gsLst>
              <a:gs pos="0">
                <a:srgbClr val="CBD4EF">
                  <a:alpha val="67000"/>
                </a:srgbClr>
              </a:gs>
              <a:gs pos="100000">
                <a:srgbClr val="5E626F">
                  <a:alpha val="67998"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Front">
              <a:rot lat="1139994" lon="600000" rev="0"/>
            </a:camera>
            <a:lightRig rig="legacyFlat3" dir="b"/>
          </a:scene3d>
          <a:sp3d extrusionH="3630600" prstMaterial="legacyPlastic">
            <a:bevelT w="13500" h="13500" prst="angle"/>
            <a:bevelB w="13500" h="13500" prst="angle"/>
            <a:extrusionClr>
              <a:srgbClr val="9BCFFF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>
              <a:latin typeface="Trebuchet MS" charset="0"/>
            </a:endParaRPr>
          </a:p>
        </p:txBody>
      </p:sp>
      <p:sp>
        <p:nvSpPr>
          <p:cNvPr id="37" name="AutoShape 6"/>
          <p:cNvSpPr>
            <a:spLocks noChangeArrowheads="1"/>
          </p:cNvSpPr>
          <p:nvPr/>
        </p:nvSpPr>
        <p:spPr bwMode="auto">
          <a:xfrm>
            <a:off x="4008512" y="2158008"/>
            <a:ext cx="304800" cy="381000"/>
          </a:xfrm>
          <a:prstGeom prst="curvedRightArrow">
            <a:avLst>
              <a:gd name="adj1" fmla="val 25000"/>
              <a:gd name="adj2" fmla="val 50000"/>
              <a:gd name="adj3" fmla="val 33333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rebuchet MS" charset="0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 flipH="1">
            <a:off x="5208662" y="2158008"/>
            <a:ext cx="304800" cy="381000"/>
          </a:xfrm>
          <a:prstGeom prst="curvedRightArrow">
            <a:avLst>
              <a:gd name="adj1" fmla="val 25000"/>
              <a:gd name="adj2" fmla="val 50000"/>
              <a:gd name="adj3" fmla="val 33333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rebuchet MS" charset="0"/>
            </a:endParaRPr>
          </a:p>
        </p:txBody>
      </p:sp>
      <p:pic>
        <p:nvPicPr>
          <p:cNvPr id="39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9187" y="2129433"/>
            <a:ext cx="279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012" y="3216871"/>
            <a:ext cx="342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0687" y="1656358"/>
            <a:ext cx="342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8362" y="2988271"/>
            <a:ext cx="3873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4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7462" y="3072408"/>
            <a:ext cx="342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2050" y="2234208"/>
            <a:ext cx="3984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312" y="3301008"/>
            <a:ext cx="357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29"/>
          <p:cNvSpPr>
            <a:spLocks noChangeShapeType="1"/>
          </p:cNvSpPr>
          <p:nvPr/>
        </p:nvSpPr>
        <p:spPr bwMode="auto">
          <a:xfrm>
            <a:off x="3808487" y="1672233"/>
            <a:ext cx="18288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" name="Picture 30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787" y="1472208"/>
            <a:ext cx="177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6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3887" y="2613621"/>
            <a:ext cx="39846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5962" y="2715221"/>
            <a:ext cx="4413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9037" y="2943821"/>
            <a:ext cx="44132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7887" y="2158008"/>
            <a:ext cx="9620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7462" y="2099271"/>
            <a:ext cx="10366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latex-image-1.pd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6737" y="2281833"/>
            <a:ext cx="279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3"/>
          <p:cNvSpPr>
            <a:spLocks noChangeArrowheads="1"/>
          </p:cNvSpPr>
          <p:nvPr/>
        </p:nvSpPr>
        <p:spPr bwMode="auto">
          <a:xfrm>
            <a:off x="2898775" y="304800"/>
            <a:ext cx="3327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i="1" u="sng"/>
              <a:t>Fabry-Perot Resonance</a:t>
            </a:r>
            <a:endParaRPr lang="en-US" sz="1800" i="1" u="sng"/>
          </a:p>
        </p:txBody>
      </p:sp>
      <p:sp>
        <p:nvSpPr>
          <p:cNvPr id="291847" name="Text Box 2"/>
          <p:cNvSpPr txBox="1">
            <a:spLocks noChangeArrowheads="1"/>
          </p:cNvSpPr>
          <p:nvPr/>
        </p:nvSpPr>
        <p:spPr bwMode="auto">
          <a:xfrm>
            <a:off x="678636" y="5513388"/>
            <a:ext cx="778038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/>
              <a:t>Fabry</a:t>
            </a:r>
            <a:r>
              <a:rPr lang="en-US" sz="1800" dirty="0"/>
              <a:t>-Perot Resonance:                                </a:t>
            </a:r>
            <a:r>
              <a:rPr lang="en-US" sz="1800" dirty="0" smtClean="0"/>
              <a:t>        </a:t>
            </a:r>
            <a:r>
              <a:rPr lang="en-US" sz="1800" dirty="0"/>
              <a:t>maximum transmission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                                                                      </a:t>
            </a:r>
            <a:r>
              <a:rPr lang="en-US" sz="1800" dirty="0" smtClean="0"/>
              <a:t>      minimum </a:t>
            </a:r>
            <a:r>
              <a:rPr lang="en-US" sz="1800" dirty="0"/>
              <a:t>transmission</a:t>
            </a:r>
          </a:p>
        </p:txBody>
      </p:sp>
      <p:sp>
        <p:nvSpPr>
          <p:cNvPr id="291846" name="Rectangle 73"/>
          <p:cNvSpPr>
            <a:spLocks noChangeArrowheads="1"/>
          </p:cNvSpPr>
          <p:nvPr/>
        </p:nvSpPr>
        <p:spPr bwMode="auto">
          <a:xfrm>
            <a:off x="6019800" y="1219200"/>
            <a:ext cx="457200" cy="685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1052736"/>
            <a:ext cx="2527300" cy="6731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95736" y="1844824"/>
            <a:ext cx="5173182" cy="3228553"/>
            <a:chOff x="2195736" y="1844824"/>
            <a:chExt cx="5173182" cy="32285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7744" y="1844824"/>
              <a:ext cx="5101174" cy="3024336"/>
            </a:xfrm>
            <a:prstGeom prst="rect">
              <a:avLst/>
            </a:prstGeom>
          </p:spPr>
        </p:pic>
        <p:sp>
          <p:nvSpPr>
            <p:cNvPr id="291911" name="Rectangle 66"/>
            <p:cNvSpPr>
              <a:spLocks noChangeArrowheads="1"/>
            </p:cNvSpPr>
            <p:nvPr/>
          </p:nvSpPr>
          <p:spPr bwMode="auto">
            <a:xfrm>
              <a:off x="3851920" y="4797152"/>
              <a:ext cx="175418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0000"/>
                  </a:solidFill>
                </a:rPr>
                <a:t>Wavelength </a:t>
              </a:r>
              <a:r>
                <a:rPr lang="en-US" sz="1800" dirty="0" smtClean="0">
                  <a:solidFill>
                    <a:srgbClr val="000000"/>
                  </a:solidFill>
                </a:rPr>
                <a:t>[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μm</a:t>
              </a:r>
              <a:r>
                <a:rPr lang="en-US" sz="1800" dirty="0" smtClean="0">
                  <a:solidFill>
                    <a:srgbClr val="000000"/>
                  </a:solidFill>
                </a:rPr>
                <a:t>]</a:t>
              </a:r>
              <a:endParaRPr lang="en-US" sz="4000" dirty="0"/>
            </a:p>
          </p:txBody>
        </p:sp>
        <p:sp>
          <p:nvSpPr>
            <p:cNvPr id="291914" name="Rectangle 69"/>
            <p:cNvSpPr>
              <a:spLocks noChangeArrowheads="1"/>
            </p:cNvSpPr>
            <p:nvPr/>
          </p:nvSpPr>
          <p:spPr bwMode="auto">
            <a:xfrm rot="16200000">
              <a:off x="1692275" y="3311525"/>
              <a:ext cx="1311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0000"/>
                  </a:solidFill>
                </a:rPr>
                <a:t>Transmission</a:t>
              </a:r>
              <a:endParaRPr lang="en-US" sz="4000" dirty="0"/>
            </a:p>
          </p:txBody>
        </p:sp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2202086" y="2342530"/>
              <a:ext cx="330200" cy="342900"/>
            </a:xfrm>
            <a:prstGeom prst="rect">
              <a:avLst/>
            </a:prstGeom>
          </p:spPr>
        </p:pic>
      </p:grp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5517232"/>
            <a:ext cx="2197100" cy="330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6093296"/>
            <a:ext cx="2362200" cy="33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2"/>
          <p:cNvSpPr>
            <a:spLocks noChangeArrowheads="1"/>
          </p:cNvSpPr>
          <p:nvPr/>
        </p:nvSpPr>
        <p:spPr bwMode="auto">
          <a:xfrm>
            <a:off x="2301875" y="371475"/>
            <a:ext cx="45370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i="1" u="sng">
                <a:solidFill>
                  <a:schemeClr val="tx2"/>
                </a:solidFill>
              </a:rPr>
              <a:t>Total Internal Reflection</a:t>
            </a:r>
          </a:p>
        </p:txBody>
      </p:sp>
      <p:sp>
        <p:nvSpPr>
          <p:cNvPr id="300034" name="Rectangle 3"/>
          <p:cNvSpPr>
            <a:spLocks noChangeArrowheads="1"/>
          </p:cNvSpPr>
          <p:nvPr/>
        </p:nvSpPr>
        <p:spPr bwMode="auto">
          <a:xfrm>
            <a:off x="76200" y="1371600"/>
            <a:ext cx="56388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spcAft>
                <a:spcPct val="50000"/>
              </a:spcAft>
            </a:pPr>
            <a:r>
              <a:rPr lang="en-US" sz="1800" dirty="0">
                <a:latin typeface="Trebuchet MS"/>
                <a:cs typeface="Trebuchet MS"/>
              </a:rPr>
              <a:t>Beyond the critical angle</a:t>
            </a:r>
            <a:r>
              <a:rPr lang="en-US" sz="1800" dirty="0" smtClean="0">
                <a:latin typeface="Trebuchet MS"/>
                <a:cs typeface="Trebuchet MS"/>
              </a:rPr>
              <a:t>, </a:t>
            </a:r>
            <a:r>
              <a:rPr lang="en-US" sz="1800" i="1" dirty="0">
                <a:latin typeface="Trebuchet MS"/>
                <a:cs typeface="Trebuchet MS"/>
                <a:sym typeface="Symbol" pitchFamily="84" charset="2"/>
              </a:rPr>
              <a:t> </a:t>
            </a:r>
            <a:r>
              <a:rPr lang="en-US" sz="1800" i="1" dirty="0" smtClean="0">
                <a:latin typeface="Trebuchet MS"/>
                <a:cs typeface="Trebuchet MS"/>
                <a:sym typeface="Symbol" pitchFamily="84" charset="2"/>
              </a:rPr>
              <a:t>   </a:t>
            </a:r>
            <a:r>
              <a:rPr lang="en-US" sz="1800" dirty="0" smtClean="0">
                <a:latin typeface="Trebuchet MS"/>
                <a:cs typeface="Trebuchet MS"/>
                <a:sym typeface="Symbol" pitchFamily="84" charset="2"/>
              </a:rPr>
              <a:t>,</a:t>
            </a:r>
            <a:r>
              <a:rPr lang="en-US" sz="1800" dirty="0" smtClean="0">
                <a:latin typeface="Trebuchet MS"/>
                <a:cs typeface="Trebuchet MS"/>
              </a:rPr>
              <a:t> </a:t>
            </a:r>
            <a:r>
              <a:rPr lang="en-US" sz="1800" dirty="0">
                <a:latin typeface="Trebuchet MS"/>
                <a:cs typeface="Trebuchet MS"/>
              </a:rPr>
              <a:t>a ray within the higher index medium cannot escape at shallower angles</a:t>
            </a:r>
          </a:p>
          <a:p>
            <a:pPr algn="ctr">
              <a:spcBef>
                <a:spcPct val="20000"/>
              </a:spcBef>
              <a:spcAft>
                <a:spcPct val="50000"/>
              </a:spcAft>
            </a:pPr>
            <a:r>
              <a:rPr lang="en-US" sz="1800" dirty="0" smtClean="0">
                <a:latin typeface="Trebuchet MS"/>
                <a:cs typeface="Trebuchet MS"/>
                <a:sym typeface="Symbol" pitchFamily="84" charset="2"/>
              </a:rPr>
              <a:t>	</a:t>
            </a:r>
          </a:p>
          <a:p>
            <a:pPr algn="ctr">
              <a:spcBef>
                <a:spcPct val="20000"/>
              </a:spcBef>
              <a:spcAft>
                <a:spcPct val="50000"/>
              </a:spcAft>
            </a:pPr>
            <a:r>
              <a:rPr lang="en-US" sz="1800" dirty="0" smtClean="0">
                <a:latin typeface="Trebuchet MS"/>
                <a:cs typeface="Trebuchet MS"/>
              </a:rPr>
              <a:t>For </a:t>
            </a:r>
            <a:r>
              <a:rPr lang="en-US" sz="1800" dirty="0">
                <a:latin typeface="Trebuchet MS"/>
                <a:cs typeface="Trebuchet MS"/>
              </a:rPr>
              <a:t>glass, the critical internal angle is 42°</a:t>
            </a:r>
          </a:p>
          <a:p>
            <a:pPr algn="ctr">
              <a:spcBef>
                <a:spcPct val="20000"/>
              </a:spcBef>
              <a:spcAft>
                <a:spcPct val="50000"/>
              </a:spcAft>
            </a:pPr>
            <a:r>
              <a:rPr lang="en-US" sz="1800" dirty="0">
                <a:latin typeface="Trebuchet MS"/>
                <a:cs typeface="Trebuchet MS"/>
              </a:rPr>
              <a:t>For water, it is 49</a:t>
            </a:r>
            <a:r>
              <a:rPr lang="en-US" sz="1800" dirty="0" smtClean="0">
                <a:latin typeface="Trebuchet MS"/>
                <a:cs typeface="Trebuchet MS"/>
              </a:rPr>
              <a:t>°</a:t>
            </a:r>
            <a:endParaRPr lang="en-US" sz="1800" dirty="0">
              <a:latin typeface="Trebuchet MS"/>
              <a:cs typeface="Trebuchet MS"/>
            </a:endParaRPr>
          </a:p>
        </p:txBody>
      </p:sp>
      <p:sp>
        <p:nvSpPr>
          <p:cNvPr id="300038" name="Rectangle 5"/>
          <p:cNvSpPr>
            <a:spLocks noChangeArrowheads="1"/>
          </p:cNvSpPr>
          <p:nvPr/>
        </p:nvSpPr>
        <p:spPr bwMode="auto">
          <a:xfrm>
            <a:off x="1259632" y="4769346"/>
            <a:ext cx="6629400" cy="17526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latin typeface="Arial" pitchFamily="84" charset="0"/>
            </a:endParaRPr>
          </a:p>
        </p:txBody>
      </p:sp>
      <p:sp>
        <p:nvSpPr>
          <p:cNvPr id="300041" name="Line 8"/>
          <p:cNvSpPr>
            <a:spLocks noChangeShapeType="1"/>
          </p:cNvSpPr>
          <p:nvPr/>
        </p:nvSpPr>
        <p:spPr bwMode="auto">
          <a:xfrm flipV="1">
            <a:off x="4536232" y="4420096"/>
            <a:ext cx="0" cy="187325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0042" name="Group 9"/>
          <p:cNvGrpSpPr>
            <a:grpSpLocks/>
          </p:cNvGrpSpPr>
          <p:nvPr/>
        </p:nvGrpSpPr>
        <p:grpSpPr bwMode="auto">
          <a:xfrm>
            <a:off x="1475532" y="4705846"/>
            <a:ext cx="4279900" cy="1587500"/>
            <a:chOff x="904" y="2744"/>
            <a:chExt cx="2696" cy="1000"/>
          </a:xfrm>
        </p:grpSpPr>
        <p:sp>
          <p:nvSpPr>
            <p:cNvPr id="300049" name="Line 10"/>
            <p:cNvSpPr>
              <a:spLocks noChangeShapeType="1"/>
            </p:cNvSpPr>
            <p:nvPr/>
          </p:nvSpPr>
          <p:spPr bwMode="auto">
            <a:xfrm>
              <a:off x="2832" y="2784"/>
              <a:ext cx="768" cy="96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050" name="Freeform 11"/>
            <p:cNvSpPr>
              <a:spLocks/>
            </p:cNvSpPr>
            <p:nvPr/>
          </p:nvSpPr>
          <p:spPr bwMode="auto">
            <a:xfrm>
              <a:off x="904" y="2744"/>
              <a:ext cx="1928" cy="40"/>
            </a:xfrm>
            <a:custGeom>
              <a:avLst/>
              <a:gdLst>
                <a:gd name="T0" fmla="*/ 0 w 1928"/>
                <a:gd name="T1" fmla="*/ 0 h 40"/>
                <a:gd name="T2" fmla="*/ 1928 w 1928"/>
                <a:gd name="T3" fmla="*/ 40 h 40"/>
                <a:gd name="T4" fmla="*/ 0 60000 65536"/>
                <a:gd name="T5" fmla="*/ 0 60000 65536"/>
                <a:gd name="T6" fmla="*/ 0 w 1928"/>
                <a:gd name="T7" fmla="*/ 0 h 40"/>
                <a:gd name="T8" fmla="*/ 1928 w 1928"/>
                <a:gd name="T9" fmla="*/ 40 h 4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8" h="40">
                  <a:moveTo>
                    <a:pt x="0" y="0"/>
                  </a:moveTo>
                  <a:lnTo>
                    <a:pt x="1928" y="4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latin typeface="Arial" pitchFamily="84" charset="0"/>
              </a:endParaRPr>
            </a:p>
          </p:txBody>
        </p:sp>
      </p:grpSp>
      <p:sp>
        <p:nvSpPr>
          <p:cNvPr id="300043" name="Text Box 12"/>
          <p:cNvSpPr txBox="1">
            <a:spLocks noChangeArrowheads="1"/>
          </p:cNvSpPr>
          <p:nvPr/>
        </p:nvSpPr>
        <p:spPr bwMode="auto">
          <a:xfrm>
            <a:off x="4529882" y="5226546"/>
            <a:ext cx="588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Trebuchet MS"/>
                <a:cs typeface="Trebuchet MS"/>
              </a:rPr>
              <a:t>42°</a:t>
            </a:r>
          </a:p>
        </p:txBody>
      </p:sp>
      <p:sp>
        <p:nvSpPr>
          <p:cNvPr id="300044" name="Text Box 13"/>
          <p:cNvSpPr txBox="1">
            <a:spLocks noChangeArrowheads="1"/>
          </p:cNvSpPr>
          <p:nvPr/>
        </p:nvSpPr>
        <p:spPr bwMode="auto">
          <a:xfrm>
            <a:off x="1335832" y="4426446"/>
            <a:ext cx="30495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Trebuchet MS"/>
                <a:cs typeface="Trebuchet MS"/>
              </a:rPr>
              <a:t>INCOMING RAY HUGS SURFACE</a:t>
            </a:r>
            <a:endParaRPr lang="en-US" sz="1600" b="1" dirty="0">
              <a:latin typeface="Trebuchet MS"/>
              <a:cs typeface="Trebuchet MS"/>
            </a:endParaRPr>
          </a:p>
        </p:txBody>
      </p:sp>
      <p:grpSp>
        <p:nvGrpSpPr>
          <p:cNvPr id="300045" name="Group 14"/>
          <p:cNvGrpSpPr>
            <a:grpSpLocks/>
          </p:cNvGrpSpPr>
          <p:nvPr/>
        </p:nvGrpSpPr>
        <p:grpSpPr bwMode="auto">
          <a:xfrm>
            <a:off x="2097832" y="4769346"/>
            <a:ext cx="4876800" cy="1371600"/>
            <a:chOff x="1296" y="2784"/>
            <a:chExt cx="3072" cy="864"/>
          </a:xfrm>
        </p:grpSpPr>
        <p:sp>
          <p:nvSpPr>
            <p:cNvPr id="300046" name="Line 15"/>
            <p:cNvSpPr>
              <a:spLocks noChangeShapeType="1"/>
            </p:cNvSpPr>
            <p:nvPr/>
          </p:nvSpPr>
          <p:spPr bwMode="auto">
            <a:xfrm flipV="1">
              <a:off x="1296" y="3216"/>
              <a:ext cx="768" cy="43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047" name="Line 16"/>
            <p:cNvSpPr>
              <a:spLocks noChangeShapeType="1"/>
            </p:cNvSpPr>
            <p:nvPr/>
          </p:nvSpPr>
          <p:spPr bwMode="auto">
            <a:xfrm flipV="1">
              <a:off x="1296" y="2784"/>
              <a:ext cx="1536" cy="8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048" name="Line 17"/>
            <p:cNvSpPr>
              <a:spLocks noChangeShapeType="1"/>
            </p:cNvSpPr>
            <p:nvPr/>
          </p:nvSpPr>
          <p:spPr bwMode="auto">
            <a:xfrm flipH="1" flipV="1">
              <a:off x="2832" y="2784"/>
              <a:ext cx="1536" cy="8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85714" name="Picture 18" descr="fish-reflecti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91200" y="1139825"/>
            <a:ext cx="32766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7" name="Text Box 19"/>
          <p:cNvSpPr txBox="1">
            <a:spLocks noChangeArrowheads="1"/>
          </p:cNvSpPr>
          <p:nvPr/>
        </p:nvSpPr>
        <p:spPr bwMode="auto">
          <a:xfrm>
            <a:off x="6019800" y="2209800"/>
            <a:ext cx="28746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rebuchet MS"/>
                <a:cs typeface="Trebuchet MS"/>
              </a:rPr>
              <a:t>TOTAL INTERNAL REFLECTION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6516216" y="3861048"/>
            <a:ext cx="2217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</a:rPr>
              <a:t>Image is in the public domain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4437112"/>
            <a:ext cx="1080120" cy="265876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4869160"/>
            <a:ext cx="1098498" cy="270399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1484784"/>
            <a:ext cx="190500" cy="203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374326"/>
            <a:ext cx="2232248" cy="24976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2348880"/>
            <a:ext cx="1961361" cy="288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2"/>
          <p:cNvSpPr>
            <a:spLocks noChangeArrowheads="1"/>
          </p:cNvSpPr>
          <p:nvPr/>
        </p:nvSpPr>
        <p:spPr bwMode="auto">
          <a:xfrm>
            <a:off x="1504950" y="292100"/>
            <a:ext cx="62531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i="1" u="sng"/>
              <a:t>Waveguide Transport Light Between Mirrors</a:t>
            </a:r>
          </a:p>
        </p:txBody>
      </p:sp>
      <p:grpSp>
        <p:nvGrpSpPr>
          <p:cNvPr id="301058" name="Group 3"/>
          <p:cNvGrpSpPr>
            <a:grpSpLocks/>
          </p:cNvGrpSpPr>
          <p:nvPr/>
        </p:nvGrpSpPr>
        <p:grpSpPr bwMode="auto">
          <a:xfrm>
            <a:off x="282575" y="1971675"/>
            <a:ext cx="3546475" cy="906463"/>
            <a:chOff x="240" y="931"/>
            <a:chExt cx="2474" cy="936"/>
          </a:xfrm>
          <a:solidFill>
            <a:srgbClr val="C0C0C0"/>
          </a:solidFill>
        </p:grpSpPr>
        <p:sp>
          <p:nvSpPr>
            <p:cNvPr id="301075" name="Rectangle 4"/>
            <p:cNvSpPr>
              <a:spLocks noChangeArrowheads="1"/>
            </p:cNvSpPr>
            <p:nvPr/>
          </p:nvSpPr>
          <p:spPr bwMode="auto">
            <a:xfrm flipV="1">
              <a:off x="240" y="1776"/>
              <a:ext cx="2454" cy="91"/>
            </a:xfrm>
            <a:prstGeom prst="rect">
              <a:avLst/>
            </a:prstGeom>
            <a:grpFill/>
            <a:ln w="9525">
              <a:miter lim="800000"/>
              <a:headEnd/>
              <a:tailEnd/>
            </a:ln>
            <a:scene3d>
              <a:camera prst="legacyObliqueTopRight">
                <a:rot lat="21180000" lon="60000" rev="0"/>
              </a:camera>
              <a:lightRig rig="legacyFlat2" dir="t"/>
            </a:scene3d>
            <a:sp3d extrusionH="1878000" prstMaterial="legacyMatte">
              <a:bevelT w="13500" h="13500" prst="angle"/>
              <a:bevelB w="13500" h="13500" prst="angle"/>
              <a:extrusionClr>
                <a:schemeClr val="bg2">
                  <a:lumMod val="75000"/>
                </a:schemeClr>
              </a:extrusionClr>
            </a:sp3d>
          </p:spPr>
          <p:txBody>
            <a:bodyPr rot="10800000" wrap="none" anchor="ctr">
              <a:prstTxWarp prst="textNoShape">
                <a:avLst/>
              </a:prstTxWarp>
              <a:flatTx/>
            </a:bodyPr>
            <a:lstStyle/>
            <a:p>
              <a:endParaRPr lang="en-US" sz="1800">
                <a:latin typeface="Arial" pitchFamily="84" charset="0"/>
              </a:endParaRPr>
            </a:p>
          </p:txBody>
        </p:sp>
        <p:sp>
          <p:nvSpPr>
            <p:cNvPr id="301076" name="Rectangle 5"/>
            <p:cNvSpPr>
              <a:spLocks noChangeArrowheads="1"/>
            </p:cNvSpPr>
            <p:nvPr/>
          </p:nvSpPr>
          <p:spPr bwMode="auto">
            <a:xfrm flipV="1">
              <a:off x="260" y="931"/>
              <a:ext cx="2454" cy="91"/>
            </a:xfrm>
            <a:prstGeom prst="rect">
              <a:avLst/>
            </a:prstGeom>
            <a:grpFill/>
            <a:ln w="9525">
              <a:miter lim="800000"/>
              <a:headEnd/>
              <a:tailEnd/>
            </a:ln>
            <a:scene3d>
              <a:camera prst="legacyObliqueTopRight">
                <a:rot lat="21180000" lon="60000" rev="0"/>
              </a:camera>
              <a:lightRig rig="legacyFlat2" dir="t"/>
            </a:scene3d>
            <a:sp3d extrusionH="1878000" prstMaterial="legacyMatte">
              <a:bevelT w="13500" h="13500" prst="angle"/>
              <a:bevelB w="13500" h="13500" prst="angle"/>
              <a:extrusionClr>
                <a:schemeClr val="bg2">
                  <a:lumMod val="75000"/>
                </a:schemeClr>
              </a:extrusionClr>
            </a:sp3d>
          </p:spPr>
          <p:txBody>
            <a:bodyPr rot="10800000" wrap="none" anchor="ctr">
              <a:prstTxWarp prst="textNoShape">
                <a:avLst/>
              </a:prstTxWarp>
              <a:flatTx/>
            </a:bodyPr>
            <a:lstStyle/>
            <a:p>
              <a:endParaRPr lang="en-US" sz="1800">
                <a:latin typeface="Arial" pitchFamily="84" charset="0"/>
              </a:endParaRPr>
            </a:p>
          </p:txBody>
        </p:sp>
        <p:sp>
          <p:nvSpPr>
            <p:cNvPr id="301077" name="Line 6"/>
            <p:cNvSpPr>
              <a:spLocks noChangeShapeType="1"/>
            </p:cNvSpPr>
            <p:nvPr/>
          </p:nvSpPr>
          <p:spPr bwMode="auto">
            <a:xfrm>
              <a:off x="799" y="1505"/>
              <a:ext cx="179" cy="241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078" name="Line 7"/>
            <p:cNvSpPr>
              <a:spLocks noChangeShapeType="1"/>
            </p:cNvSpPr>
            <p:nvPr/>
          </p:nvSpPr>
          <p:spPr bwMode="auto">
            <a:xfrm flipV="1">
              <a:off x="978" y="1022"/>
              <a:ext cx="479" cy="7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079" name="Line 8"/>
            <p:cNvSpPr>
              <a:spLocks noChangeShapeType="1"/>
            </p:cNvSpPr>
            <p:nvPr/>
          </p:nvSpPr>
          <p:spPr bwMode="auto">
            <a:xfrm>
              <a:off x="1517" y="1022"/>
              <a:ext cx="538" cy="7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080" name="Line 9"/>
            <p:cNvSpPr>
              <a:spLocks noChangeShapeType="1"/>
            </p:cNvSpPr>
            <p:nvPr/>
          </p:nvSpPr>
          <p:spPr bwMode="auto">
            <a:xfrm flipV="1">
              <a:off x="2025" y="1411"/>
              <a:ext cx="240" cy="32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059" name="Rectangle 10"/>
          <p:cNvSpPr>
            <a:spLocks noChangeArrowheads="1"/>
          </p:cNvSpPr>
          <p:nvPr/>
        </p:nvSpPr>
        <p:spPr bwMode="auto">
          <a:xfrm>
            <a:off x="4918075" y="2733675"/>
            <a:ext cx="3276600" cy="304800"/>
          </a:xfrm>
          <a:prstGeom prst="rect">
            <a:avLst/>
          </a:prstGeom>
          <a:solidFill>
            <a:srgbClr val="7FFF70"/>
          </a:solidFill>
          <a:ln w="9525">
            <a:miter lim="800000"/>
            <a:headEnd/>
            <a:tailEnd/>
          </a:ln>
          <a:scene3d>
            <a:camera prst="legacyObliqueTopRight"/>
            <a:lightRig rig="legacyFlat4" dir="t"/>
          </a:scene3d>
          <a:sp3d extrusionH="1801800" prstMaterial="legacyPlastic">
            <a:bevelT w="13500" h="13500" prst="angle"/>
            <a:bevelB w="13500" h="13500" prst="angle"/>
            <a:extrusionClr>
              <a:srgbClr val="7FFF7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 sz="1800">
              <a:latin typeface="Arial" pitchFamily="84" charset="0"/>
            </a:endParaRPr>
          </a:p>
        </p:txBody>
      </p:sp>
      <p:sp>
        <p:nvSpPr>
          <p:cNvPr id="301060" name="Rectangle 11"/>
          <p:cNvSpPr>
            <a:spLocks noChangeArrowheads="1"/>
          </p:cNvSpPr>
          <p:nvPr/>
        </p:nvSpPr>
        <p:spPr bwMode="auto">
          <a:xfrm>
            <a:off x="4918075" y="2200275"/>
            <a:ext cx="3276600" cy="533400"/>
          </a:xfrm>
          <a:prstGeom prst="rect">
            <a:avLst/>
          </a:prstGeom>
          <a:solidFill>
            <a:srgbClr val="3D84DB"/>
          </a:solidFill>
          <a:ln w="9525">
            <a:miter lim="800000"/>
            <a:headEnd/>
            <a:tailEnd/>
          </a:ln>
          <a:scene3d>
            <a:camera prst="legacyObliqueTopRight"/>
            <a:lightRig rig="legacyFlat4" dir="t"/>
          </a:scene3d>
          <a:sp3d extrusionH="1801800" prstMaterial="legacyPlastic">
            <a:bevelT w="13500" h="13500" prst="angle"/>
            <a:bevelB w="13500" h="13500" prst="angle"/>
            <a:extrusionClr>
              <a:srgbClr val="26D3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 sz="1800">
              <a:latin typeface="Arial" pitchFamily="84" charset="0"/>
            </a:endParaRPr>
          </a:p>
        </p:txBody>
      </p:sp>
      <p:sp>
        <p:nvSpPr>
          <p:cNvPr id="301061" name="Line 12"/>
          <p:cNvSpPr>
            <a:spLocks noChangeShapeType="1"/>
          </p:cNvSpPr>
          <p:nvPr/>
        </p:nvSpPr>
        <p:spPr bwMode="auto">
          <a:xfrm flipV="1">
            <a:off x="4918075" y="2200275"/>
            <a:ext cx="137160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1062" name="Line 13"/>
          <p:cNvSpPr>
            <a:spLocks noChangeShapeType="1"/>
          </p:cNvSpPr>
          <p:nvPr/>
        </p:nvSpPr>
        <p:spPr bwMode="auto">
          <a:xfrm>
            <a:off x="6213475" y="2200275"/>
            <a:ext cx="137160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1063" name="Line 14"/>
          <p:cNvSpPr>
            <a:spLocks noChangeShapeType="1"/>
          </p:cNvSpPr>
          <p:nvPr/>
        </p:nvSpPr>
        <p:spPr bwMode="auto">
          <a:xfrm flipV="1">
            <a:off x="7585075" y="2505075"/>
            <a:ext cx="6096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1064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6275" y="2428875"/>
            <a:ext cx="152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1065" name="Rectangle 16"/>
          <p:cNvSpPr>
            <a:spLocks noChangeArrowheads="1"/>
          </p:cNvSpPr>
          <p:nvPr/>
        </p:nvSpPr>
        <p:spPr bwMode="auto">
          <a:xfrm>
            <a:off x="4918075" y="1895475"/>
            <a:ext cx="3276600" cy="304800"/>
          </a:xfrm>
          <a:prstGeom prst="rect">
            <a:avLst/>
          </a:prstGeom>
          <a:solidFill>
            <a:srgbClr val="7FFF70"/>
          </a:solidFill>
          <a:ln w="9525">
            <a:miter lim="800000"/>
            <a:headEnd/>
            <a:tailEnd/>
          </a:ln>
          <a:scene3d>
            <a:camera prst="legacyObliqueTopRight"/>
            <a:lightRig rig="legacyFlat4" dir="t"/>
          </a:scene3d>
          <a:sp3d extrusionH="1801800" prstMaterial="legacyPlastic">
            <a:bevelT w="13500" h="13500" prst="angle"/>
            <a:bevelB w="13500" h="13500" prst="angle"/>
            <a:extrusionClr>
              <a:srgbClr val="7FFF7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 sz="1800">
              <a:latin typeface="Arial" pitchFamily="84" charset="0"/>
            </a:endParaRPr>
          </a:p>
        </p:txBody>
      </p:sp>
      <p:pic>
        <p:nvPicPr>
          <p:cNvPr id="301066" name="Picture 1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64538" y="2176463"/>
            <a:ext cx="2794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67" name="Picture 1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74063" y="2557463"/>
            <a:ext cx="290512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68" name="Picture 1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59775" y="1666875"/>
            <a:ext cx="290513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2" name="Freeform 22"/>
          <p:cNvSpPr>
            <a:spLocks/>
          </p:cNvSpPr>
          <p:nvPr/>
        </p:nvSpPr>
        <p:spPr bwMode="auto">
          <a:xfrm rot="5400000">
            <a:off x="6275388" y="2325687"/>
            <a:ext cx="1066800" cy="358775"/>
          </a:xfrm>
          <a:custGeom>
            <a:avLst/>
            <a:gdLst>
              <a:gd name="T0" fmla="*/ 2147483647 w 1856"/>
              <a:gd name="T1" fmla="*/ 2147483647 h 1135"/>
              <a:gd name="T2" fmla="*/ 2147483647 w 1856"/>
              <a:gd name="T3" fmla="*/ 2147483647 h 1135"/>
              <a:gd name="T4" fmla="*/ 2147483647 w 1856"/>
              <a:gd name="T5" fmla="*/ 2147483647 h 1135"/>
              <a:gd name="T6" fmla="*/ 2147483647 w 1856"/>
              <a:gd name="T7" fmla="*/ 2147483647 h 1135"/>
              <a:gd name="T8" fmla="*/ 2147483647 w 1856"/>
              <a:gd name="T9" fmla="*/ 2147483647 h 1135"/>
              <a:gd name="T10" fmla="*/ 2147483647 w 1856"/>
              <a:gd name="T11" fmla="*/ 2147483647 h 1135"/>
              <a:gd name="T12" fmla="*/ 2147483647 w 1856"/>
              <a:gd name="T13" fmla="*/ 2147483647 h 1135"/>
              <a:gd name="T14" fmla="*/ 2147483647 w 1856"/>
              <a:gd name="T15" fmla="*/ 2147483647 h 1135"/>
              <a:gd name="T16" fmla="*/ 2147483647 w 1856"/>
              <a:gd name="T17" fmla="*/ 2147483647 h 1135"/>
              <a:gd name="T18" fmla="*/ 2147483647 w 1856"/>
              <a:gd name="T19" fmla="*/ 2147483647 h 1135"/>
              <a:gd name="T20" fmla="*/ 2147483647 w 1856"/>
              <a:gd name="T21" fmla="*/ 2147483647 h 1135"/>
              <a:gd name="T22" fmla="*/ 2147483647 w 1856"/>
              <a:gd name="T23" fmla="*/ 2147483647 h 1135"/>
              <a:gd name="T24" fmla="*/ 2147483647 w 1856"/>
              <a:gd name="T25" fmla="*/ 2147483647 h 1135"/>
              <a:gd name="T26" fmla="*/ 2147483647 w 1856"/>
              <a:gd name="T27" fmla="*/ 2147483647 h 1135"/>
              <a:gd name="T28" fmla="*/ 2147483647 w 1856"/>
              <a:gd name="T29" fmla="*/ 2147483647 h 1135"/>
              <a:gd name="T30" fmla="*/ 2147483647 w 1856"/>
              <a:gd name="T31" fmla="*/ 2147483647 h 1135"/>
              <a:gd name="T32" fmla="*/ 2147483647 w 1856"/>
              <a:gd name="T33" fmla="*/ 2147483647 h 1135"/>
              <a:gd name="T34" fmla="*/ 2147483647 w 1856"/>
              <a:gd name="T35" fmla="*/ 2147483647 h 1135"/>
              <a:gd name="T36" fmla="*/ 2147483647 w 1856"/>
              <a:gd name="T37" fmla="*/ 2147483647 h 1135"/>
              <a:gd name="T38" fmla="*/ 2147483647 w 1856"/>
              <a:gd name="T39" fmla="*/ 2147483647 h 1135"/>
              <a:gd name="T40" fmla="*/ 2147483647 w 1856"/>
              <a:gd name="T41" fmla="*/ 2147483647 h 1135"/>
              <a:gd name="T42" fmla="*/ 2147483647 w 1856"/>
              <a:gd name="T43" fmla="*/ 2147483647 h 1135"/>
              <a:gd name="T44" fmla="*/ 2147483647 w 1856"/>
              <a:gd name="T45" fmla="*/ 2147483647 h 1135"/>
              <a:gd name="T46" fmla="*/ 2147483647 w 1856"/>
              <a:gd name="T47" fmla="*/ 2147483647 h 1135"/>
              <a:gd name="T48" fmla="*/ 2147483647 w 1856"/>
              <a:gd name="T49" fmla="*/ 2147483647 h 1135"/>
              <a:gd name="T50" fmla="*/ 2147483647 w 1856"/>
              <a:gd name="T51" fmla="*/ 2147483647 h 1135"/>
              <a:gd name="T52" fmla="*/ 2147483647 w 1856"/>
              <a:gd name="T53" fmla="*/ 1863508960 h 1135"/>
              <a:gd name="T54" fmla="*/ 2147483647 w 1856"/>
              <a:gd name="T55" fmla="*/ 1105515377 h 1135"/>
              <a:gd name="T56" fmla="*/ 2147483647 w 1856"/>
              <a:gd name="T57" fmla="*/ 473820708 h 1135"/>
              <a:gd name="T58" fmla="*/ 2147483647 w 1856"/>
              <a:gd name="T59" fmla="*/ 0 h 1135"/>
              <a:gd name="T60" fmla="*/ 2147483647 w 1856"/>
              <a:gd name="T61" fmla="*/ 157973532 h 1135"/>
              <a:gd name="T62" fmla="*/ 2147483647 w 1856"/>
              <a:gd name="T63" fmla="*/ 631694668 h 1135"/>
              <a:gd name="T64" fmla="*/ 2147483647 w 1856"/>
              <a:gd name="T65" fmla="*/ 1231814292 h 1135"/>
              <a:gd name="T66" fmla="*/ 2147483647 w 1856"/>
              <a:gd name="T67" fmla="*/ 2147483647 h 1135"/>
              <a:gd name="T68" fmla="*/ 2147483647 w 1856"/>
              <a:gd name="T69" fmla="*/ 2147483647 h 1135"/>
              <a:gd name="T70" fmla="*/ 2147483647 w 1856"/>
              <a:gd name="T71" fmla="*/ 2147483647 h 1135"/>
              <a:gd name="T72" fmla="*/ 2147483647 w 1856"/>
              <a:gd name="T73" fmla="*/ 2147483647 h 1135"/>
              <a:gd name="T74" fmla="*/ 2147483647 w 1856"/>
              <a:gd name="T75" fmla="*/ 2147483647 h 1135"/>
              <a:gd name="T76" fmla="*/ 2147483647 w 1856"/>
              <a:gd name="T77" fmla="*/ 2147483647 h 1135"/>
              <a:gd name="T78" fmla="*/ 2147483647 w 1856"/>
              <a:gd name="T79" fmla="*/ 2147483647 h 1135"/>
              <a:gd name="T80" fmla="*/ 2147483647 w 1856"/>
              <a:gd name="T81" fmla="*/ 2147483647 h 1135"/>
              <a:gd name="T82" fmla="*/ 2147483647 w 1856"/>
              <a:gd name="T83" fmla="*/ 2147483647 h 1135"/>
              <a:gd name="T84" fmla="*/ 2147483647 w 1856"/>
              <a:gd name="T85" fmla="*/ 2147483647 h 1135"/>
              <a:gd name="T86" fmla="*/ 2147483647 w 1856"/>
              <a:gd name="T87" fmla="*/ 2147483647 h 1135"/>
              <a:gd name="T88" fmla="*/ 2147483647 w 1856"/>
              <a:gd name="T89" fmla="*/ 2147483647 h 1135"/>
              <a:gd name="T90" fmla="*/ 2147483647 w 1856"/>
              <a:gd name="T91" fmla="*/ 2147483647 h 1135"/>
              <a:gd name="T92" fmla="*/ 2147483647 w 1856"/>
              <a:gd name="T93" fmla="*/ 2147483647 h 1135"/>
              <a:gd name="T94" fmla="*/ 2147483647 w 1856"/>
              <a:gd name="T95" fmla="*/ 2147483647 h 1135"/>
              <a:gd name="T96" fmla="*/ 2147483647 w 1856"/>
              <a:gd name="T97" fmla="*/ 2147483647 h 1135"/>
              <a:gd name="T98" fmla="*/ 2147483647 w 1856"/>
              <a:gd name="T99" fmla="*/ 2147483647 h 1135"/>
              <a:gd name="T100" fmla="*/ 2147483647 w 1856"/>
              <a:gd name="T101" fmla="*/ 2147483647 h 1135"/>
              <a:gd name="T102" fmla="*/ 2147483647 w 1856"/>
              <a:gd name="T103" fmla="*/ 2147483647 h 1135"/>
              <a:gd name="T104" fmla="*/ 2147483647 w 1856"/>
              <a:gd name="T105" fmla="*/ 2147483647 h 1135"/>
              <a:gd name="T106" fmla="*/ 2147483647 w 1856"/>
              <a:gd name="T107" fmla="*/ 2147483647 h 1135"/>
              <a:gd name="T108" fmla="*/ 2147483647 w 1856"/>
              <a:gd name="T109" fmla="*/ 2147483647 h 1135"/>
              <a:gd name="T110" fmla="*/ 2147483647 w 1856"/>
              <a:gd name="T111" fmla="*/ 2147483647 h 1135"/>
              <a:gd name="T112" fmla="*/ 2147483647 w 1856"/>
              <a:gd name="T113" fmla="*/ 2147483647 h 1135"/>
              <a:gd name="T114" fmla="*/ 2147483647 w 1856"/>
              <a:gd name="T115" fmla="*/ 2147483647 h 1135"/>
              <a:gd name="T116" fmla="*/ 2147483647 w 1856"/>
              <a:gd name="T117" fmla="*/ 2147483647 h 1135"/>
              <a:gd name="T118" fmla="*/ 2147483647 w 1856"/>
              <a:gd name="T119" fmla="*/ 2147483647 h 1135"/>
              <a:gd name="T120" fmla="*/ 2147483647 w 1856"/>
              <a:gd name="T121" fmla="*/ 2147483647 h 11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56"/>
              <a:gd name="T184" fmla="*/ 0 h 1135"/>
              <a:gd name="T185" fmla="*/ 1856 w 1856"/>
              <a:gd name="T186" fmla="*/ 1135 h 11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56" h="1135">
                <a:moveTo>
                  <a:pt x="0" y="1110"/>
                </a:moveTo>
                <a:lnTo>
                  <a:pt x="5" y="1105"/>
                </a:lnTo>
                <a:lnTo>
                  <a:pt x="10" y="1100"/>
                </a:lnTo>
                <a:lnTo>
                  <a:pt x="15" y="1096"/>
                </a:lnTo>
                <a:lnTo>
                  <a:pt x="20" y="1091"/>
                </a:lnTo>
                <a:lnTo>
                  <a:pt x="25" y="1086"/>
                </a:lnTo>
                <a:lnTo>
                  <a:pt x="30" y="1081"/>
                </a:lnTo>
                <a:lnTo>
                  <a:pt x="34" y="1076"/>
                </a:lnTo>
                <a:lnTo>
                  <a:pt x="39" y="1071"/>
                </a:lnTo>
                <a:lnTo>
                  <a:pt x="44" y="1066"/>
                </a:lnTo>
                <a:lnTo>
                  <a:pt x="49" y="1066"/>
                </a:lnTo>
                <a:lnTo>
                  <a:pt x="54" y="1061"/>
                </a:lnTo>
                <a:lnTo>
                  <a:pt x="59" y="1056"/>
                </a:lnTo>
                <a:lnTo>
                  <a:pt x="64" y="1051"/>
                </a:lnTo>
                <a:lnTo>
                  <a:pt x="69" y="1046"/>
                </a:lnTo>
                <a:lnTo>
                  <a:pt x="74" y="1042"/>
                </a:lnTo>
                <a:lnTo>
                  <a:pt x="79" y="1037"/>
                </a:lnTo>
                <a:lnTo>
                  <a:pt x="84" y="1032"/>
                </a:lnTo>
                <a:lnTo>
                  <a:pt x="88" y="1027"/>
                </a:lnTo>
                <a:lnTo>
                  <a:pt x="93" y="1022"/>
                </a:lnTo>
                <a:lnTo>
                  <a:pt x="98" y="1017"/>
                </a:lnTo>
                <a:lnTo>
                  <a:pt x="103" y="1012"/>
                </a:lnTo>
                <a:lnTo>
                  <a:pt x="108" y="1007"/>
                </a:lnTo>
                <a:lnTo>
                  <a:pt x="113" y="1002"/>
                </a:lnTo>
                <a:lnTo>
                  <a:pt x="118" y="997"/>
                </a:lnTo>
                <a:lnTo>
                  <a:pt x="123" y="992"/>
                </a:lnTo>
                <a:lnTo>
                  <a:pt x="128" y="987"/>
                </a:lnTo>
                <a:lnTo>
                  <a:pt x="133" y="983"/>
                </a:lnTo>
                <a:lnTo>
                  <a:pt x="138" y="978"/>
                </a:lnTo>
                <a:lnTo>
                  <a:pt x="142" y="973"/>
                </a:lnTo>
                <a:lnTo>
                  <a:pt x="147" y="968"/>
                </a:lnTo>
                <a:lnTo>
                  <a:pt x="152" y="963"/>
                </a:lnTo>
                <a:lnTo>
                  <a:pt x="157" y="958"/>
                </a:lnTo>
                <a:lnTo>
                  <a:pt x="162" y="953"/>
                </a:lnTo>
                <a:lnTo>
                  <a:pt x="167" y="948"/>
                </a:lnTo>
                <a:lnTo>
                  <a:pt x="167" y="943"/>
                </a:lnTo>
                <a:lnTo>
                  <a:pt x="172" y="938"/>
                </a:lnTo>
                <a:lnTo>
                  <a:pt x="177" y="933"/>
                </a:lnTo>
                <a:lnTo>
                  <a:pt x="182" y="929"/>
                </a:lnTo>
                <a:lnTo>
                  <a:pt x="187" y="924"/>
                </a:lnTo>
                <a:lnTo>
                  <a:pt x="192" y="919"/>
                </a:lnTo>
                <a:lnTo>
                  <a:pt x="197" y="914"/>
                </a:lnTo>
                <a:lnTo>
                  <a:pt x="201" y="909"/>
                </a:lnTo>
                <a:lnTo>
                  <a:pt x="201" y="904"/>
                </a:lnTo>
                <a:lnTo>
                  <a:pt x="206" y="899"/>
                </a:lnTo>
                <a:lnTo>
                  <a:pt x="211" y="894"/>
                </a:lnTo>
                <a:lnTo>
                  <a:pt x="216" y="889"/>
                </a:lnTo>
                <a:lnTo>
                  <a:pt x="221" y="884"/>
                </a:lnTo>
                <a:lnTo>
                  <a:pt x="226" y="879"/>
                </a:lnTo>
                <a:lnTo>
                  <a:pt x="231" y="875"/>
                </a:lnTo>
                <a:lnTo>
                  <a:pt x="236" y="870"/>
                </a:lnTo>
                <a:lnTo>
                  <a:pt x="241" y="865"/>
                </a:lnTo>
                <a:lnTo>
                  <a:pt x="241" y="860"/>
                </a:lnTo>
                <a:lnTo>
                  <a:pt x="246" y="855"/>
                </a:lnTo>
                <a:lnTo>
                  <a:pt x="251" y="850"/>
                </a:lnTo>
                <a:lnTo>
                  <a:pt x="255" y="845"/>
                </a:lnTo>
                <a:lnTo>
                  <a:pt x="260" y="840"/>
                </a:lnTo>
                <a:lnTo>
                  <a:pt x="260" y="835"/>
                </a:lnTo>
                <a:lnTo>
                  <a:pt x="265" y="830"/>
                </a:lnTo>
                <a:lnTo>
                  <a:pt x="270" y="825"/>
                </a:lnTo>
                <a:lnTo>
                  <a:pt x="275" y="820"/>
                </a:lnTo>
                <a:lnTo>
                  <a:pt x="275" y="816"/>
                </a:lnTo>
                <a:lnTo>
                  <a:pt x="280" y="811"/>
                </a:lnTo>
                <a:lnTo>
                  <a:pt x="285" y="806"/>
                </a:lnTo>
                <a:lnTo>
                  <a:pt x="290" y="801"/>
                </a:lnTo>
                <a:lnTo>
                  <a:pt x="290" y="796"/>
                </a:lnTo>
                <a:lnTo>
                  <a:pt x="295" y="791"/>
                </a:lnTo>
                <a:lnTo>
                  <a:pt x="300" y="786"/>
                </a:lnTo>
                <a:lnTo>
                  <a:pt x="305" y="781"/>
                </a:lnTo>
                <a:lnTo>
                  <a:pt x="305" y="776"/>
                </a:lnTo>
                <a:lnTo>
                  <a:pt x="309" y="771"/>
                </a:lnTo>
                <a:lnTo>
                  <a:pt x="314" y="766"/>
                </a:lnTo>
                <a:lnTo>
                  <a:pt x="319" y="762"/>
                </a:lnTo>
                <a:lnTo>
                  <a:pt x="319" y="757"/>
                </a:lnTo>
                <a:lnTo>
                  <a:pt x="324" y="752"/>
                </a:lnTo>
                <a:lnTo>
                  <a:pt x="329" y="747"/>
                </a:lnTo>
                <a:lnTo>
                  <a:pt x="329" y="742"/>
                </a:lnTo>
                <a:lnTo>
                  <a:pt x="334" y="737"/>
                </a:lnTo>
                <a:lnTo>
                  <a:pt x="339" y="732"/>
                </a:lnTo>
                <a:lnTo>
                  <a:pt x="339" y="727"/>
                </a:lnTo>
                <a:lnTo>
                  <a:pt x="344" y="722"/>
                </a:lnTo>
                <a:lnTo>
                  <a:pt x="349" y="717"/>
                </a:lnTo>
                <a:lnTo>
                  <a:pt x="354" y="712"/>
                </a:lnTo>
                <a:lnTo>
                  <a:pt x="354" y="707"/>
                </a:lnTo>
                <a:lnTo>
                  <a:pt x="359" y="703"/>
                </a:lnTo>
                <a:lnTo>
                  <a:pt x="363" y="698"/>
                </a:lnTo>
                <a:lnTo>
                  <a:pt x="363" y="693"/>
                </a:lnTo>
                <a:lnTo>
                  <a:pt x="368" y="688"/>
                </a:lnTo>
                <a:lnTo>
                  <a:pt x="373" y="683"/>
                </a:lnTo>
                <a:lnTo>
                  <a:pt x="373" y="678"/>
                </a:lnTo>
                <a:lnTo>
                  <a:pt x="378" y="673"/>
                </a:lnTo>
                <a:lnTo>
                  <a:pt x="378" y="668"/>
                </a:lnTo>
                <a:lnTo>
                  <a:pt x="383" y="663"/>
                </a:lnTo>
                <a:lnTo>
                  <a:pt x="388" y="658"/>
                </a:lnTo>
                <a:lnTo>
                  <a:pt x="388" y="653"/>
                </a:lnTo>
                <a:lnTo>
                  <a:pt x="393" y="649"/>
                </a:lnTo>
                <a:lnTo>
                  <a:pt x="398" y="644"/>
                </a:lnTo>
                <a:lnTo>
                  <a:pt x="398" y="639"/>
                </a:lnTo>
                <a:lnTo>
                  <a:pt x="403" y="634"/>
                </a:lnTo>
                <a:lnTo>
                  <a:pt x="408" y="629"/>
                </a:lnTo>
                <a:lnTo>
                  <a:pt x="408" y="624"/>
                </a:lnTo>
                <a:lnTo>
                  <a:pt x="413" y="619"/>
                </a:lnTo>
                <a:lnTo>
                  <a:pt x="413" y="614"/>
                </a:lnTo>
                <a:lnTo>
                  <a:pt x="417" y="609"/>
                </a:lnTo>
                <a:lnTo>
                  <a:pt x="422" y="604"/>
                </a:lnTo>
                <a:lnTo>
                  <a:pt x="422" y="599"/>
                </a:lnTo>
                <a:lnTo>
                  <a:pt x="427" y="595"/>
                </a:lnTo>
                <a:lnTo>
                  <a:pt x="432" y="590"/>
                </a:lnTo>
                <a:lnTo>
                  <a:pt x="432" y="585"/>
                </a:lnTo>
                <a:lnTo>
                  <a:pt x="437" y="580"/>
                </a:lnTo>
                <a:lnTo>
                  <a:pt x="437" y="575"/>
                </a:lnTo>
                <a:lnTo>
                  <a:pt x="442" y="570"/>
                </a:lnTo>
                <a:lnTo>
                  <a:pt x="442" y="565"/>
                </a:lnTo>
                <a:lnTo>
                  <a:pt x="447" y="560"/>
                </a:lnTo>
                <a:lnTo>
                  <a:pt x="452" y="555"/>
                </a:lnTo>
                <a:lnTo>
                  <a:pt x="452" y="550"/>
                </a:lnTo>
                <a:lnTo>
                  <a:pt x="457" y="545"/>
                </a:lnTo>
                <a:lnTo>
                  <a:pt x="457" y="540"/>
                </a:lnTo>
                <a:lnTo>
                  <a:pt x="462" y="536"/>
                </a:lnTo>
                <a:lnTo>
                  <a:pt x="467" y="531"/>
                </a:lnTo>
                <a:lnTo>
                  <a:pt x="467" y="526"/>
                </a:lnTo>
                <a:lnTo>
                  <a:pt x="472" y="521"/>
                </a:lnTo>
                <a:lnTo>
                  <a:pt x="472" y="516"/>
                </a:lnTo>
                <a:lnTo>
                  <a:pt x="476" y="511"/>
                </a:lnTo>
                <a:lnTo>
                  <a:pt x="476" y="506"/>
                </a:lnTo>
                <a:lnTo>
                  <a:pt x="481" y="501"/>
                </a:lnTo>
                <a:lnTo>
                  <a:pt x="481" y="496"/>
                </a:lnTo>
                <a:lnTo>
                  <a:pt x="486" y="491"/>
                </a:lnTo>
                <a:lnTo>
                  <a:pt x="491" y="486"/>
                </a:lnTo>
                <a:lnTo>
                  <a:pt x="491" y="482"/>
                </a:lnTo>
                <a:lnTo>
                  <a:pt x="496" y="477"/>
                </a:lnTo>
                <a:lnTo>
                  <a:pt x="496" y="472"/>
                </a:lnTo>
                <a:lnTo>
                  <a:pt x="501" y="467"/>
                </a:lnTo>
                <a:lnTo>
                  <a:pt x="501" y="462"/>
                </a:lnTo>
                <a:lnTo>
                  <a:pt x="506" y="457"/>
                </a:lnTo>
                <a:lnTo>
                  <a:pt x="506" y="452"/>
                </a:lnTo>
                <a:lnTo>
                  <a:pt x="511" y="447"/>
                </a:lnTo>
                <a:lnTo>
                  <a:pt x="511" y="442"/>
                </a:lnTo>
                <a:lnTo>
                  <a:pt x="516" y="437"/>
                </a:lnTo>
                <a:lnTo>
                  <a:pt x="521" y="432"/>
                </a:lnTo>
                <a:lnTo>
                  <a:pt x="521" y="428"/>
                </a:lnTo>
                <a:lnTo>
                  <a:pt x="526" y="423"/>
                </a:lnTo>
                <a:lnTo>
                  <a:pt x="526" y="418"/>
                </a:lnTo>
                <a:lnTo>
                  <a:pt x="530" y="413"/>
                </a:lnTo>
                <a:lnTo>
                  <a:pt x="535" y="408"/>
                </a:lnTo>
                <a:lnTo>
                  <a:pt x="535" y="403"/>
                </a:lnTo>
                <a:lnTo>
                  <a:pt x="540" y="398"/>
                </a:lnTo>
                <a:lnTo>
                  <a:pt x="540" y="393"/>
                </a:lnTo>
                <a:lnTo>
                  <a:pt x="545" y="388"/>
                </a:lnTo>
                <a:lnTo>
                  <a:pt x="545" y="383"/>
                </a:lnTo>
                <a:lnTo>
                  <a:pt x="550" y="378"/>
                </a:lnTo>
                <a:lnTo>
                  <a:pt x="550" y="373"/>
                </a:lnTo>
                <a:lnTo>
                  <a:pt x="555" y="369"/>
                </a:lnTo>
                <a:lnTo>
                  <a:pt x="555" y="364"/>
                </a:lnTo>
                <a:lnTo>
                  <a:pt x="560" y="359"/>
                </a:lnTo>
                <a:lnTo>
                  <a:pt x="565" y="354"/>
                </a:lnTo>
                <a:lnTo>
                  <a:pt x="565" y="349"/>
                </a:lnTo>
                <a:lnTo>
                  <a:pt x="570" y="344"/>
                </a:lnTo>
                <a:lnTo>
                  <a:pt x="570" y="339"/>
                </a:lnTo>
                <a:lnTo>
                  <a:pt x="575" y="334"/>
                </a:lnTo>
                <a:lnTo>
                  <a:pt x="575" y="329"/>
                </a:lnTo>
                <a:lnTo>
                  <a:pt x="580" y="324"/>
                </a:lnTo>
                <a:lnTo>
                  <a:pt x="580" y="319"/>
                </a:lnTo>
                <a:lnTo>
                  <a:pt x="584" y="315"/>
                </a:lnTo>
                <a:lnTo>
                  <a:pt x="589" y="310"/>
                </a:lnTo>
                <a:lnTo>
                  <a:pt x="589" y="305"/>
                </a:lnTo>
                <a:lnTo>
                  <a:pt x="594" y="300"/>
                </a:lnTo>
                <a:lnTo>
                  <a:pt x="594" y="295"/>
                </a:lnTo>
                <a:lnTo>
                  <a:pt x="599" y="290"/>
                </a:lnTo>
                <a:lnTo>
                  <a:pt x="604" y="285"/>
                </a:lnTo>
                <a:lnTo>
                  <a:pt x="604" y="280"/>
                </a:lnTo>
                <a:lnTo>
                  <a:pt x="609" y="275"/>
                </a:lnTo>
                <a:lnTo>
                  <a:pt x="609" y="270"/>
                </a:lnTo>
                <a:lnTo>
                  <a:pt x="614" y="265"/>
                </a:lnTo>
                <a:lnTo>
                  <a:pt x="619" y="261"/>
                </a:lnTo>
                <a:lnTo>
                  <a:pt x="619" y="256"/>
                </a:lnTo>
                <a:lnTo>
                  <a:pt x="624" y="251"/>
                </a:lnTo>
                <a:lnTo>
                  <a:pt x="629" y="246"/>
                </a:lnTo>
                <a:lnTo>
                  <a:pt x="629" y="241"/>
                </a:lnTo>
                <a:lnTo>
                  <a:pt x="634" y="236"/>
                </a:lnTo>
                <a:lnTo>
                  <a:pt x="638" y="231"/>
                </a:lnTo>
                <a:lnTo>
                  <a:pt x="638" y="226"/>
                </a:lnTo>
                <a:lnTo>
                  <a:pt x="643" y="221"/>
                </a:lnTo>
                <a:lnTo>
                  <a:pt x="648" y="216"/>
                </a:lnTo>
                <a:lnTo>
                  <a:pt x="648" y="211"/>
                </a:lnTo>
                <a:lnTo>
                  <a:pt x="653" y="206"/>
                </a:lnTo>
                <a:lnTo>
                  <a:pt x="658" y="202"/>
                </a:lnTo>
                <a:lnTo>
                  <a:pt x="658" y="197"/>
                </a:lnTo>
                <a:lnTo>
                  <a:pt x="663" y="192"/>
                </a:lnTo>
                <a:lnTo>
                  <a:pt x="668" y="187"/>
                </a:lnTo>
                <a:lnTo>
                  <a:pt x="673" y="182"/>
                </a:lnTo>
                <a:lnTo>
                  <a:pt x="673" y="177"/>
                </a:lnTo>
                <a:lnTo>
                  <a:pt x="678" y="172"/>
                </a:lnTo>
                <a:lnTo>
                  <a:pt x="683" y="167"/>
                </a:lnTo>
                <a:lnTo>
                  <a:pt x="688" y="162"/>
                </a:lnTo>
                <a:lnTo>
                  <a:pt x="688" y="157"/>
                </a:lnTo>
                <a:lnTo>
                  <a:pt x="692" y="152"/>
                </a:lnTo>
                <a:lnTo>
                  <a:pt x="697" y="148"/>
                </a:lnTo>
                <a:lnTo>
                  <a:pt x="702" y="143"/>
                </a:lnTo>
                <a:lnTo>
                  <a:pt x="707" y="138"/>
                </a:lnTo>
                <a:lnTo>
                  <a:pt x="712" y="133"/>
                </a:lnTo>
                <a:lnTo>
                  <a:pt x="717" y="128"/>
                </a:lnTo>
                <a:lnTo>
                  <a:pt x="717" y="123"/>
                </a:lnTo>
                <a:lnTo>
                  <a:pt x="722" y="118"/>
                </a:lnTo>
                <a:lnTo>
                  <a:pt x="727" y="113"/>
                </a:lnTo>
                <a:lnTo>
                  <a:pt x="732" y="108"/>
                </a:lnTo>
                <a:lnTo>
                  <a:pt x="737" y="103"/>
                </a:lnTo>
                <a:lnTo>
                  <a:pt x="742" y="98"/>
                </a:lnTo>
                <a:lnTo>
                  <a:pt x="747" y="94"/>
                </a:lnTo>
                <a:lnTo>
                  <a:pt x="751" y="89"/>
                </a:lnTo>
                <a:lnTo>
                  <a:pt x="756" y="84"/>
                </a:lnTo>
                <a:lnTo>
                  <a:pt x="761" y="79"/>
                </a:lnTo>
                <a:lnTo>
                  <a:pt x="766" y="74"/>
                </a:lnTo>
                <a:lnTo>
                  <a:pt x="771" y="69"/>
                </a:lnTo>
                <a:lnTo>
                  <a:pt x="776" y="64"/>
                </a:lnTo>
                <a:lnTo>
                  <a:pt x="781" y="59"/>
                </a:lnTo>
                <a:lnTo>
                  <a:pt x="786" y="59"/>
                </a:lnTo>
                <a:lnTo>
                  <a:pt x="791" y="54"/>
                </a:lnTo>
                <a:lnTo>
                  <a:pt x="796" y="49"/>
                </a:lnTo>
                <a:lnTo>
                  <a:pt x="801" y="44"/>
                </a:lnTo>
                <a:lnTo>
                  <a:pt x="805" y="44"/>
                </a:lnTo>
                <a:lnTo>
                  <a:pt x="810" y="39"/>
                </a:lnTo>
                <a:lnTo>
                  <a:pt x="815" y="35"/>
                </a:lnTo>
                <a:lnTo>
                  <a:pt x="820" y="35"/>
                </a:lnTo>
                <a:lnTo>
                  <a:pt x="825" y="30"/>
                </a:lnTo>
                <a:lnTo>
                  <a:pt x="830" y="30"/>
                </a:lnTo>
                <a:lnTo>
                  <a:pt x="835" y="25"/>
                </a:lnTo>
                <a:lnTo>
                  <a:pt x="840" y="20"/>
                </a:lnTo>
                <a:lnTo>
                  <a:pt x="845" y="20"/>
                </a:lnTo>
                <a:lnTo>
                  <a:pt x="850" y="20"/>
                </a:lnTo>
                <a:lnTo>
                  <a:pt x="855" y="15"/>
                </a:lnTo>
                <a:lnTo>
                  <a:pt x="859" y="15"/>
                </a:lnTo>
                <a:lnTo>
                  <a:pt x="864" y="10"/>
                </a:lnTo>
                <a:lnTo>
                  <a:pt x="869" y="10"/>
                </a:lnTo>
                <a:lnTo>
                  <a:pt x="874" y="10"/>
                </a:lnTo>
                <a:lnTo>
                  <a:pt x="879" y="5"/>
                </a:lnTo>
                <a:lnTo>
                  <a:pt x="884" y="5"/>
                </a:lnTo>
                <a:lnTo>
                  <a:pt x="889" y="5"/>
                </a:lnTo>
                <a:lnTo>
                  <a:pt x="894" y="0"/>
                </a:lnTo>
                <a:lnTo>
                  <a:pt x="899" y="0"/>
                </a:lnTo>
                <a:lnTo>
                  <a:pt x="904" y="0"/>
                </a:lnTo>
                <a:lnTo>
                  <a:pt x="909" y="0"/>
                </a:lnTo>
                <a:lnTo>
                  <a:pt x="913" y="0"/>
                </a:lnTo>
                <a:lnTo>
                  <a:pt x="918" y="0"/>
                </a:lnTo>
                <a:lnTo>
                  <a:pt x="923" y="0"/>
                </a:lnTo>
                <a:lnTo>
                  <a:pt x="928" y="0"/>
                </a:lnTo>
                <a:lnTo>
                  <a:pt x="933" y="0"/>
                </a:lnTo>
                <a:lnTo>
                  <a:pt x="938" y="5"/>
                </a:lnTo>
                <a:lnTo>
                  <a:pt x="943" y="5"/>
                </a:lnTo>
                <a:lnTo>
                  <a:pt x="948" y="5"/>
                </a:lnTo>
                <a:lnTo>
                  <a:pt x="953" y="10"/>
                </a:lnTo>
                <a:lnTo>
                  <a:pt x="958" y="10"/>
                </a:lnTo>
                <a:lnTo>
                  <a:pt x="963" y="10"/>
                </a:lnTo>
                <a:lnTo>
                  <a:pt x="967" y="15"/>
                </a:lnTo>
                <a:lnTo>
                  <a:pt x="972" y="15"/>
                </a:lnTo>
                <a:lnTo>
                  <a:pt x="977" y="20"/>
                </a:lnTo>
                <a:lnTo>
                  <a:pt x="982" y="20"/>
                </a:lnTo>
                <a:lnTo>
                  <a:pt x="987" y="25"/>
                </a:lnTo>
                <a:lnTo>
                  <a:pt x="992" y="25"/>
                </a:lnTo>
                <a:lnTo>
                  <a:pt x="997" y="30"/>
                </a:lnTo>
                <a:lnTo>
                  <a:pt x="1002" y="30"/>
                </a:lnTo>
                <a:lnTo>
                  <a:pt x="1007" y="35"/>
                </a:lnTo>
                <a:lnTo>
                  <a:pt x="1012" y="39"/>
                </a:lnTo>
                <a:lnTo>
                  <a:pt x="1017" y="39"/>
                </a:lnTo>
                <a:lnTo>
                  <a:pt x="1022" y="44"/>
                </a:lnTo>
                <a:lnTo>
                  <a:pt x="1026" y="49"/>
                </a:lnTo>
                <a:lnTo>
                  <a:pt x="1031" y="49"/>
                </a:lnTo>
                <a:lnTo>
                  <a:pt x="1036" y="54"/>
                </a:lnTo>
                <a:lnTo>
                  <a:pt x="1041" y="59"/>
                </a:lnTo>
                <a:lnTo>
                  <a:pt x="1046" y="64"/>
                </a:lnTo>
                <a:lnTo>
                  <a:pt x="1051" y="69"/>
                </a:lnTo>
                <a:lnTo>
                  <a:pt x="1056" y="74"/>
                </a:lnTo>
                <a:lnTo>
                  <a:pt x="1061" y="74"/>
                </a:lnTo>
                <a:lnTo>
                  <a:pt x="1066" y="79"/>
                </a:lnTo>
                <a:lnTo>
                  <a:pt x="1071" y="84"/>
                </a:lnTo>
                <a:lnTo>
                  <a:pt x="1076" y="89"/>
                </a:lnTo>
                <a:lnTo>
                  <a:pt x="1080" y="94"/>
                </a:lnTo>
                <a:lnTo>
                  <a:pt x="1085" y="98"/>
                </a:lnTo>
                <a:lnTo>
                  <a:pt x="1090" y="103"/>
                </a:lnTo>
                <a:lnTo>
                  <a:pt x="1095" y="108"/>
                </a:lnTo>
                <a:lnTo>
                  <a:pt x="1100" y="113"/>
                </a:lnTo>
                <a:lnTo>
                  <a:pt x="1105" y="118"/>
                </a:lnTo>
                <a:lnTo>
                  <a:pt x="1110" y="123"/>
                </a:lnTo>
                <a:lnTo>
                  <a:pt x="1115" y="128"/>
                </a:lnTo>
                <a:lnTo>
                  <a:pt x="1120" y="133"/>
                </a:lnTo>
                <a:lnTo>
                  <a:pt x="1120" y="138"/>
                </a:lnTo>
                <a:lnTo>
                  <a:pt x="1125" y="143"/>
                </a:lnTo>
                <a:lnTo>
                  <a:pt x="1130" y="148"/>
                </a:lnTo>
                <a:lnTo>
                  <a:pt x="1134" y="152"/>
                </a:lnTo>
                <a:lnTo>
                  <a:pt x="1139" y="157"/>
                </a:lnTo>
                <a:lnTo>
                  <a:pt x="1144" y="162"/>
                </a:lnTo>
                <a:lnTo>
                  <a:pt x="1144" y="167"/>
                </a:lnTo>
                <a:lnTo>
                  <a:pt x="1149" y="172"/>
                </a:lnTo>
                <a:lnTo>
                  <a:pt x="1154" y="177"/>
                </a:lnTo>
                <a:lnTo>
                  <a:pt x="1159" y="182"/>
                </a:lnTo>
                <a:lnTo>
                  <a:pt x="1159" y="187"/>
                </a:lnTo>
                <a:lnTo>
                  <a:pt x="1164" y="192"/>
                </a:lnTo>
                <a:lnTo>
                  <a:pt x="1169" y="197"/>
                </a:lnTo>
                <a:lnTo>
                  <a:pt x="1174" y="202"/>
                </a:lnTo>
                <a:lnTo>
                  <a:pt x="1179" y="206"/>
                </a:lnTo>
                <a:lnTo>
                  <a:pt x="1179" y="211"/>
                </a:lnTo>
                <a:lnTo>
                  <a:pt x="1184" y="216"/>
                </a:lnTo>
                <a:lnTo>
                  <a:pt x="1188" y="221"/>
                </a:lnTo>
                <a:lnTo>
                  <a:pt x="1188" y="226"/>
                </a:lnTo>
                <a:lnTo>
                  <a:pt x="1193" y="231"/>
                </a:lnTo>
                <a:lnTo>
                  <a:pt x="1198" y="236"/>
                </a:lnTo>
                <a:lnTo>
                  <a:pt x="1198" y="241"/>
                </a:lnTo>
                <a:lnTo>
                  <a:pt x="1203" y="246"/>
                </a:lnTo>
                <a:lnTo>
                  <a:pt x="1208" y="251"/>
                </a:lnTo>
                <a:lnTo>
                  <a:pt x="1208" y="256"/>
                </a:lnTo>
                <a:lnTo>
                  <a:pt x="1213" y="261"/>
                </a:lnTo>
                <a:lnTo>
                  <a:pt x="1218" y="265"/>
                </a:lnTo>
                <a:lnTo>
                  <a:pt x="1218" y="270"/>
                </a:lnTo>
                <a:lnTo>
                  <a:pt x="1223" y="275"/>
                </a:lnTo>
                <a:lnTo>
                  <a:pt x="1223" y="280"/>
                </a:lnTo>
                <a:lnTo>
                  <a:pt x="1228" y="285"/>
                </a:lnTo>
                <a:lnTo>
                  <a:pt x="1233" y="290"/>
                </a:lnTo>
                <a:lnTo>
                  <a:pt x="1233" y="295"/>
                </a:lnTo>
                <a:lnTo>
                  <a:pt x="1238" y="300"/>
                </a:lnTo>
                <a:lnTo>
                  <a:pt x="1238" y="305"/>
                </a:lnTo>
                <a:lnTo>
                  <a:pt x="1242" y="310"/>
                </a:lnTo>
                <a:lnTo>
                  <a:pt x="1242" y="315"/>
                </a:lnTo>
                <a:lnTo>
                  <a:pt x="1247" y="319"/>
                </a:lnTo>
                <a:lnTo>
                  <a:pt x="1252" y="324"/>
                </a:lnTo>
                <a:lnTo>
                  <a:pt x="1252" y="329"/>
                </a:lnTo>
                <a:lnTo>
                  <a:pt x="1257" y="334"/>
                </a:lnTo>
                <a:lnTo>
                  <a:pt x="1257" y="339"/>
                </a:lnTo>
                <a:lnTo>
                  <a:pt x="1262" y="344"/>
                </a:lnTo>
                <a:lnTo>
                  <a:pt x="1262" y="349"/>
                </a:lnTo>
                <a:lnTo>
                  <a:pt x="1267" y="354"/>
                </a:lnTo>
                <a:lnTo>
                  <a:pt x="1272" y="359"/>
                </a:lnTo>
                <a:lnTo>
                  <a:pt x="1272" y="364"/>
                </a:lnTo>
                <a:lnTo>
                  <a:pt x="1277" y="369"/>
                </a:lnTo>
                <a:lnTo>
                  <a:pt x="1277" y="373"/>
                </a:lnTo>
                <a:lnTo>
                  <a:pt x="1282" y="378"/>
                </a:lnTo>
                <a:lnTo>
                  <a:pt x="1282" y="383"/>
                </a:lnTo>
                <a:lnTo>
                  <a:pt x="1287" y="388"/>
                </a:lnTo>
                <a:lnTo>
                  <a:pt x="1287" y="393"/>
                </a:lnTo>
                <a:lnTo>
                  <a:pt x="1292" y="398"/>
                </a:lnTo>
                <a:lnTo>
                  <a:pt x="1292" y="403"/>
                </a:lnTo>
                <a:lnTo>
                  <a:pt x="1297" y="408"/>
                </a:lnTo>
                <a:lnTo>
                  <a:pt x="1297" y="413"/>
                </a:lnTo>
                <a:lnTo>
                  <a:pt x="1301" y="418"/>
                </a:lnTo>
                <a:lnTo>
                  <a:pt x="1301" y="423"/>
                </a:lnTo>
                <a:lnTo>
                  <a:pt x="1306" y="428"/>
                </a:lnTo>
                <a:lnTo>
                  <a:pt x="1306" y="432"/>
                </a:lnTo>
                <a:lnTo>
                  <a:pt x="1311" y="437"/>
                </a:lnTo>
                <a:lnTo>
                  <a:pt x="1311" y="442"/>
                </a:lnTo>
                <a:lnTo>
                  <a:pt x="1316" y="447"/>
                </a:lnTo>
                <a:lnTo>
                  <a:pt x="1321" y="452"/>
                </a:lnTo>
                <a:lnTo>
                  <a:pt x="1321" y="457"/>
                </a:lnTo>
                <a:lnTo>
                  <a:pt x="1326" y="462"/>
                </a:lnTo>
                <a:lnTo>
                  <a:pt x="1326" y="467"/>
                </a:lnTo>
                <a:lnTo>
                  <a:pt x="1331" y="472"/>
                </a:lnTo>
                <a:lnTo>
                  <a:pt x="1331" y="477"/>
                </a:lnTo>
                <a:lnTo>
                  <a:pt x="1336" y="482"/>
                </a:lnTo>
                <a:lnTo>
                  <a:pt x="1336" y="486"/>
                </a:lnTo>
                <a:lnTo>
                  <a:pt x="1341" y="491"/>
                </a:lnTo>
                <a:lnTo>
                  <a:pt x="1341" y="496"/>
                </a:lnTo>
                <a:lnTo>
                  <a:pt x="1346" y="501"/>
                </a:lnTo>
                <a:lnTo>
                  <a:pt x="1351" y="506"/>
                </a:lnTo>
                <a:lnTo>
                  <a:pt x="1351" y="511"/>
                </a:lnTo>
                <a:lnTo>
                  <a:pt x="1355" y="516"/>
                </a:lnTo>
                <a:lnTo>
                  <a:pt x="1355" y="521"/>
                </a:lnTo>
                <a:lnTo>
                  <a:pt x="1360" y="526"/>
                </a:lnTo>
                <a:lnTo>
                  <a:pt x="1360" y="531"/>
                </a:lnTo>
                <a:lnTo>
                  <a:pt x="1365" y="536"/>
                </a:lnTo>
                <a:lnTo>
                  <a:pt x="1370" y="540"/>
                </a:lnTo>
                <a:lnTo>
                  <a:pt x="1370" y="545"/>
                </a:lnTo>
                <a:lnTo>
                  <a:pt x="1375" y="550"/>
                </a:lnTo>
                <a:lnTo>
                  <a:pt x="1375" y="555"/>
                </a:lnTo>
                <a:lnTo>
                  <a:pt x="1380" y="560"/>
                </a:lnTo>
                <a:lnTo>
                  <a:pt x="1385" y="565"/>
                </a:lnTo>
                <a:lnTo>
                  <a:pt x="1385" y="570"/>
                </a:lnTo>
                <a:lnTo>
                  <a:pt x="1390" y="575"/>
                </a:lnTo>
                <a:lnTo>
                  <a:pt x="1390" y="580"/>
                </a:lnTo>
                <a:lnTo>
                  <a:pt x="1395" y="585"/>
                </a:lnTo>
                <a:lnTo>
                  <a:pt x="1400" y="590"/>
                </a:lnTo>
                <a:lnTo>
                  <a:pt x="1400" y="595"/>
                </a:lnTo>
                <a:lnTo>
                  <a:pt x="1405" y="599"/>
                </a:lnTo>
                <a:lnTo>
                  <a:pt x="1405" y="604"/>
                </a:lnTo>
                <a:lnTo>
                  <a:pt x="1409" y="609"/>
                </a:lnTo>
                <a:lnTo>
                  <a:pt x="1414" y="614"/>
                </a:lnTo>
                <a:lnTo>
                  <a:pt x="1414" y="619"/>
                </a:lnTo>
                <a:lnTo>
                  <a:pt x="1419" y="624"/>
                </a:lnTo>
                <a:lnTo>
                  <a:pt x="1419" y="629"/>
                </a:lnTo>
                <a:lnTo>
                  <a:pt x="1424" y="634"/>
                </a:lnTo>
                <a:lnTo>
                  <a:pt x="1429" y="639"/>
                </a:lnTo>
                <a:lnTo>
                  <a:pt x="1429" y="644"/>
                </a:lnTo>
                <a:lnTo>
                  <a:pt x="1434" y="649"/>
                </a:lnTo>
                <a:lnTo>
                  <a:pt x="1439" y="653"/>
                </a:lnTo>
                <a:lnTo>
                  <a:pt x="1439" y="658"/>
                </a:lnTo>
                <a:lnTo>
                  <a:pt x="1444" y="663"/>
                </a:lnTo>
                <a:lnTo>
                  <a:pt x="1449" y="668"/>
                </a:lnTo>
                <a:lnTo>
                  <a:pt x="1449" y="673"/>
                </a:lnTo>
                <a:lnTo>
                  <a:pt x="1454" y="678"/>
                </a:lnTo>
                <a:lnTo>
                  <a:pt x="1459" y="683"/>
                </a:lnTo>
                <a:lnTo>
                  <a:pt x="1459" y="688"/>
                </a:lnTo>
                <a:lnTo>
                  <a:pt x="1463" y="693"/>
                </a:lnTo>
                <a:lnTo>
                  <a:pt x="1468" y="698"/>
                </a:lnTo>
                <a:lnTo>
                  <a:pt x="1468" y="703"/>
                </a:lnTo>
                <a:lnTo>
                  <a:pt x="1473" y="707"/>
                </a:lnTo>
                <a:lnTo>
                  <a:pt x="1478" y="712"/>
                </a:lnTo>
                <a:lnTo>
                  <a:pt x="1483" y="717"/>
                </a:lnTo>
                <a:lnTo>
                  <a:pt x="1483" y="722"/>
                </a:lnTo>
                <a:lnTo>
                  <a:pt x="1488" y="727"/>
                </a:lnTo>
                <a:lnTo>
                  <a:pt x="1493" y="732"/>
                </a:lnTo>
                <a:lnTo>
                  <a:pt x="1498" y="737"/>
                </a:lnTo>
                <a:lnTo>
                  <a:pt x="1498" y="742"/>
                </a:lnTo>
                <a:lnTo>
                  <a:pt x="1503" y="747"/>
                </a:lnTo>
                <a:lnTo>
                  <a:pt x="1508" y="752"/>
                </a:lnTo>
                <a:lnTo>
                  <a:pt x="1508" y="757"/>
                </a:lnTo>
                <a:lnTo>
                  <a:pt x="1513" y="762"/>
                </a:lnTo>
                <a:lnTo>
                  <a:pt x="1517" y="766"/>
                </a:lnTo>
                <a:lnTo>
                  <a:pt x="1522" y="771"/>
                </a:lnTo>
                <a:lnTo>
                  <a:pt x="1522" y="776"/>
                </a:lnTo>
                <a:lnTo>
                  <a:pt x="1527" y="781"/>
                </a:lnTo>
                <a:lnTo>
                  <a:pt x="1532" y="786"/>
                </a:lnTo>
                <a:lnTo>
                  <a:pt x="1532" y="791"/>
                </a:lnTo>
                <a:lnTo>
                  <a:pt x="1537" y="796"/>
                </a:lnTo>
                <a:lnTo>
                  <a:pt x="1542" y="801"/>
                </a:lnTo>
                <a:lnTo>
                  <a:pt x="1547" y="806"/>
                </a:lnTo>
                <a:lnTo>
                  <a:pt x="1547" y="811"/>
                </a:lnTo>
                <a:lnTo>
                  <a:pt x="1552" y="816"/>
                </a:lnTo>
                <a:lnTo>
                  <a:pt x="1557" y="820"/>
                </a:lnTo>
                <a:lnTo>
                  <a:pt x="1562" y="825"/>
                </a:lnTo>
                <a:lnTo>
                  <a:pt x="1567" y="830"/>
                </a:lnTo>
                <a:lnTo>
                  <a:pt x="1567" y="835"/>
                </a:lnTo>
                <a:lnTo>
                  <a:pt x="1572" y="840"/>
                </a:lnTo>
                <a:lnTo>
                  <a:pt x="1576" y="845"/>
                </a:lnTo>
                <a:lnTo>
                  <a:pt x="1581" y="850"/>
                </a:lnTo>
                <a:lnTo>
                  <a:pt x="1581" y="855"/>
                </a:lnTo>
                <a:lnTo>
                  <a:pt x="1586" y="860"/>
                </a:lnTo>
                <a:lnTo>
                  <a:pt x="1591" y="865"/>
                </a:lnTo>
                <a:lnTo>
                  <a:pt x="1596" y="870"/>
                </a:lnTo>
                <a:lnTo>
                  <a:pt x="1601" y="875"/>
                </a:lnTo>
                <a:lnTo>
                  <a:pt x="1606" y="879"/>
                </a:lnTo>
                <a:lnTo>
                  <a:pt x="1606" y="884"/>
                </a:lnTo>
                <a:lnTo>
                  <a:pt x="1611" y="889"/>
                </a:lnTo>
                <a:lnTo>
                  <a:pt x="1616" y="894"/>
                </a:lnTo>
                <a:lnTo>
                  <a:pt x="1621" y="899"/>
                </a:lnTo>
                <a:lnTo>
                  <a:pt x="1626" y="904"/>
                </a:lnTo>
                <a:lnTo>
                  <a:pt x="1630" y="909"/>
                </a:lnTo>
                <a:lnTo>
                  <a:pt x="1630" y="914"/>
                </a:lnTo>
                <a:lnTo>
                  <a:pt x="1635" y="919"/>
                </a:lnTo>
                <a:lnTo>
                  <a:pt x="1640" y="924"/>
                </a:lnTo>
                <a:lnTo>
                  <a:pt x="1645" y="929"/>
                </a:lnTo>
                <a:lnTo>
                  <a:pt x="1650" y="933"/>
                </a:lnTo>
                <a:lnTo>
                  <a:pt x="1655" y="938"/>
                </a:lnTo>
                <a:lnTo>
                  <a:pt x="1660" y="943"/>
                </a:lnTo>
                <a:lnTo>
                  <a:pt x="1665" y="948"/>
                </a:lnTo>
                <a:lnTo>
                  <a:pt x="1670" y="953"/>
                </a:lnTo>
                <a:lnTo>
                  <a:pt x="1670" y="958"/>
                </a:lnTo>
                <a:lnTo>
                  <a:pt x="1675" y="963"/>
                </a:lnTo>
                <a:lnTo>
                  <a:pt x="1680" y="968"/>
                </a:lnTo>
                <a:lnTo>
                  <a:pt x="1684" y="973"/>
                </a:lnTo>
                <a:lnTo>
                  <a:pt x="1689" y="978"/>
                </a:lnTo>
                <a:lnTo>
                  <a:pt x="1694" y="983"/>
                </a:lnTo>
                <a:lnTo>
                  <a:pt x="1699" y="987"/>
                </a:lnTo>
                <a:lnTo>
                  <a:pt x="1704" y="992"/>
                </a:lnTo>
                <a:lnTo>
                  <a:pt x="1709" y="997"/>
                </a:lnTo>
                <a:lnTo>
                  <a:pt x="1714" y="1002"/>
                </a:lnTo>
                <a:lnTo>
                  <a:pt x="1719" y="1007"/>
                </a:lnTo>
                <a:lnTo>
                  <a:pt x="1724" y="1012"/>
                </a:lnTo>
                <a:lnTo>
                  <a:pt x="1729" y="1017"/>
                </a:lnTo>
                <a:lnTo>
                  <a:pt x="1734" y="1022"/>
                </a:lnTo>
                <a:lnTo>
                  <a:pt x="1738" y="1027"/>
                </a:lnTo>
                <a:lnTo>
                  <a:pt x="1743" y="1032"/>
                </a:lnTo>
                <a:lnTo>
                  <a:pt x="1748" y="1037"/>
                </a:lnTo>
                <a:lnTo>
                  <a:pt x="1753" y="1042"/>
                </a:lnTo>
                <a:lnTo>
                  <a:pt x="1758" y="1046"/>
                </a:lnTo>
                <a:lnTo>
                  <a:pt x="1763" y="1051"/>
                </a:lnTo>
                <a:lnTo>
                  <a:pt x="1768" y="1056"/>
                </a:lnTo>
                <a:lnTo>
                  <a:pt x="1773" y="1061"/>
                </a:lnTo>
                <a:lnTo>
                  <a:pt x="1778" y="1066"/>
                </a:lnTo>
                <a:lnTo>
                  <a:pt x="1783" y="1071"/>
                </a:lnTo>
                <a:lnTo>
                  <a:pt x="1788" y="1076"/>
                </a:lnTo>
                <a:lnTo>
                  <a:pt x="1792" y="1081"/>
                </a:lnTo>
                <a:lnTo>
                  <a:pt x="1797" y="1081"/>
                </a:lnTo>
                <a:lnTo>
                  <a:pt x="1802" y="1086"/>
                </a:lnTo>
                <a:lnTo>
                  <a:pt x="1807" y="1091"/>
                </a:lnTo>
                <a:lnTo>
                  <a:pt x="1812" y="1096"/>
                </a:lnTo>
                <a:lnTo>
                  <a:pt x="1817" y="1100"/>
                </a:lnTo>
                <a:lnTo>
                  <a:pt x="1822" y="1105"/>
                </a:lnTo>
                <a:lnTo>
                  <a:pt x="1827" y="1110"/>
                </a:lnTo>
                <a:lnTo>
                  <a:pt x="1832" y="1115"/>
                </a:lnTo>
                <a:lnTo>
                  <a:pt x="1837" y="1120"/>
                </a:lnTo>
                <a:lnTo>
                  <a:pt x="1842" y="1120"/>
                </a:lnTo>
                <a:lnTo>
                  <a:pt x="1847" y="1125"/>
                </a:lnTo>
                <a:lnTo>
                  <a:pt x="1851" y="1130"/>
                </a:lnTo>
                <a:lnTo>
                  <a:pt x="1856" y="1135"/>
                </a:ln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rot="10800000" vert="eaVert">
            <a:prstTxWarp prst="textNoShape">
              <a:avLst/>
            </a:prstTxWarp>
          </a:bodyPr>
          <a:lstStyle/>
          <a:p>
            <a:endParaRPr lang="en-US" sz="1800">
              <a:latin typeface="Arial" pitchFamily="84" charset="0"/>
            </a:endParaRPr>
          </a:p>
        </p:txBody>
      </p:sp>
      <p:sp>
        <p:nvSpPr>
          <p:cNvPr id="337943" name="Freeform 23"/>
          <p:cNvSpPr>
            <a:spLocks/>
          </p:cNvSpPr>
          <p:nvPr/>
        </p:nvSpPr>
        <p:spPr bwMode="auto">
          <a:xfrm rot="5400000">
            <a:off x="2900363" y="2173287"/>
            <a:ext cx="609600" cy="358775"/>
          </a:xfrm>
          <a:custGeom>
            <a:avLst/>
            <a:gdLst>
              <a:gd name="T0" fmla="*/ 1204676674 w 1856"/>
              <a:gd name="T1" fmla="*/ 2147483647 h 1135"/>
              <a:gd name="T2" fmla="*/ 2147483647 w 1856"/>
              <a:gd name="T3" fmla="*/ 2147483647 h 1135"/>
              <a:gd name="T4" fmla="*/ 2147483647 w 1856"/>
              <a:gd name="T5" fmla="*/ 2147483647 h 1135"/>
              <a:gd name="T6" fmla="*/ 2147483647 w 1856"/>
              <a:gd name="T7" fmla="*/ 2147483647 h 1135"/>
              <a:gd name="T8" fmla="*/ 2147483647 w 1856"/>
              <a:gd name="T9" fmla="*/ 2147483647 h 1135"/>
              <a:gd name="T10" fmla="*/ 2147483647 w 1856"/>
              <a:gd name="T11" fmla="*/ 2147483647 h 1135"/>
              <a:gd name="T12" fmla="*/ 2147483647 w 1856"/>
              <a:gd name="T13" fmla="*/ 2147483647 h 1135"/>
              <a:gd name="T14" fmla="*/ 2147483647 w 1856"/>
              <a:gd name="T15" fmla="*/ 2147483647 h 1135"/>
              <a:gd name="T16" fmla="*/ 2147483647 w 1856"/>
              <a:gd name="T17" fmla="*/ 2147483647 h 1135"/>
              <a:gd name="T18" fmla="*/ 2147483647 w 1856"/>
              <a:gd name="T19" fmla="*/ 2147483647 h 1135"/>
              <a:gd name="T20" fmla="*/ 2147483647 w 1856"/>
              <a:gd name="T21" fmla="*/ 2147483647 h 1135"/>
              <a:gd name="T22" fmla="*/ 2147483647 w 1856"/>
              <a:gd name="T23" fmla="*/ 2147483647 h 1135"/>
              <a:gd name="T24" fmla="*/ 2147483647 w 1856"/>
              <a:gd name="T25" fmla="*/ 2147483647 h 1135"/>
              <a:gd name="T26" fmla="*/ 2147483647 w 1856"/>
              <a:gd name="T27" fmla="*/ 2147483647 h 1135"/>
              <a:gd name="T28" fmla="*/ 2147483647 w 1856"/>
              <a:gd name="T29" fmla="*/ 2147483647 h 1135"/>
              <a:gd name="T30" fmla="*/ 2147483647 w 1856"/>
              <a:gd name="T31" fmla="*/ 2147483647 h 1135"/>
              <a:gd name="T32" fmla="*/ 2147483647 w 1856"/>
              <a:gd name="T33" fmla="*/ 2147483647 h 1135"/>
              <a:gd name="T34" fmla="*/ 2147483647 w 1856"/>
              <a:gd name="T35" fmla="*/ 2147483647 h 1135"/>
              <a:gd name="T36" fmla="*/ 2147483647 w 1856"/>
              <a:gd name="T37" fmla="*/ 2147483647 h 1135"/>
              <a:gd name="T38" fmla="*/ 2147483647 w 1856"/>
              <a:gd name="T39" fmla="*/ 2147483647 h 1135"/>
              <a:gd name="T40" fmla="*/ 2147483647 w 1856"/>
              <a:gd name="T41" fmla="*/ 2147483647 h 1135"/>
              <a:gd name="T42" fmla="*/ 2147483647 w 1856"/>
              <a:gd name="T43" fmla="*/ 2147483647 h 1135"/>
              <a:gd name="T44" fmla="*/ 2147483647 w 1856"/>
              <a:gd name="T45" fmla="*/ 2147483647 h 1135"/>
              <a:gd name="T46" fmla="*/ 2147483647 w 1856"/>
              <a:gd name="T47" fmla="*/ 2147483647 h 1135"/>
              <a:gd name="T48" fmla="*/ 2147483647 w 1856"/>
              <a:gd name="T49" fmla="*/ 2147483647 h 1135"/>
              <a:gd name="T50" fmla="*/ 2147483647 w 1856"/>
              <a:gd name="T51" fmla="*/ 2147483647 h 1135"/>
              <a:gd name="T52" fmla="*/ 2147483647 w 1856"/>
              <a:gd name="T53" fmla="*/ 1863508960 h 1135"/>
              <a:gd name="T54" fmla="*/ 2147483647 w 1856"/>
              <a:gd name="T55" fmla="*/ 1105515377 h 1135"/>
              <a:gd name="T56" fmla="*/ 2147483647 w 1856"/>
              <a:gd name="T57" fmla="*/ 473820708 h 1135"/>
              <a:gd name="T58" fmla="*/ 2147483647 w 1856"/>
              <a:gd name="T59" fmla="*/ 0 h 1135"/>
              <a:gd name="T60" fmla="*/ 2147483647 w 1856"/>
              <a:gd name="T61" fmla="*/ 157973532 h 1135"/>
              <a:gd name="T62" fmla="*/ 2147483647 w 1856"/>
              <a:gd name="T63" fmla="*/ 631694668 h 1135"/>
              <a:gd name="T64" fmla="*/ 2147483647 w 1856"/>
              <a:gd name="T65" fmla="*/ 1231814292 h 1135"/>
              <a:gd name="T66" fmla="*/ 2147483647 w 1856"/>
              <a:gd name="T67" fmla="*/ 2147483647 h 1135"/>
              <a:gd name="T68" fmla="*/ 2147483647 w 1856"/>
              <a:gd name="T69" fmla="*/ 2147483647 h 1135"/>
              <a:gd name="T70" fmla="*/ 2147483647 w 1856"/>
              <a:gd name="T71" fmla="*/ 2147483647 h 1135"/>
              <a:gd name="T72" fmla="*/ 2147483647 w 1856"/>
              <a:gd name="T73" fmla="*/ 2147483647 h 1135"/>
              <a:gd name="T74" fmla="*/ 2147483647 w 1856"/>
              <a:gd name="T75" fmla="*/ 2147483647 h 1135"/>
              <a:gd name="T76" fmla="*/ 2147483647 w 1856"/>
              <a:gd name="T77" fmla="*/ 2147483647 h 1135"/>
              <a:gd name="T78" fmla="*/ 2147483647 w 1856"/>
              <a:gd name="T79" fmla="*/ 2147483647 h 1135"/>
              <a:gd name="T80" fmla="*/ 2147483647 w 1856"/>
              <a:gd name="T81" fmla="*/ 2147483647 h 1135"/>
              <a:gd name="T82" fmla="*/ 2147483647 w 1856"/>
              <a:gd name="T83" fmla="*/ 2147483647 h 1135"/>
              <a:gd name="T84" fmla="*/ 2147483647 w 1856"/>
              <a:gd name="T85" fmla="*/ 2147483647 h 1135"/>
              <a:gd name="T86" fmla="*/ 2147483647 w 1856"/>
              <a:gd name="T87" fmla="*/ 2147483647 h 1135"/>
              <a:gd name="T88" fmla="*/ 2147483647 w 1856"/>
              <a:gd name="T89" fmla="*/ 2147483647 h 1135"/>
              <a:gd name="T90" fmla="*/ 2147483647 w 1856"/>
              <a:gd name="T91" fmla="*/ 2147483647 h 1135"/>
              <a:gd name="T92" fmla="*/ 2147483647 w 1856"/>
              <a:gd name="T93" fmla="*/ 2147483647 h 1135"/>
              <a:gd name="T94" fmla="*/ 2147483647 w 1856"/>
              <a:gd name="T95" fmla="*/ 2147483647 h 1135"/>
              <a:gd name="T96" fmla="*/ 2147483647 w 1856"/>
              <a:gd name="T97" fmla="*/ 2147483647 h 1135"/>
              <a:gd name="T98" fmla="*/ 2147483647 w 1856"/>
              <a:gd name="T99" fmla="*/ 2147483647 h 1135"/>
              <a:gd name="T100" fmla="*/ 2147483647 w 1856"/>
              <a:gd name="T101" fmla="*/ 2147483647 h 1135"/>
              <a:gd name="T102" fmla="*/ 2147483647 w 1856"/>
              <a:gd name="T103" fmla="*/ 2147483647 h 1135"/>
              <a:gd name="T104" fmla="*/ 2147483647 w 1856"/>
              <a:gd name="T105" fmla="*/ 2147483647 h 1135"/>
              <a:gd name="T106" fmla="*/ 2147483647 w 1856"/>
              <a:gd name="T107" fmla="*/ 2147483647 h 1135"/>
              <a:gd name="T108" fmla="*/ 2147483647 w 1856"/>
              <a:gd name="T109" fmla="*/ 2147483647 h 1135"/>
              <a:gd name="T110" fmla="*/ 2147483647 w 1856"/>
              <a:gd name="T111" fmla="*/ 2147483647 h 1135"/>
              <a:gd name="T112" fmla="*/ 2147483647 w 1856"/>
              <a:gd name="T113" fmla="*/ 2147483647 h 1135"/>
              <a:gd name="T114" fmla="*/ 2147483647 w 1856"/>
              <a:gd name="T115" fmla="*/ 2147483647 h 1135"/>
              <a:gd name="T116" fmla="*/ 2147483647 w 1856"/>
              <a:gd name="T117" fmla="*/ 2147483647 h 1135"/>
              <a:gd name="T118" fmla="*/ 2147483647 w 1856"/>
              <a:gd name="T119" fmla="*/ 2147483647 h 1135"/>
              <a:gd name="T120" fmla="*/ 2147483647 w 1856"/>
              <a:gd name="T121" fmla="*/ 2147483647 h 11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56"/>
              <a:gd name="T184" fmla="*/ 0 h 1135"/>
              <a:gd name="T185" fmla="*/ 1856 w 1856"/>
              <a:gd name="T186" fmla="*/ 1135 h 11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56" h="1135">
                <a:moveTo>
                  <a:pt x="0" y="1110"/>
                </a:moveTo>
                <a:lnTo>
                  <a:pt x="5" y="1105"/>
                </a:lnTo>
                <a:lnTo>
                  <a:pt x="10" y="1100"/>
                </a:lnTo>
                <a:lnTo>
                  <a:pt x="15" y="1096"/>
                </a:lnTo>
                <a:lnTo>
                  <a:pt x="20" y="1091"/>
                </a:lnTo>
                <a:lnTo>
                  <a:pt x="25" y="1086"/>
                </a:lnTo>
                <a:lnTo>
                  <a:pt x="30" y="1081"/>
                </a:lnTo>
                <a:lnTo>
                  <a:pt x="34" y="1076"/>
                </a:lnTo>
                <a:lnTo>
                  <a:pt x="39" y="1071"/>
                </a:lnTo>
                <a:lnTo>
                  <a:pt x="44" y="1066"/>
                </a:lnTo>
                <a:lnTo>
                  <a:pt x="49" y="1066"/>
                </a:lnTo>
                <a:lnTo>
                  <a:pt x="54" y="1061"/>
                </a:lnTo>
                <a:lnTo>
                  <a:pt x="59" y="1056"/>
                </a:lnTo>
                <a:lnTo>
                  <a:pt x="64" y="1051"/>
                </a:lnTo>
                <a:lnTo>
                  <a:pt x="69" y="1046"/>
                </a:lnTo>
                <a:lnTo>
                  <a:pt x="74" y="1042"/>
                </a:lnTo>
                <a:lnTo>
                  <a:pt x="79" y="1037"/>
                </a:lnTo>
                <a:lnTo>
                  <a:pt x="84" y="1032"/>
                </a:lnTo>
                <a:lnTo>
                  <a:pt x="88" y="1027"/>
                </a:lnTo>
                <a:lnTo>
                  <a:pt x="93" y="1022"/>
                </a:lnTo>
                <a:lnTo>
                  <a:pt x="98" y="1017"/>
                </a:lnTo>
                <a:lnTo>
                  <a:pt x="103" y="1012"/>
                </a:lnTo>
                <a:lnTo>
                  <a:pt x="108" y="1007"/>
                </a:lnTo>
                <a:lnTo>
                  <a:pt x="113" y="1002"/>
                </a:lnTo>
                <a:lnTo>
                  <a:pt x="118" y="997"/>
                </a:lnTo>
                <a:lnTo>
                  <a:pt x="123" y="992"/>
                </a:lnTo>
                <a:lnTo>
                  <a:pt x="128" y="987"/>
                </a:lnTo>
                <a:lnTo>
                  <a:pt x="133" y="983"/>
                </a:lnTo>
                <a:lnTo>
                  <a:pt x="138" y="978"/>
                </a:lnTo>
                <a:lnTo>
                  <a:pt x="142" y="973"/>
                </a:lnTo>
                <a:lnTo>
                  <a:pt x="147" y="968"/>
                </a:lnTo>
                <a:lnTo>
                  <a:pt x="152" y="963"/>
                </a:lnTo>
                <a:lnTo>
                  <a:pt x="157" y="958"/>
                </a:lnTo>
                <a:lnTo>
                  <a:pt x="162" y="953"/>
                </a:lnTo>
                <a:lnTo>
                  <a:pt x="167" y="948"/>
                </a:lnTo>
                <a:lnTo>
                  <a:pt x="167" y="943"/>
                </a:lnTo>
                <a:lnTo>
                  <a:pt x="172" y="938"/>
                </a:lnTo>
                <a:lnTo>
                  <a:pt x="177" y="933"/>
                </a:lnTo>
                <a:lnTo>
                  <a:pt x="182" y="929"/>
                </a:lnTo>
                <a:lnTo>
                  <a:pt x="187" y="924"/>
                </a:lnTo>
                <a:lnTo>
                  <a:pt x="192" y="919"/>
                </a:lnTo>
                <a:lnTo>
                  <a:pt x="197" y="914"/>
                </a:lnTo>
                <a:lnTo>
                  <a:pt x="201" y="909"/>
                </a:lnTo>
                <a:lnTo>
                  <a:pt x="201" y="904"/>
                </a:lnTo>
                <a:lnTo>
                  <a:pt x="206" y="899"/>
                </a:lnTo>
                <a:lnTo>
                  <a:pt x="211" y="894"/>
                </a:lnTo>
                <a:lnTo>
                  <a:pt x="216" y="889"/>
                </a:lnTo>
                <a:lnTo>
                  <a:pt x="221" y="884"/>
                </a:lnTo>
                <a:lnTo>
                  <a:pt x="226" y="879"/>
                </a:lnTo>
                <a:lnTo>
                  <a:pt x="231" y="875"/>
                </a:lnTo>
                <a:lnTo>
                  <a:pt x="236" y="870"/>
                </a:lnTo>
                <a:lnTo>
                  <a:pt x="241" y="865"/>
                </a:lnTo>
                <a:lnTo>
                  <a:pt x="241" y="860"/>
                </a:lnTo>
                <a:lnTo>
                  <a:pt x="246" y="855"/>
                </a:lnTo>
                <a:lnTo>
                  <a:pt x="251" y="850"/>
                </a:lnTo>
                <a:lnTo>
                  <a:pt x="255" y="845"/>
                </a:lnTo>
                <a:lnTo>
                  <a:pt x="260" y="840"/>
                </a:lnTo>
                <a:lnTo>
                  <a:pt x="260" y="835"/>
                </a:lnTo>
                <a:lnTo>
                  <a:pt x="265" y="830"/>
                </a:lnTo>
                <a:lnTo>
                  <a:pt x="270" y="825"/>
                </a:lnTo>
                <a:lnTo>
                  <a:pt x="275" y="820"/>
                </a:lnTo>
                <a:lnTo>
                  <a:pt x="275" y="816"/>
                </a:lnTo>
                <a:lnTo>
                  <a:pt x="280" y="811"/>
                </a:lnTo>
                <a:lnTo>
                  <a:pt x="285" y="806"/>
                </a:lnTo>
                <a:lnTo>
                  <a:pt x="290" y="801"/>
                </a:lnTo>
                <a:lnTo>
                  <a:pt x="290" y="796"/>
                </a:lnTo>
                <a:lnTo>
                  <a:pt x="295" y="791"/>
                </a:lnTo>
                <a:lnTo>
                  <a:pt x="300" y="786"/>
                </a:lnTo>
                <a:lnTo>
                  <a:pt x="305" y="781"/>
                </a:lnTo>
                <a:lnTo>
                  <a:pt x="305" y="776"/>
                </a:lnTo>
                <a:lnTo>
                  <a:pt x="309" y="771"/>
                </a:lnTo>
                <a:lnTo>
                  <a:pt x="314" y="766"/>
                </a:lnTo>
                <a:lnTo>
                  <a:pt x="319" y="762"/>
                </a:lnTo>
                <a:lnTo>
                  <a:pt x="319" y="757"/>
                </a:lnTo>
                <a:lnTo>
                  <a:pt x="324" y="752"/>
                </a:lnTo>
                <a:lnTo>
                  <a:pt x="329" y="747"/>
                </a:lnTo>
                <a:lnTo>
                  <a:pt x="329" y="742"/>
                </a:lnTo>
                <a:lnTo>
                  <a:pt x="334" y="737"/>
                </a:lnTo>
                <a:lnTo>
                  <a:pt x="339" y="732"/>
                </a:lnTo>
                <a:lnTo>
                  <a:pt x="339" y="727"/>
                </a:lnTo>
                <a:lnTo>
                  <a:pt x="344" y="722"/>
                </a:lnTo>
                <a:lnTo>
                  <a:pt x="349" y="717"/>
                </a:lnTo>
                <a:lnTo>
                  <a:pt x="354" y="712"/>
                </a:lnTo>
                <a:lnTo>
                  <a:pt x="354" y="707"/>
                </a:lnTo>
                <a:lnTo>
                  <a:pt x="359" y="703"/>
                </a:lnTo>
                <a:lnTo>
                  <a:pt x="363" y="698"/>
                </a:lnTo>
                <a:lnTo>
                  <a:pt x="363" y="693"/>
                </a:lnTo>
                <a:lnTo>
                  <a:pt x="368" y="688"/>
                </a:lnTo>
                <a:lnTo>
                  <a:pt x="373" y="683"/>
                </a:lnTo>
                <a:lnTo>
                  <a:pt x="373" y="678"/>
                </a:lnTo>
                <a:lnTo>
                  <a:pt x="378" y="673"/>
                </a:lnTo>
                <a:lnTo>
                  <a:pt x="378" y="668"/>
                </a:lnTo>
                <a:lnTo>
                  <a:pt x="383" y="663"/>
                </a:lnTo>
                <a:lnTo>
                  <a:pt x="388" y="658"/>
                </a:lnTo>
                <a:lnTo>
                  <a:pt x="388" y="653"/>
                </a:lnTo>
                <a:lnTo>
                  <a:pt x="393" y="649"/>
                </a:lnTo>
                <a:lnTo>
                  <a:pt x="398" y="644"/>
                </a:lnTo>
                <a:lnTo>
                  <a:pt x="398" y="639"/>
                </a:lnTo>
                <a:lnTo>
                  <a:pt x="403" y="634"/>
                </a:lnTo>
                <a:lnTo>
                  <a:pt x="408" y="629"/>
                </a:lnTo>
                <a:lnTo>
                  <a:pt x="408" y="624"/>
                </a:lnTo>
                <a:lnTo>
                  <a:pt x="413" y="619"/>
                </a:lnTo>
                <a:lnTo>
                  <a:pt x="413" y="614"/>
                </a:lnTo>
                <a:lnTo>
                  <a:pt x="417" y="609"/>
                </a:lnTo>
                <a:lnTo>
                  <a:pt x="422" y="604"/>
                </a:lnTo>
                <a:lnTo>
                  <a:pt x="422" y="599"/>
                </a:lnTo>
                <a:lnTo>
                  <a:pt x="427" y="595"/>
                </a:lnTo>
                <a:lnTo>
                  <a:pt x="432" y="590"/>
                </a:lnTo>
                <a:lnTo>
                  <a:pt x="432" y="585"/>
                </a:lnTo>
                <a:lnTo>
                  <a:pt x="437" y="580"/>
                </a:lnTo>
                <a:lnTo>
                  <a:pt x="437" y="575"/>
                </a:lnTo>
                <a:lnTo>
                  <a:pt x="442" y="570"/>
                </a:lnTo>
                <a:lnTo>
                  <a:pt x="442" y="565"/>
                </a:lnTo>
                <a:lnTo>
                  <a:pt x="447" y="560"/>
                </a:lnTo>
                <a:lnTo>
                  <a:pt x="452" y="555"/>
                </a:lnTo>
                <a:lnTo>
                  <a:pt x="452" y="550"/>
                </a:lnTo>
                <a:lnTo>
                  <a:pt x="457" y="545"/>
                </a:lnTo>
                <a:lnTo>
                  <a:pt x="457" y="540"/>
                </a:lnTo>
                <a:lnTo>
                  <a:pt x="462" y="536"/>
                </a:lnTo>
                <a:lnTo>
                  <a:pt x="467" y="531"/>
                </a:lnTo>
                <a:lnTo>
                  <a:pt x="467" y="526"/>
                </a:lnTo>
                <a:lnTo>
                  <a:pt x="472" y="521"/>
                </a:lnTo>
                <a:lnTo>
                  <a:pt x="472" y="516"/>
                </a:lnTo>
                <a:lnTo>
                  <a:pt x="476" y="511"/>
                </a:lnTo>
                <a:lnTo>
                  <a:pt x="476" y="506"/>
                </a:lnTo>
                <a:lnTo>
                  <a:pt x="481" y="501"/>
                </a:lnTo>
                <a:lnTo>
                  <a:pt x="481" y="496"/>
                </a:lnTo>
                <a:lnTo>
                  <a:pt x="486" y="491"/>
                </a:lnTo>
                <a:lnTo>
                  <a:pt x="491" y="486"/>
                </a:lnTo>
                <a:lnTo>
                  <a:pt x="491" y="482"/>
                </a:lnTo>
                <a:lnTo>
                  <a:pt x="496" y="477"/>
                </a:lnTo>
                <a:lnTo>
                  <a:pt x="496" y="472"/>
                </a:lnTo>
                <a:lnTo>
                  <a:pt x="501" y="467"/>
                </a:lnTo>
                <a:lnTo>
                  <a:pt x="501" y="462"/>
                </a:lnTo>
                <a:lnTo>
                  <a:pt x="506" y="457"/>
                </a:lnTo>
                <a:lnTo>
                  <a:pt x="506" y="452"/>
                </a:lnTo>
                <a:lnTo>
                  <a:pt x="511" y="447"/>
                </a:lnTo>
                <a:lnTo>
                  <a:pt x="511" y="442"/>
                </a:lnTo>
                <a:lnTo>
                  <a:pt x="516" y="437"/>
                </a:lnTo>
                <a:lnTo>
                  <a:pt x="521" y="432"/>
                </a:lnTo>
                <a:lnTo>
                  <a:pt x="521" y="428"/>
                </a:lnTo>
                <a:lnTo>
                  <a:pt x="526" y="423"/>
                </a:lnTo>
                <a:lnTo>
                  <a:pt x="526" y="418"/>
                </a:lnTo>
                <a:lnTo>
                  <a:pt x="530" y="413"/>
                </a:lnTo>
                <a:lnTo>
                  <a:pt x="535" y="408"/>
                </a:lnTo>
                <a:lnTo>
                  <a:pt x="535" y="403"/>
                </a:lnTo>
                <a:lnTo>
                  <a:pt x="540" y="398"/>
                </a:lnTo>
                <a:lnTo>
                  <a:pt x="540" y="393"/>
                </a:lnTo>
                <a:lnTo>
                  <a:pt x="545" y="388"/>
                </a:lnTo>
                <a:lnTo>
                  <a:pt x="545" y="383"/>
                </a:lnTo>
                <a:lnTo>
                  <a:pt x="550" y="378"/>
                </a:lnTo>
                <a:lnTo>
                  <a:pt x="550" y="373"/>
                </a:lnTo>
                <a:lnTo>
                  <a:pt x="555" y="369"/>
                </a:lnTo>
                <a:lnTo>
                  <a:pt x="555" y="364"/>
                </a:lnTo>
                <a:lnTo>
                  <a:pt x="560" y="359"/>
                </a:lnTo>
                <a:lnTo>
                  <a:pt x="565" y="354"/>
                </a:lnTo>
                <a:lnTo>
                  <a:pt x="565" y="349"/>
                </a:lnTo>
                <a:lnTo>
                  <a:pt x="570" y="344"/>
                </a:lnTo>
                <a:lnTo>
                  <a:pt x="570" y="339"/>
                </a:lnTo>
                <a:lnTo>
                  <a:pt x="575" y="334"/>
                </a:lnTo>
                <a:lnTo>
                  <a:pt x="575" y="329"/>
                </a:lnTo>
                <a:lnTo>
                  <a:pt x="580" y="324"/>
                </a:lnTo>
                <a:lnTo>
                  <a:pt x="580" y="319"/>
                </a:lnTo>
                <a:lnTo>
                  <a:pt x="584" y="315"/>
                </a:lnTo>
                <a:lnTo>
                  <a:pt x="589" y="310"/>
                </a:lnTo>
                <a:lnTo>
                  <a:pt x="589" y="305"/>
                </a:lnTo>
                <a:lnTo>
                  <a:pt x="594" y="300"/>
                </a:lnTo>
                <a:lnTo>
                  <a:pt x="594" y="295"/>
                </a:lnTo>
                <a:lnTo>
                  <a:pt x="599" y="290"/>
                </a:lnTo>
                <a:lnTo>
                  <a:pt x="604" y="285"/>
                </a:lnTo>
                <a:lnTo>
                  <a:pt x="604" y="280"/>
                </a:lnTo>
                <a:lnTo>
                  <a:pt x="609" y="275"/>
                </a:lnTo>
                <a:lnTo>
                  <a:pt x="609" y="270"/>
                </a:lnTo>
                <a:lnTo>
                  <a:pt x="614" y="265"/>
                </a:lnTo>
                <a:lnTo>
                  <a:pt x="619" y="261"/>
                </a:lnTo>
                <a:lnTo>
                  <a:pt x="619" y="256"/>
                </a:lnTo>
                <a:lnTo>
                  <a:pt x="624" y="251"/>
                </a:lnTo>
                <a:lnTo>
                  <a:pt x="629" y="246"/>
                </a:lnTo>
                <a:lnTo>
                  <a:pt x="629" y="241"/>
                </a:lnTo>
                <a:lnTo>
                  <a:pt x="634" y="236"/>
                </a:lnTo>
                <a:lnTo>
                  <a:pt x="638" y="231"/>
                </a:lnTo>
                <a:lnTo>
                  <a:pt x="638" y="226"/>
                </a:lnTo>
                <a:lnTo>
                  <a:pt x="643" y="221"/>
                </a:lnTo>
                <a:lnTo>
                  <a:pt x="648" y="216"/>
                </a:lnTo>
                <a:lnTo>
                  <a:pt x="648" y="211"/>
                </a:lnTo>
                <a:lnTo>
                  <a:pt x="653" y="206"/>
                </a:lnTo>
                <a:lnTo>
                  <a:pt x="658" y="202"/>
                </a:lnTo>
                <a:lnTo>
                  <a:pt x="658" y="197"/>
                </a:lnTo>
                <a:lnTo>
                  <a:pt x="663" y="192"/>
                </a:lnTo>
                <a:lnTo>
                  <a:pt x="668" y="187"/>
                </a:lnTo>
                <a:lnTo>
                  <a:pt x="673" y="182"/>
                </a:lnTo>
                <a:lnTo>
                  <a:pt x="673" y="177"/>
                </a:lnTo>
                <a:lnTo>
                  <a:pt x="678" y="172"/>
                </a:lnTo>
                <a:lnTo>
                  <a:pt x="683" y="167"/>
                </a:lnTo>
                <a:lnTo>
                  <a:pt x="688" y="162"/>
                </a:lnTo>
                <a:lnTo>
                  <a:pt x="688" y="157"/>
                </a:lnTo>
                <a:lnTo>
                  <a:pt x="692" y="152"/>
                </a:lnTo>
                <a:lnTo>
                  <a:pt x="697" y="148"/>
                </a:lnTo>
                <a:lnTo>
                  <a:pt x="702" y="143"/>
                </a:lnTo>
                <a:lnTo>
                  <a:pt x="707" y="138"/>
                </a:lnTo>
                <a:lnTo>
                  <a:pt x="712" y="133"/>
                </a:lnTo>
                <a:lnTo>
                  <a:pt x="717" y="128"/>
                </a:lnTo>
                <a:lnTo>
                  <a:pt x="717" y="123"/>
                </a:lnTo>
                <a:lnTo>
                  <a:pt x="722" y="118"/>
                </a:lnTo>
                <a:lnTo>
                  <a:pt x="727" y="113"/>
                </a:lnTo>
                <a:lnTo>
                  <a:pt x="732" y="108"/>
                </a:lnTo>
                <a:lnTo>
                  <a:pt x="737" y="103"/>
                </a:lnTo>
                <a:lnTo>
                  <a:pt x="742" y="98"/>
                </a:lnTo>
                <a:lnTo>
                  <a:pt x="747" y="94"/>
                </a:lnTo>
                <a:lnTo>
                  <a:pt x="751" y="89"/>
                </a:lnTo>
                <a:lnTo>
                  <a:pt x="756" y="84"/>
                </a:lnTo>
                <a:lnTo>
                  <a:pt x="761" y="79"/>
                </a:lnTo>
                <a:lnTo>
                  <a:pt x="766" y="74"/>
                </a:lnTo>
                <a:lnTo>
                  <a:pt x="771" y="69"/>
                </a:lnTo>
                <a:lnTo>
                  <a:pt x="776" y="64"/>
                </a:lnTo>
                <a:lnTo>
                  <a:pt x="781" y="59"/>
                </a:lnTo>
                <a:lnTo>
                  <a:pt x="786" y="59"/>
                </a:lnTo>
                <a:lnTo>
                  <a:pt x="791" y="54"/>
                </a:lnTo>
                <a:lnTo>
                  <a:pt x="796" y="49"/>
                </a:lnTo>
                <a:lnTo>
                  <a:pt x="801" y="44"/>
                </a:lnTo>
                <a:lnTo>
                  <a:pt x="805" y="44"/>
                </a:lnTo>
                <a:lnTo>
                  <a:pt x="810" y="39"/>
                </a:lnTo>
                <a:lnTo>
                  <a:pt x="815" y="35"/>
                </a:lnTo>
                <a:lnTo>
                  <a:pt x="820" y="35"/>
                </a:lnTo>
                <a:lnTo>
                  <a:pt x="825" y="30"/>
                </a:lnTo>
                <a:lnTo>
                  <a:pt x="830" y="30"/>
                </a:lnTo>
                <a:lnTo>
                  <a:pt x="835" y="25"/>
                </a:lnTo>
                <a:lnTo>
                  <a:pt x="840" y="20"/>
                </a:lnTo>
                <a:lnTo>
                  <a:pt x="845" y="20"/>
                </a:lnTo>
                <a:lnTo>
                  <a:pt x="850" y="20"/>
                </a:lnTo>
                <a:lnTo>
                  <a:pt x="855" y="15"/>
                </a:lnTo>
                <a:lnTo>
                  <a:pt x="859" y="15"/>
                </a:lnTo>
                <a:lnTo>
                  <a:pt x="864" y="10"/>
                </a:lnTo>
                <a:lnTo>
                  <a:pt x="869" y="10"/>
                </a:lnTo>
                <a:lnTo>
                  <a:pt x="874" y="10"/>
                </a:lnTo>
                <a:lnTo>
                  <a:pt x="879" y="5"/>
                </a:lnTo>
                <a:lnTo>
                  <a:pt x="884" y="5"/>
                </a:lnTo>
                <a:lnTo>
                  <a:pt x="889" y="5"/>
                </a:lnTo>
                <a:lnTo>
                  <a:pt x="894" y="0"/>
                </a:lnTo>
                <a:lnTo>
                  <a:pt x="899" y="0"/>
                </a:lnTo>
                <a:lnTo>
                  <a:pt x="904" y="0"/>
                </a:lnTo>
                <a:lnTo>
                  <a:pt x="909" y="0"/>
                </a:lnTo>
                <a:lnTo>
                  <a:pt x="913" y="0"/>
                </a:lnTo>
                <a:lnTo>
                  <a:pt x="918" y="0"/>
                </a:lnTo>
                <a:lnTo>
                  <a:pt x="923" y="0"/>
                </a:lnTo>
                <a:lnTo>
                  <a:pt x="928" y="0"/>
                </a:lnTo>
                <a:lnTo>
                  <a:pt x="933" y="0"/>
                </a:lnTo>
                <a:lnTo>
                  <a:pt x="938" y="5"/>
                </a:lnTo>
                <a:lnTo>
                  <a:pt x="943" y="5"/>
                </a:lnTo>
                <a:lnTo>
                  <a:pt x="948" y="5"/>
                </a:lnTo>
                <a:lnTo>
                  <a:pt x="953" y="10"/>
                </a:lnTo>
                <a:lnTo>
                  <a:pt x="958" y="10"/>
                </a:lnTo>
                <a:lnTo>
                  <a:pt x="963" y="10"/>
                </a:lnTo>
                <a:lnTo>
                  <a:pt x="967" y="15"/>
                </a:lnTo>
                <a:lnTo>
                  <a:pt x="972" y="15"/>
                </a:lnTo>
                <a:lnTo>
                  <a:pt x="977" y="20"/>
                </a:lnTo>
                <a:lnTo>
                  <a:pt x="982" y="20"/>
                </a:lnTo>
                <a:lnTo>
                  <a:pt x="987" y="25"/>
                </a:lnTo>
                <a:lnTo>
                  <a:pt x="992" y="25"/>
                </a:lnTo>
                <a:lnTo>
                  <a:pt x="997" y="30"/>
                </a:lnTo>
                <a:lnTo>
                  <a:pt x="1002" y="30"/>
                </a:lnTo>
                <a:lnTo>
                  <a:pt x="1007" y="35"/>
                </a:lnTo>
                <a:lnTo>
                  <a:pt x="1012" y="39"/>
                </a:lnTo>
                <a:lnTo>
                  <a:pt x="1017" y="39"/>
                </a:lnTo>
                <a:lnTo>
                  <a:pt x="1022" y="44"/>
                </a:lnTo>
                <a:lnTo>
                  <a:pt x="1026" y="49"/>
                </a:lnTo>
                <a:lnTo>
                  <a:pt x="1031" y="49"/>
                </a:lnTo>
                <a:lnTo>
                  <a:pt x="1036" y="54"/>
                </a:lnTo>
                <a:lnTo>
                  <a:pt x="1041" y="59"/>
                </a:lnTo>
                <a:lnTo>
                  <a:pt x="1046" y="64"/>
                </a:lnTo>
                <a:lnTo>
                  <a:pt x="1051" y="69"/>
                </a:lnTo>
                <a:lnTo>
                  <a:pt x="1056" y="74"/>
                </a:lnTo>
                <a:lnTo>
                  <a:pt x="1061" y="74"/>
                </a:lnTo>
                <a:lnTo>
                  <a:pt x="1066" y="79"/>
                </a:lnTo>
                <a:lnTo>
                  <a:pt x="1071" y="84"/>
                </a:lnTo>
                <a:lnTo>
                  <a:pt x="1076" y="89"/>
                </a:lnTo>
                <a:lnTo>
                  <a:pt x="1080" y="94"/>
                </a:lnTo>
                <a:lnTo>
                  <a:pt x="1085" y="98"/>
                </a:lnTo>
                <a:lnTo>
                  <a:pt x="1090" y="103"/>
                </a:lnTo>
                <a:lnTo>
                  <a:pt x="1095" y="108"/>
                </a:lnTo>
                <a:lnTo>
                  <a:pt x="1100" y="113"/>
                </a:lnTo>
                <a:lnTo>
                  <a:pt x="1105" y="118"/>
                </a:lnTo>
                <a:lnTo>
                  <a:pt x="1110" y="123"/>
                </a:lnTo>
                <a:lnTo>
                  <a:pt x="1115" y="128"/>
                </a:lnTo>
                <a:lnTo>
                  <a:pt x="1120" y="133"/>
                </a:lnTo>
                <a:lnTo>
                  <a:pt x="1120" y="138"/>
                </a:lnTo>
                <a:lnTo>
                  <a:pt x="1125" y="143"/>
                </a:lnTo>
                <a:lnTo>
                  <a:pt x="1130" y="148"/>
                </a:lnTo>
                <a:lnTo>
                  <a:pt x="1134" y="152"/>
                </a:lnTo>
                <a:lnTo>
                  <a:pt x="1139" y="157"/>
                </a:lnTo>
                <a:lnTo>
                  <a:pt x="1144" y="162"/>
                </a:lnTo>
                <a:lnTo>
                  <a:pt x="1144" y="167"/>
                </a:lnTo>
                <a:lnTo>
                  <a:pt x="1149" y="172"/>
                </a:lnTo>
                <a:lnTo>
                  <a:pt x="1154" y="177"/>
                </a:lnTo>
                <a:lnTo>
                  <a:pt x="1159" y="182"/>
                </a:lnTo>
                <a:lnTo>
                  <a:pt x="1159" y="187"/>
                </a:lnTo>
                <a:lnTo>
                  <a:pt x="1164" y="192"/>
                </a:lnTo>
                <a:lnTo>
                  <a:pt x="1169" y="197"/>
                </a:lnTo>
                <a:lnTo>
                  <a:pt x="1174" y="202"/>
                </a:lnTo>
                <a:lnTo>
                  <a:pt x="1179" y="206"/>
                </a:lnTo>
                <a:lnTo>
                  <a:pt x="1179" y="211"/>
                </a:lnTo>
                <a:lnTo>
                  <a:pt x="1184" y="216"/>
                </a:lnTo>
                <a:lnTo>
                  <a:pt x="1188" y="221"/>
                </a:lnTo>
                <a:lnTo>
                  <a:pt x="1188" y="226"/>
                </a:lnTo>
                <a:lnTo>
                  <a:pt x="1193" y="231"/>
                </a:lnTo>
                <a:lnTo>
                  <a:pt x="1198" y="236"/>
                </a:lnTo>
                <a:lnTo>
                  <a:pt x="1198" y="241"/>
                </a:lnTo>
                <a:lnTo>
                  <a:pt x="1203" y="246"/>
                </a:lnTo>
                <a:lnTo>
                  <a:pt x="1208" y="251"/>
                </a:lnTo>
                <a:lnTo>
                  <a:pt x="1208" y="256"/>
                </a:lnTo>
                <a:lnTo>
                  <a:pt x="1213" y="261"/>
                </a:lnTo>
                <a:lnTo>
                  <a:pt x="1218" y="265"/>
                </a:lnTo>
                <a:lnTo>
                  <a:pt x="1218" y="270"/>
                </a:lnTo>
                <a:lnTo>
                  <a:pt x="1223" y="275"/>
                </a:lnTo>
                <a:lnTo>
                  <a:pt x="1223" y="280"/>
                </a:lnTo>
                <a:lnTo>
                  <a:pt x="1228" y="285"/>
                </a:lnTo>
                <a:lnTo>
                  <a:pt x="1233" y="290"/>
                </a:lnTo>
                <a:lnTo>
                  <a:pt x="1233" y="295"/>
                </a:lnTo>
                <a:lnTo>
                  <a:pt x="1238" y="300"/>
                </a:lnTo>
                <a:lnTo>
                  <a:pt x="1238" y="305"/>
                </a:lnTo>
                <a:lnTo>
                  <a:pt x="1242" y="310"/>
                </a:lnTo>
                <a:lnTo>
                  <a:pt x="1242" y="315"/>
                </a:lnTo>
                <a:lnTo>
                  <a:pt x="1247" y="319"/>
                </a:lnTo>
                <a:lnTo>
                  <a:pt x="1252" y="324"/>
                </a:lnTo>
                <a:lnTo>
                  <a:pt x="1252" y="329"/>
                </a:lnTo>
                <a:lnTo>
                  <a:pt x="1257" y="334"/>
                </a:lnTo>
                <a:lnTo>
                  <a:pt x="1257" y="339"/>
                </a:lnTo>
                <a:lnTo>
                  <a:pt x="1262" y="344"/>
                </a:lnTo>
                <a:lnTo>
                  <a:pt x="1262" y="349"/>
                </a:lnTo>
                <a:lnTo>
                  <a:pt x="1267" y="354"/>
                </a:lnTo>
                <a:lnTo>
                  <a:pt x="1272" y="359"/>
                </a:lnTo>
                <a:lnTo>
                  <a:pt x="1272" y="364"/>
                </a:lnTo>
                <a:lnTo>
                  <a:pt x="1277" y="369"/>
                </a:lnTo>
                <a:lnTo>
                  <a:pt x="1277" y="373"/>
                </a:lnTo>
                <a:lnTo>
                  <a:pt x="1282" y="378"/>
                </a:lnTo>
                <a:lnTo>
                  <a:pt x="1282" y="383"/>
                </a:lnTo>
                <a:lnTo>
                  <a:pt x="1287" y="388"/>
                </a:lnTo>
                <a:lnTo>
                  <a:pt x="1287" y="393"/>
                </a:lnTo>
                <a:lnTo>
                  <a:pt x="1292" y="398"/>
                </a:lnTo>
                <a:lnTo>
                  <a:pt x="1292" y="403"/>
                </a:lnTo>
                <a:lnTo>
                  <a:pt x="1297" y="408"/>
                </a:lnTo>
                <a:lnTo>
                  <a:pt x="1297" y="413"/>
                </a:lnTo>
                <a:lnTo>
                  <a:pt x="1301" y="418"/>
                </a:lnTo>
                <a:lnTo>
                  <a:pt x="1301" y="423"/>
                </a:lnTo>
                <a:lnTo>
                  <a:pt x="1306" y="428"/>
                </a:lnTo>
                <a:lnTo>
                  <a:pt x="1306" y="432"/>
                </a:lnTo>
                <a:lnTo>
                  <a:pt x="1311" y="437"/>
                </a:lnTo>
                <a:lnTo>
                  <a:pt x="1311" y="442"/>
                </a:lnTo>
                <a:lnTo>
                  <a:pt x="1316" y="447"/>
                </a:lnTo>
                <a:lnTo>
                  <a:pt x="1321" y="452"/>
                </a:lnTo>
                <a:lnTo>
                  <a:pt x="1321" y="457"/>
                </a:lnTo>
                <a:lnTo>
                  <a:pt x="1326" y="462"/>
                </a:lnTo>
                <a:lnTo>
                  <a:pt x="1326" y="467"/>
                </a:lnTo>
                <a:lnTo>
                  <a:pt x="1331" y="472"/>
                </a:lnTo>
                <a:lnTo>
                  <a:pt x="1331" y="477"/>
                </a:lnTo>
                <a:lnTo>
                  <a:pt x="1336" y="482"/>
                </a:lnTo>
                <a:lnTo>
                  <a:pt x="1336" y="486"/>
                </a:lnTo>
                <a:lnTo>
                  <a:pt x="1341" y="491"/>
                </a:lnTo>
                <a:lnTo>
                  <a:pt x="1341" y="496"/>
                </a:lnTo>
                <a:lnTo>
                  <a:pt x="1346" y="501"/>
                </a:lnTo>
                <a:lnTo>
                  <a:pt x="1351" y="506"/>
                </a:lnTo>
                <a:lnTo>
                  <a:pt x="1351" y="511"/>
                </a:lnTo>
                <a:lnTo>
                  <a:pt x="1355" y="516"/>
                </a:lnTo>
                <a:lnTo>
                  <a:pt x="1355" y="521"/>
                </a:lnTo>
                <a:lnTo>
                  <a:pt x="1360" y="526"/>
                </a:lnTo>
                <a:lnTo>
                  <a:pt x="1360" y="531"/>
                </a:lnTo>
                <a:lnTo>
                  <a:pt x="1365" y="536"/>
                </a:lnTo>
                <a:lnTo>
                  <a:pt x="1370" y="540"/>
                </a:lnTo>
                <a:lnTo>
                  <a:pt x="1370" y="545"/>
                </a:lnTo>
                <a:lnTo>
                  <a:pt x="1375" y="550"/>
                </a:lnTo>
                <a:lnTo>
                  <a:pt x="1375" y="555"/>
                </a:lnTo>
                <a:lnTo>
                  <a:pt x="1380" y="560"/>
                </a:lnTo>
                <a:lnTo>
                  <a:pt x="1385" y="565"/>
                </a:lnTo>
                <a:lnTo>
                  <a:pt x="1385" y="570"/>
                </a:lnTo>
                <a:lnTo>
                  <a:pt x="1390" y="575"/>
                </a:lnTo>
                <a:lnTo>
                  <a:pt x="1390" y="580"/>
                </a:lnTo>
                <a:lnTo>
                  <a:pt x="1395" y="585"/>
                </a:lnTo>
                <a:lnTo>
                  <a:pt x="1400" y="590"/>
                </a:lnTo>
                <a:lnTo>
                  <a:pt x="1400" y="595"/>
                </a:lnTo>
                <a:lnTo>
                  <a:pt x="1405" y="599"/>
                </a:lnTo>
                <a:lnTo>
                  <a:pt x="1405" y="604"/>
                </a:lnTo>
                <a:lnTo>
                  <a:pt x="1409" y="609"/>
                </a:lnTo>
                <a:lnTo>
                  <a:pt x="1414" y="614"/>
                </a:lnTo>
                <a:lnTo>
                  <a:pt x="1414" y="619"/>
                </a:lnTo>
                <a:lnTo>
                  <a:pt x="1419" y="624"/>
                </a:lnTo>
                <a:lnTo>
                  <a:pt x="1419" y="629"/>
                </a:lnTo>
                <a:lnTo>
                  <a:pt x="1424" y="634"/>
                </a:lnTo>
                <a:lnTo>
                  <a:pt x="1429" y="639"/>
                </a:lnTo>
                <a:lnTo>
                  <a:pt x="1429" y="644"/>
                </a:lnTo>
                <a:lnTo>
                  <a:pt x="1434" y="649"/>
                </a:lnTo>
                <a:lnTo>
                  <a:pt x="1439" y="653"/>
                </a:lnTo>
                <a:lnTo>
                  <a:pt x="1439" y="658"/>
                </a:lnTo>
                <a:lnTo>
                  <a:pt x="1444" y="663"/>
                </a:lnTo>
                <a:lnTo>
                  <a:pt x="1449" y="668"/>
                </a:lnTo>
                <a:lnTo>
                  <a:pt x="1449" y="673"/>
                </a:lnTo>
                <a:lnTo>
                  <a:pt x="1454" y="678"/>
                </a:lnTo>
                <a:lnTo>
                  <a:pt x="1459" y="683"/>
                </a:lnTo>
                <a:lnTo>
                  <a:pt x="1459" y="688"/>
                </a:lnTo>
                <a:lnTo>
                  <a:pt x="1463" y="693"/>
                </a:lnTo>
                <a:lnTo>
                  <a:pt x="1468" y="698"/>
                </a:lnTo>
                <a:lnTo>
                  <a:pt x="1468" y="703"/>
                </a:lnTo>
                <a:lnTo>
                  <a:pt x="1473" y="707"/>
                </a:lnTo>
                <a:lnTo>
                  <a:pt x="1478" y="712"/>
                </a:lnTo>
                <a:lnTo>
                  <a:pt x="1483" y="717"/>
                </a:lnTo>
                <a:lnTo>
                  <a:pt x="1483" y="722"/>
                </a:lnTo>
                <a:lnTo>
                  <a:pt x="1488" y="727"/>
                </a:lnTo>
                <a:lnTo>
                  <a:pt x="1493" y="732"/>
                </a:lnTo>
                <a:lnTo>
                  <a:pt x="1498" y="737"/>
                </a:lnTo>
                <a:lnTo>
                  <a:pt x="1498" y="742"/>
                </a:lnTo>
                <a:lnTo>
                  <a:pt x="1503" y="747"/>
                </a:lnTo>
                <a:lnTo>
                  <a:pt x="1508" y="752"/>
                </a:lnTo>
                <a:lnTo>
                  <a:pt x="1508" y="757"/>
                </a:lnTo>
                <a:lnTo>
                  <a:pt x="1513" y="762"/>
                </a:lnTo>
                <a:lnTo>
                  <a:pt x="1517" y="766"/>
                </a:lnTo>
                <a:lnTo>
                  <a:pt x="1522" y="771"/>
                </a:lnTo>
                <a:lnTo>
                  <a:pt x="1522" y="776"/>
                </a:lnTo>
                <a:lnTo>
                  <a:pt x="1527" y="781"/>
                </a:lnTo>
                <a:lnTo>
                  <a:pt x="1532" y="786"/>
                </a:lnTo>
                <a:lnTo>
                  <a:pt x="1532" y="791"/>
                </a:lnTo>
                <a:lnTo>
                  <a:pt x="1537" y="796"/>
                </a:lnTo>
                <a:lnTo>
                  <a:pt x="1542" y="801"/>
                </a:lnTo>
                <a:lnTo>
                  <a:pt x="1547" y="806"/>
                </a:lnTo>
                <a:lnTo>
                  <a:pt x="1547" y="811"/>
                </a:lnTo>
                <a:lnTo>
                  <a:pt x="1552" y="816"/>
                </a:lnTo>
                <a:lnTo>
                  <a:pt x="1557" y="820"/>
                </a:lnTo>
                <a:lnTo>
                  <a:pt x="1562" y="825"/>
                </a:lnTo>
                <a:lnTo>
                  <a:pt x="1567" y="830"/>
                </a:lnTo>
                <a:lnTo>
                  <a:pt x="1567" y="835"/>
                </a:lnTo>
                <a:lnTo>
                  <a:pt x="1572" y="840"/>
                </a:lnTo>
                <a:lnTo>
                  <a:pt x="1576" y="845"/>
                </a:lnTo>
                <a:lnTo>
                  <a:pt x="1581" y="850"/>
                </a:lnTo>
                <a:lnTo>
                  <a:pt x="1581" y="855"/>
                </a:lnTo>
                <a:lnTo>
                  <a:pt x="1586" y="860"/>
                </a:lnTo>
                <a:lnTo>
                  <a:pt x="1591" y="865"/>
                </a:lnTo>
                <a:lnTo>
                  <a:pt x="1596" y="870"/>
                </a:lnTo>
                <a:lnTo>
                  <a:pt x="1601" y="875"/>
                </a:lnTo>
                <a:lnTo>
                  <a:pt x="1606" y="879"/>
                </a:lnTo>
                <a:lnTo>
                  <a:pt x="1606" y="884"/>
                </a:lnTo>
                <a:lnTo>
                  <a:pt x="1611" y="889"/>
                </a:lnTo>
                <a:lnTo>
                  <a:pt x="1616" y="894"/>
                </a:lnTo>
                <a:lnTo>
                  <a:pt x="1621" y="899"/>
                </a:lnTo>
                <a:lnTo>
                  <a:pt x="1626" y="904"/>
                </a:lnTo>
                <a:lnTo>
                  <a:pt x="1630" y="909"/>
                </a:lnTo>
                <a:lnTo>
                  <a:pt x="1630" y="914"/>
                </a:lnTo>
                <a:lnTo>
                  <a:pt x="1635" y="919"/>
                </a:lnTo>
                <a:lnTo>
                  <a:pt x="1640" y="924"/>
                </a:lnTo>
                <a:lnTo>
                  <a:pt x="1645" y="929"/>
                </a:lnTo>
                <a:lnTo>
                  <a:pt x="1650" y="933"/>
                </a:lnTo>
                <a:lnTo>
                  <a:pt x="1655" y="938"/>
                </a:lnTo>
                <a:lnTo>
                  <a:pt x="1660" y="943"/>
                </a:lnTo>
                <a:lnTo>
                  <a:pt x="1665" y="948"/>
                </a:lnTo>
                <a:lnTo>
                  <a:pt x="1670" y="953"/>
                </a:lnTo>
                <a:lnTo>
                  <a:pt x="1670" y="958"/>
                </a:lnTo>
                <a:lnTo>
                  <a:pt x="1675" y="963"/>
                </a:lnTo>
                <a:lnTo>
                  <a:pt x="1680" y="968"/>
                </a:lnTo>
                <a:lnTo>
                  <a:pt x="1684" y="973"/>
                </a:lnTo>
                <a:lnTo>
                  <a:pt x="1689" y="978"/>
                </a:lnTo>
                <a:lnTo>
                  <a:pt x="1694" y="983"/>
                </a:lnTo>
                <a:lnTo>
                  <a:pt x="1699" y="987"/>
                </a:lnTo>
                <a:lnTo>
                  <a:pt x="1704" y="992"/>
                </a:lnTo>
                <a:lnTo>
                  <a:pt x="1709" y="997"/>
                </a:lnTo>
                <a:lnTo>
                  <a:pt x="1714" y="1002"/>
                </a:lnTo>
                <a:lnTo>
                  <a:pt x="1719" y="1007"/>
                </a:lnTo>
                <a:lnTo>
                  <a:pt x="1724" y="1012"/>
                </a:lnTo>
                <a:lnTo>
                  <a:pt x="1729" y="1017"/>
                </a:lnTo>
                <a:lnTo>
                  <a:pt x="1734" y="1022"/>
                </a:lnTo>
                <a:lnTo>
                  <a:pt x="1738" y="1027"/>
                </a:lnTo>
                <a:lnTo>
                  <a:pt x="1743" y="1032"/>
                </a:lnTo>
                <a:lnTo>
                  <a:pt x="1748" y="1037"/>
                </a:lnTo>
                <a:lnTo>
                  <a:pt x="1753" y="1042"/>
                </a:lnTo>
                <a:lnTo>
                  <a:pt x="1758" y="1046"/>
                </a:lnTo>
                <a:lnTo>
                  <a:pt x="1763" y="1051"/>
                </a:lnTo>
                <a:lnTo>
                  <a:pt x="1768" y="1056"/>
                </a:lnTo>
                <a:lnTo>
                  <a:pt x="1773" y="1061"/>
                </a:lnTo>
                <a:lnTo>
                  <a:pt x="1778" y="1066"/>
                </a:lnTo>
                <a:lnTo>
                  <a:pt x="1783" y="1071"/>
                </a:lnTo>
                <a:lnTo>
                  <a:pt x="1788" y="1076"/>
                </a:lnTo>
                <a:lnTo>
                  <a:pt x="1792" y="1081"/>
                </a:lnTo>
                <a:lnTo>
                  <a:pt x="1797" y="1081"/>
                </a:lnTo>
                <a:lnTo>
                  <a:pt x="1802" y="1086"/>
                </a:lnTo>
                <a:lnTo>
                  <a:pt x="1807" y="1091"/>
                </a:lnTo>
                <a:lnTo>
                  <a:pt x="1812" y="1096"/>
                </a:lnTo>
                <a:lnTo>
                  <a:pt x="1817" y="1100"/>
                </a:lnTo>
                <a:lnTo>
                  <a:pt x="1822" y="1105"/>
                </a:lnTo>
                <a:lnTo>
                  <a:pt x="1827" y="1110"/>
                </a:lnTo>
                <a:lnTo>
                  <a:pt x="1832" y="1115"/>
                </a:lnTo>
                <a:lnTo>
                  <a:pt x="1837" y="1120"/>
                </a:lnTo>
                <a:lnTo>
                  <a:pt x="1842" y="1120"/>
                </a:lnTo>
                <a:lnTo>
                  <a:pt x="1847" y="1125"/>
                </a:lnTo>
                <a:lnTo>
                  <a:pt x="1851" y="1130"/>
                </a:lnTo>
                <a:lnTo>
                  <a:pt x="1856" y="1135"/>
                </a:ln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rot="10800000" vert="eaVert">
            <a:prstTxWarp prst="textNoShape">
              <a:avLst/>
            </a:prstTxWarp>
          </a:bodyPr>
          <a:lstStyle/>
          <a:p>
            <a:endParaRPr lang="en-US" sz="1800">
              <a:latin typeface="Arial" pitchFamily="84" charset="0"/>
            </a:endParaRPr>
          </a:p>
        </p:txBody>
      </p:sp>
      <p:sp>
        <p:nvSpPr>
          <p:cNvPr id="301072" name="Text Box 37"/>
          <p:cNvSpPr txBox="1">
            <a:spLocks noChangeArrowheads="1"/>
          </p:cNvSpPr>
          <p:nvPr/>
        </p:nvSpPr>
        <p:spPr bwMode="auto">
          <a:xfrm>
            <a:off x="914400" y="4572000"/>
            <a:ext cx="21494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Arial" pitchFamily="84" charset="0"/>
              </a:rPr>
              <a:t>So what kind of waveguide are </a:t>
            </a:r>
            <a:br>
              <a:rPr lang="en-US" sz="1800">
                <a:latin typeface="Arial" pitchFamily="84" charset="0"/>
              </a:rPr>
            </a:br>
            <a:r>
              <a:rPr lang="en-US" sz="1800">
                <a:latin typeface="Arial" pitchFamily="84" charset="0"/>
              </a:rPr>
              <a:t>the optical fibers ?</a:t>
            </a:r>
          </a:p>
        </p:txBody>
      </p:sp>
      <p:sp>
        <p:nvSpPr>
          <p:cNvPr id="301073" name="TextBox 25"/>
          <p:cNvSpPr txBox="1">
            <a:spLocks noChangeArrowheads="1"/>
          </p:cNvSpPr>
          <p:nvPr/>
        </p:nvSpPr>
        <p:spPr bwMode="auto">
          <a:xfrm>
            <a:off x="1562100" y="849313"/>
            <a:ext cx="2222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/>
              <a:t>Metal waveguides</a:t>
            </a:r>
          </a:p>
        </p:txBody>
      </p:sp>
      <p:sp>
        <p:nvSpPr>
          <p:cNvPr id="301074" name="TextBox 26"/>
          <p:cNvSpPr txBox="1">
            <a:spLocks noChangeArrowheads="1"/>
          </p:cNvSpPr>
          <p:nvPr/>
        </p:nvSpPr>
        <p:spPr bwMode="auto">
          <a:xfrm>
            <a:off x="5692775" y="849313"/>
            <a:ext cx="268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/>
              <a:t>Dielectric waveguides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2040" y="3140968"/>
            <a:ext cx="3780420" cy="2520280"/>
          </a:xfrm>
          <a:prstGeom prst="rect">
            <a:avLst/>
          </a:prstGeom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5076056" y="5661248"/>
            <a:ext cx="334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</a:rPr>
              <a:t>Image </a:t>
            </a:r>
            <a:r>
              <a:rPr lang="en-US" sz="1200" dirty="0" smtClean="0">
                <a:latin typeface="Trebuchet MS" charset="0"/>
              </a:rPr>
              <a:t>by Dan </a:t>
            </a:r>
            <a:r>
              <a:rPr lang="en-US" sz="1200" dirty="0" err="1" smtClean="0">
                <a:latin typeface="Trebuchet MS" charset="0"/>
              </a:rPr>
              <a:t>Tentler</a:t>
            </a:r>
            <a:r>
              <a:rPr lang="en-US" sz="1200" dirty="0">
                <a:latin typeface="Trebuchet MS" charset="0"/>
              </a:rPr>
              <a:t> </a:t>
            </a:r>
            <a:r>
              <a:rPr lang="en-US" sz="1200" dirty="0">
                <a:latin typeface="Trebuchet MS" charset="0"/>
                <a:hlinkClick r:id="rId10"/>
              </a:rPr>
              <a:t>http://www.flickr.com</a:t>
            </a:r>
            <a:r>
              <a:rPr lang="en-US" sz="1200" dirty="0" smtClean="0">
                <a:latin typeface="Trebuchet MS" charset="0"/>
                <a:hlinkClick r:id="rId10"/>
              </a:rPr>
              <a:t>/</a:t>
            </a:r>
          </a:p>
          <a:p>
            <a:pPr eaLnBrk="1" hangingPunct="1"/>
            <a:r>
              <a:rPr lang="en-US" sz="1200" dirty="0" smtClean="0">
                <a:latin typeface="Trebuchet MS" charset="0"/>
                <a:hlinkClick r:id="rId10"/>
              </a:rPr>
              <a:t>photos</a:t>
            </a:r>
            <a:r>
              <a:rPr lang="en-US" sz="1200" dirty="0">
                <a:latin typeface="Trebuchet MS" charset="0"/>
                <a:hlinkClick r:id="rId10"/>
              </a:rPr>
              <a:t>/vissago/4634464205</a:t>
            </a:r>
            <a:r>
              <a:rPr lang="en-US" sz="1200" dirty="0" smtClean="0">
                <a:latin typeface="Trebuchet MS" charset="0"/>
                <a:hlinkClick r:id="rId10"/>
              </a:rPr>
              <a:t>/</a:t>
            </a:r>
            <a:r>
              <a:rPr lang="en-US" sz="1200" dirty="0">
                <a:latin typeface="Trebuchet MS" charset="0"/>
              </a:rPr>
              <a:t> o</a:t>
            </a:r>
            <a:r>
              <a:rPr lang="en-US" sz="1200" dirty="0" smtClean="0">
                <a:latin typeface="Trebuchet MS" charset="0"/>
              </a:rPr>
              <a:t>n </a:t>
            </a:r>
            <a:r>
              <a:rPr lang="en-US" sz="1200" dirty="0" err="1" smtClean="0">
                <a:latin typeface="Trebuchet MS" charset="0"/>
              </a:rPr>
              <a:t>flickr</a:t>
            </a:r>
            <a:r>
              <a:rPr lang="en-US" sz="1200" dirty="0" smtClean="0">
                <a:latin typeface="Trebuchet MS" charset="0"/>
              </a:rPr>
              <a:t> </a:t>
            </a:r>
            <a:endParaRPr lang="en-US" sz="1200" dirty="0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2" grpId="0" animBg="1"/>
      <p:bldP spid="3379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844824"/>
            <a:ext cx="1689100" cy="5588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704" y="2761273"/>
            <a:ext cx="1104900" cy="241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1772816"/>
            <a:ext cx="1409700" cy="584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9846" y="2821354"/>
            <a:ext cx="1524000" cy="609600"/>
          </a:xfrm>
          <a:prstGeom prst="rect">
            <a:avLst/>
          </a:prstGeom>
        </p:spPr>
      </p:pic>
      <p:sp>
        <p:nvSpPr>
          <p:cNvPr id="292865" name="Rectangle 3"/>
          <p:cNvSpPr>
            <a:spLocks noChangeArrowheads="1"/>
          </p:cNvSpPr>
          <p:nvPr/>
        </p:nvSpPr>
        <p:spPr bwMode="auto">
          <a:xfrm>
            <a:off x="3278188" y="304800"/>
            <a:ext cx="27559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i="1" u="sng"/>
              <a:t>Fabry-Perot Modes</a:t>
            </a:r>
            <a:endParaRPr lang="en-US" sz="1800" i="1" u="sng"/>
          </a:p>
        </p:txBody>
      </p:sp>
      <p:sp>
        <p:nvSpPr>
          <p:cNvPr id="292898" name="Rectangle 2"/>
          <p:cNvSpPr>
            <a:spLocks noChangeArrowheads="1"/>
          </p:cNvSpPr>
          <p:nvPr/>
        </p:nvSpPr>
        <p:spPr bwMode="auto">
          <a:xfrm>
            <a:off x="2314575" y="4886325"/>
            <a:ext cx="4495800" cy="1524000"/>
          </a:xfrm>
          <a:prstGeom prst="rect">
            <a:avLst/>
          </a:prstGeom>
          <a:noFill/>
          <a:ln w="28575" cmpd="sng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grpSp>
        <p:nvGrpSpPr>
          <p:cNvPr id="292868" name="Group 38"/>
          <p:cNvGrpSpPr>
            <a:grpSpLocks/>
          </p:cNvGrpSpPr>
          <p:nvPr/>
        </p:nvGrpSpPr>
        <p:grpSpPr bwMode="auto">
          <a:xfrm>
            <a:off x="858838" y="1028700"/>
            <a:ext cx="6856413" cy="2400300"/>
            <a:chOff x="193" y="648"/>
            <a:chExt cx="4319" cy="1512"/>
          </a:xfrm>
        </p:grpSpPr>
        <p:sp>
          <p:nvSpPr>
            <p:cNvPr id="292869" name="Rectangle 4"/>
            <p:cNvSpPr>
              <a:spLocks noChangeArrowheads="1"/>
            </p:cNvSpPr>
            <p:nvPr/>
          </p:nvSpPr>
          <p:spPr bwMode="auto">
            <a:xfrm>
              <a:off x="1584" y="960"/>
              <a:ext cx="2160" cy="1200"/>
            </a:xfrm>
            <a:prstGeom prst="rect">
              <a:avLst/>
            </a:prstGeom>
            <a:solidFill>
              <a:srgbClr val="3D84DB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292870" name="Text Box 12"/>
            <p:cNvSpPr txBox="1">
              <a:spLocks noChangeArrowheads="1"/>
            </p:cNvSpPr>
            <p:nvPr/>
          </p:nvSpPr>
          <p:spPr bwMode="auto">
            <a:xfrm>
              <a:off x="193" y="648"/>
              <a:ext cx="17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Constructive Interference</a:t>
              </a:r>
            </a:p>
          </p:txBody>
        </p:sp>
        <p:sp>
          <p:nvSpPr>
            <p:cNvPr id="292871" name="Line 13"/>
            <p:cNvSpPr>
              <a:spLocks noChangeShapeType="1"/>
            </p:cNvSpPr>
            <p:nvPr/>
          </p:nvSpPr>
          <p:spPr bwMode="auto">
            <a:xfrm>
              <a:off x="1152" y="879"/>
              <a:ext cx="336" cy="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873" name="Rectangle 15"/>
            <p:cNvSpPr>
              <a:spLocks noChangeArrowheads="1"/>
            </p:cNvSpPr>
            <p:nvPr/>
          </p:nvSpPr>
          <p:spPr bwMode="auto">
            <a:xfrm>
              <a:off x="2983" y="648"/>
              <a:ext cx="15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Standing Wave E-field</a:t>
              </a:r>
            </a:p>
          </p:txBody>
        </p:sp>
        <p:sp>
          <p:nvSpPr>
            <p:cNvPr id="292874" name="Line 16"/>
            <p:cNvSpPr>
              <a:spLocks noChangeShapeType="1"/>
            </p:cNvSpPr>
            <p:nvPr/>
          </p:nvSpPr>
          <p:spPr bwMode="auto">
            <a:xfrm flipH="1">
              <a:off x="2821" y="879"/>
              <a:ext cx="385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878" name="Rectangle 23"/>
            <p:cNvSpPr>
              <a:spLocks noChangeArrowheads="1"/>
            </p:cNvSpPr>
            <p:nvPr/>
          </p:nvSpPr>
          <p:spPr bwMode="auto">
            <a:xfrm>
              <a:off x="1536" y="960"/>
              <a:ext cx="48" cy="120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292879" name="Rectangle 24"/>
            <p:cNvSpPr>
              <a:spLocks noChangeArrowheads="1"/>
            </p:cNvSpPr>
            <p:nvPr/>
          </p:nvSpPr>
          <p:spPr bwMode="auto">
            <a:xfrm>
              <a:off x="3744" y="960"/>
              <a:ext cx="48" cy="120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292880" name="Oval 11"/>
            <p:cNvSpPr>
              <a:spLocks noChangeArrowheads="1"/>
            </p:cNvSpPr>
            <p:nvPr/>
          </p:nvSpPr>
          <p:spPr bwMode="auto">
            <a:xfrm>
              <a:off x="1488" y="100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grpSp>
          <p:nvGrpSpPr>
            <p:cNvPr id="292881" name="Group 47"/>
            <p:cNvGrpSpPr>
              <a:grpSpLocks/>
            </p:cNvGrpSpPr>
            <p:nvPr/>
          </p:nvGrpSpPr>
          <p:grpSpPr bwMode="auto">
            <a:xfrm>
              <a:off x="1572" y="1122"/>
              <a:ext cx="2185" cy="344"/>
              <a:chOff x="1572" y="1122"/>
              <a:chExt cx="2185" cy="344"/>
            </a:xfrm>
          </p:grpSpPr>
          <p:sp>
            <p:nvSpPr>
              <p:cNvPr id="292891" name="Freeform 27"/>
              <p:cNvSpPr>
                <a:spLocks/>
              </p:cNvSpPr>
              <p:nvPr/>
            </p:nvSpPr>
            <p:spPr bwMode="auto">
              <a:xfrm>
                <a:off x="1885" y="1125"/>
                <a:ext cx="314" cy="340"/>
              </a:xfrm>
              <a:custGeom>
                <a:avLst/>
                <a:gdLst>
                  <a:gd name="T0" fmla="*/ 0 w 1399"/>
                  <a:gd name="T1" fmla="*/ 1 h 482"/>
                  <a:gd name="T2" fmla="*/ 0 w 1399"/>
                  <a:gd name="T3" fmla="*/ 6 h 482"/>
                  <a:gd name="T4" fmla="*/ 0 w 1399"/>
                  <a:gd name="T5" fmla="*/ 28 h 482"/>
                  <a:gd name="T6" fmla="*/ 1 w 1399"/>
                  <a:gd name="T7" fmla="*/ 98 h 482"/>
                  <a:gd name="T8" fmla="*/ 2 w 1399"/>
                  <a:gd name="T9" fmla="*/ 119 h 482"/>
                  <a:gd name="T10" fmla="*/ 2 w 1399"/>
                  <a:gd name="T11" fmla="*/ 99 h 482"/>
                  <a:gd name="T12" fmla="*/ 3 w 1399"/>
                  <a:gd name="T13" fmla="*/ 60 h 482"/>
                  <a:gd name="T14" fmla="*/ 3 w 1399"/>
                  <a:gd name="T15" fmla="*/ 19 h 482"/>
                  <a:gd name="T16" fmla="*/ 3 w 1399"/>
                  <a:gd name="T17" fmla="*/ 3 h 482"/>
                  <a:gd name="T18" fmla="*/ 4 w 1399"/>
                  <a:gd name="T19" fmla="*/ 1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92" name="Freeform 30"/>
              <p:cNvSpPr>
                <a:spLocks/>
              </p:cNvSpPr>
              <p:nvPr/>
            </p:nvSpPr>
            <p:spPr bwMode="auto">
              <a:xfrm>
                <a:off x="1572" y="1125"/>
                <a:ext cx="314" cy="340"/>
              </a:xfrm>
              <a:custGeom>
                <a:avLst/>
                <a:gdLst>
                  <a:gd name="T0" fmla="*/ 0 w 1399"/>
                  <a:gd name="T1" fmla="*/ 1 h 482"/>
                  <a:gd name="T2" fmla="*/ 0 w 1399"/>
                  <a:gd name="T3" fmla="*/ 6 h 482"/>
                  <a:gd name="T4" fmla="*/ 0 w 1399"/>
                  <a:gd name="T5" fmla="*/ 28 h 482"/>
                  <a:gd name="T6" fmla="*/ 1 w 1399"/>
                  <a:gd name="T7" fmla="*/ 98 h 482"/>
                  <a:gd name="T8" fmla="*/ 2 w 1399"/>
                  <a:gd name="T9" fmla="*/ 119 h 482"/>
                  <a:gd name="T10" fmla="*/ 2 w 1399"/>
                  <a:gd name="T11" fmla="*/ 99 h 482"/>
                  <a:gd name="T12" fmla="*/ 3 w 1399"/>
                  <a:gd name="T13" fmla="*/ 60 h 482"/>
                  <a:gd name="T14" fmla="*/ 3 w 1399"/>
                  <a:gd name="T15" fmla="*/ 19 h 482"/>
                  <a:gd name="T16" fmla="*/ 3 w 1399"/>
                  <a:gd name="T17" fmla="*/ 3 h 482"/>
                  <a:gd name="T18" fmla="*/ 4 w 1399"/>
                  <a:gd name="T19" fmla="*/ 1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93" name="Freeform 31"/>
              <p:cNvSpPr>
                <a:spLocks/>
              </p:cNvSpPr>
              <p:nvPr/>
            </p:nvSpPr>
            <p:spPr bwMode="auto">
              <a:xfrm>
                <a:off x="2196" y="1126"/>
                <a:ext cx="314" cy="340"/>
              </a:xfrm>
              <a:custGeom>
                <a:avLst/>
                <a:gdLst>
                  <a:gd name="T0" fmla="*/ 0 w 1399"/>
                  <a:gd name="T1" fmla="*/ 1 h 482"/>
                  <a:gd name="T2" fmla="*/ 0 w 1399"/>
                  <a:gd name="T3" fmla="*/ 6 h 482"/>
                  <a:gd name="T4" fmla="*/ 0 w 1399"/>
                  <a:gd name="T5" fmla="*/ 28 h 482"/>
                  <a:gd name="T6" fmla="*/ 1 w 1399"/>
                  <a:gd name="T7" fmla="*/ 98 h 482"/>
                  <a:gd name="T8" fmla="*/ 2 w 1399"/>
                  <a:gd name="T9" fmla="*/ 119 h 482"/>
                  <a:gd name="T10" fmla="*/ 2 w 1399"/>
                  <a:gd name="T11" fmla="*/ 99 h 482"/>
                  <a:gd name="T12" fmla="*/ 3 w 1399"/>
                  <a:gd name="T13" fmla="*/ 60 h 482"/>
                  <a:gd name="T14" fmla="*/ 3 w 1399"/>
                  <a:gd name="T15" fmla="*/ 19 h 482"/>
                  <a:gd name="T16" fmla="*/ 3 w 1399"/>
                  <a:gd name="T17" fmla="*/ 3 h 482"/>
                  <a:gd name="T18" fmla="*/ 4 w 1399"/>
                  <a:gd name="T19" fmla="*/ 1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94" name="Freeform 32"/>
              <p:cNvSpPr>
                <a:spLocks/>
              </p:cNvSpPr>
              <p:nvPr/>
            </p:nvSpPr>
            <p:spPr bwMode="auto">
              <a:xfrm>
                <a:off x="2507" y="1122"/>
                <a:ext cx="314" cy="340"/>
              </a:xfrm>
              <a:custGeom>
                <a:avLst/>
                <a:gdLst>
                  <a:gd name="T0" fmla="*/ 0 w 1399"/>
                  <a:gd name="T1" fmla="*/ 1 h 482"/>
                  <a:gd name="T2" fmla="*/ 0 w 1399"/>
                  <a:gd name="T3" fmla="*/ 6 h 482"/>
                  <a:gd name="T4" fmla="*/ 0 w 1399"/>
                  <a:gd name="T5" fmla="*/ 28 h 482"/>
                  <a:gd name="T6" fmla="*/ 1 w 1399"/>
                  <a:gd name="T7" fmla="*/ 98 h 482"/>
                  <a:gd name="T8" fmla="*/ 2 w 1399"/>
                  <a:gd name="T9" fmla="*/ 119 h 482"/>
                  <a:gd name="T10" fmla="*/ 2 w 1399"/>
                  <a:gd name="T11" fmla="*/ 99 h 482"/>
                  <a:gd name="T12" fmla="*/ 3 w 1399"/>
                  <a:gd name="T13" fmla="*/ 60 h 482"/>
                  <a:gd name="T14" fmla="*/ 3 w 1399"/>
                  <a:gd name="T15" fmla="*/ 19 h 482"/>
                  <a:gd name="T16" fmla="*/ 3 w 1399"/>
                  <a:gd name="T17" fmla="*/ 3 h 482"/>
                  <a:gd name="T18" fmla="*/ 4 w 1399"/>
                  <a:gd name="T19" fmla="*/ 1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95" name="Freeform 33"/>
              <p:cNvSpPr>
                <a:spLocks/>
              </p:cNvSpPr>
              <p:nvPr/>
            </p:nvSpPr>
            <p:spPr bwMode="auto">
              <a:xfrm>
                <a:off x="3132" y="1125"/>
                <a:ext cx="314" cy="340"/>
              </a:xfrm>
              <a:custGeom>
                <a:avLst/>
                <a:gdLst>
                  <a:gd name="T0" fmla="*/ 0 w 1399"/>
                  <a:gd name="T1" fmla="*/ 1 h 482"/>
                  <a:gd name="T2" fmla="*/ 0 w 1399"/>
                  <a:gd name="T3" fmla="*/ 6 h 482"/>
                  <a:gd name="T4" fmla="*/ 0 w 1399"/>
                  <a:gd name="T5" fmla="*/ 28 h 482"/>
                  <a:gd name="T6" fmla="*/ 1 w 1399"/>
                  <a:gd name="T7" fmla="*/ 98 h 482"/>
                  <a:gd name="T8" fmla="*/ 2 w 1399"/>
                  <a:gd name="T9" fmla="*/ 119 h 482"/>
                  <a:gd name="T10" fmla="*/ 2 w 1399"/>
                  <a:gd name="T11" fmla="*/ 99 h 482"/>
                  <a:gd name="T12" fmla="*/ 3 w 1399"/>
                  <a:gd name="T13" fmla="*/ 60 h 482"/>
                  <a:gd name="T14" fmla="*/ 3 w 1399"/>
                  <a:gd name="T15" fmla="*/ 19 h 482"/>
                  <a:gd name="T16" fmla="*/ 3 w 1399"/>
                  <a:gd name="T17" fmla="*/ 3 h 482"/>
                  <a:gd name="T18" fmla="*/ 4 w 1399"/>
                  <a:gd name="T19" fmla="*/ 1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96" name="Freeform 34"/>
              <p:cNvSpPr>
                <a:spLocks/>
              </p:cNvSpPr>
              <p:nvPr/>
            </p:nvSpPr>
            <p:spPr bwMode="auto">
              <a:xfrm>
                <a:off x="2819" y="1125"/>
                <a:ext cx="314" cy="340"/>
              </a:xfrm>
              <a:custGeom>
                <a:avLst/>
                <a:gdLst>
                  <a:gd name="T0" fmla="*/ 0 w 1399"/>
                  <a:gd name="T1" fmla="*/ 1 h 482"/>
                  <a:gd name="T2" fmla="*/ 0 w 1399"/>
                  <a:gd name="T3" fmla="*/ 6 h 482"/>
                  <a:gd name="T4" fmla="*/ 0 w 1399"/>
                  <a:gd name="T5" fmla="*/ 28 h 482"/>
                  <a:gd name="T6" fmla="*/ 1 w 1399"/>
                  <a:gd name="T7" fmla="*/ 98 h 482"/>
                  <a:gd name="T8" fmla="*/ 2 w 1399"/>
                  <a:gd name="T9" fmla="*/ 119 h 482"/>
                  <a:gd name="T10" fmla="*/ 2 w 1399"/>
                  <a:gd name="T11" fmla="*/ 99 h 482"/>
                  <a:gd name="T12" fmla="*/ 3 w 1399"/>
                  <a:gd name="T13" fmla="*/ 60 h 482"/>
                  <a:gd name="T14" fmla="*/ 3 w 1399"/>
                  <a:gd name="T15" fmla="*/ 19 h 482"/>
                  <a:gd name="T16" fmla="*/ 3 w 1399"/>
                  <a:gd name="T17" fmla="*/ 3 h 482"/>
                  <a:gd name="T18" fmla="*/ 4 w 1399"/>
                  <a:gd name="T19" fmla="*/ 1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97" name="Freeform 35"/>
              <p:cNvSpPr>
                <a:spLocks/>
              </p:cNvSpPr>
              <p:nvPr/>
            </p:nvSpPr>
            <p:spPr bwMode="auto">
              <a:xfrm>
                <a:off x="3443" y="1126"/>
                <a:ext cx="314" cy="340"/>
              </a:xfrm>
              <a:custGeom>
                <a:avLst/>
                <a:gdLst>
                  <a:gd name="T0" fmla="*/ 0 w 1399"/>
                  <a:gd name="T1" fmla="*/ 1 h 482"/>
                  <a:gd name="T2" fmla="*/ 0 w 1399"/>
                  <a:gd name="T3" fmla="*/ 6 h 482"/>
                  <a:gd name="T4" fmla="*/ 0 w 1399"/>
                  <a:gd name="T5" fmla="*/ 28 h 482"/>
                  <a:gd name="T6" fmla="*/ 1 w 1399"/>
                  <a:gd name="T7" fmla="*/ 98 h 482"/>
                  <a:gd name="T8" fmla="*/ 2 w 1399"/>
                  <a:gd name="T9" fmla="*/ 119 h 482"/>
                  <a:gd name="T10" fmla="*/ 2 w 1399"/>
                  <a:gd name="T11" fmla="*/ 99 h 482"/>
                  <a:gd name="T12" fmla="*/ 3 w 1399"/>
                  <a:gd name="T13" fmla="*/ 60 h 482"/>
                  <a:gd name="T14" fmla="*/ 3 w 1399"/>
                  <a:gd name="T15" fmla="*/ 19 h 482"/>
                  <a:gd name="T16" fmla="*/ 3 w 1399"/>
                  <a:gd name="T17" fmla="*/ 3 h 482"/>
                  <a:gd name="T18" fmla="*/ 4 w 1399"/>
                  <a:gd name="T19" fmla="*/ 1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292882" name="Group 38"/>
            <p:cNvGrpSpPr>
              <a:grpSpLocks/>
            </p:cNvGrpSpPr>
            <p:nvPr/>
          </p:nvGrpSpPr>
          <p:grpSpPr bwMode="auto">
            <a:xfrm>
              <a:off x="1584" y="1680"/>
              <a:ext cx="2160" cy="344"/>
              <a:chOff x="2362" y="606"/>
              <a:chExt cx="11120" cy="488"/>
            </a:xfrm>
          </p:grpSpPr>
          <p:sp>
            <p:nvSpPr>
              <p:cNvPr id="292883" name="Freeform 39"/>
              <p:cNvSpPr>
                <a:spLocks/>
              </p:cNvSpPr>
              <p:nvPr/>
            </p:nvSpPr>
            <p:spPr bwMode="auto">
              <a:xfrm>
                <a:off x="3757" y="610"/>
                <a:ext cx="1399" cy="482"/>
              </a:xfrm>
              <a:custGeom>
                <a:avLst/>
                <a:gdLst>
                  <a:gd name="T0" fmla="*/ 0 w 1399"/>
                  <a:gd name="T1" fmla="*/ 3 h 482"/>
                  <a:gd name="T2" fmla="*/ 90 w 1399"/>
                  <a:gd name="T3" fmla="*/ 24 h 482"/>
                  <a:gd name="T4" fmla="*/ 222 w 1399"/>
                  <a:gd name="T5" fmla="*/ 112 h 482"/>
                  <a:gd name="T6" fmla="*/ 505 w 1399"/>
                  <a:gd name="T7" fmla="*/ 395 h 482"/>
                  <a:gd name="T8" fmla="*/ 717 w 1399"/>
                  <a:gd name="T9" fmla="*/ 481 h 482"/>
                  <a:gd name="T10" fmla="*/ 886 w 1399"/>
                  <a:gd name="T11" fmla="*/ 401 h 482"/>
                  <a:gd name="T12" fmla="*/ 1046 w 1399"/>
                  <a:gd name="T13" fmla="*/ 244 h 482"/>
                  <a:gd name="T14" fmla="*/ 1218 w 1399"/>
                  <a:gd name="T15" fmla="*/ 76 h 482"/>
                  <a:gd name="T16" fmla="*/ 1335 w 1399"/>
                  <a:gd name="T17" fmla="*/ 12 h 482"/>
                  <a:gd name="T18" fmla="*/ 1399 w 1399"/>
                  <a:gd name="T19" fmla="*/ 4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84" name="Freeform 40"/>
              <p:cNvSpPr>
                <a:spLocks/>
              </p:cNvSpPr>
              <p:nvPr/>
            </p:nvSpPr>
            <p:spPr bwMode="auto">
              <a:xfrm>
                <a:off x="2362" y="610"/>
                <a:ext cx="1399" cy="482"/>
              </a:xfrm>
              <a:custGeom>
                <a:avLst/>
                <a:gdLst>
                  <a:gd name="T0" fmla="*/ 0 w 1399"/>
                  <a:gd name="T1" fmla="*/ 3 h 482"/>
                  <a:gd name="T2" fmla="*/ 90 w 1399"/>
                  <a:gd name="T3" fmla="*/ 24 h 482"/>
                  <a:gd name="T4" fmla="*/ 222 w 1399"/>
                  <a:gd name="T5" fmla="*/ 112 h 482"/>
                  <a:gd name="T6" fmla="*/ 505 w 1399"/>
                  <a:gd name="T7" fmla="*/ 395 h 482"/>
                  <a:gd name="T8" fmla="*/ 717 w 1399"/>
                  <a:gd name="T9" fmla="*/ 481 h 482"/>
                  <a:gd name="T10" fmla="*/ 886 w 1399"/>
                  <a:gd name="T11" fmla="*/ 401 h 482"/>
                  <a:gd name="T12" fmla="*/ 1046 w 1399"/>
                  <a:gd name="T13" fmla="*/ 244 h 482"/>
                  <a:gd name="T14" fmla="*/ 1218 w 1399"/>
                  <a:gd name="T15" fmla="*/ 76 h 482"/>
                  <a:gd name="T16" fmla="*/ 1335 w 1399"/>
                  <a:gd name="T17" fmla="*/ 12 h 482"/>
                  <a:gd name="T18" fmla="*/ 1399 w 1399"/>
                  <a:gd name="T19" fmla="*/ 4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85" name="Freeform 41"/>
              <p:cNvSpPr>
                <a:spLocks/>
              </p:cNvSpPr>
              <p:nvPr/>
            </p:nvSpPr>
            <p:spPr bwMode="auto">
              <a:xfrm>
                <a:off x="5141" y="612"/>
                <a:ext cx="1399" cy="482"/>
              </a:xfrm>
              <a:custGeom>
                <a:avLst/>
                <a:gdLst>
                  <a:gd name="T0" fmla="*/ 0 w 1399"/>
                  <a:gd name="T1" fmla="*/ 3 h 482"/>
                  <a:gd name="T2" fmla="*/ 90 w 1399"/>
                  <a:gd name="T3" fmla="*/ 24 h 482"/>
                  <a:gd name="T4" fmla="*/ 222 w 1399"/>
                  <a:gd name="T5" fmla="*/ 112 h 482"/>
                  <a:gd name="T6" fmla="*/ 505 w 1399"/>
                  <a:gd name="T7" fmla="*/ 395 h 482"/>
                  <a:gd name="T8" fmla="*/ 717 w 1399"/>
                  <a:gd name="T9" fmla="*/ 481 h 482"/>
                  <a:gd name="T10" fmla="*/ 886 w 1399"/>
                  <a:gd name="T11" fmla="*/ 401 h 482"/>
                  <a:gd name="T12" fmla="*/ 1046 w 1399"/>
                  <a:gd name="T13" fmla="*/ 244 h 482"/>
                  <a:gd name="T14" fmla="*/ 1218 w 1399"/>
                  <a:gd name="T15" fmla="*/ 76 h 482"/>
                  <a:gd name="T16" fmla="*/ 1335 w 1399"/>
                  <a:gd name="T17" fmla="*/ 12 h 482"/>
                  <a:gd name="T18" fmla="*/ 1399 w 1399"/>
                  <a:gd name="T19" fmla="*/ 4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86" name="Freeform 42"/>
              <p:cNvSpPr>
                <a:spLocks/>
              </p:cNvSpPr>
              <p:nvPr/>
            </p:nvSpPr>
            <p:spPr bwMode="auto">
              <a:xfrm>
                <a:off x="6527" y="606"/>
                <a:ext cx="1399" cy="482"/>
              </a:xfrm>
              <a:custGeom>
                <a:avLst/>
                <a:gdLst>
                  <a:gd name="T0" fmla="*/ 0 w 1399"/>
                  <a:gd name="T1" fmla="*/ 3 h 482"/>
                  <a:gd name="T2" fmla="*/ 90 w 1399"/>
                  <a:gd name="T3" fmla="*/ 24 h 482"/>
                  <a:gd name="T4" fmla="*/ 222 w 1399"/>
                  <a:gd name="T5" fmla="*/ 112 h 482"/>
                  <a:gd name="T6" fmla="*/ 505 w 1399"/>
                  <a:gd name="T7" fmla="*/ 395 h 482"/>
                  <a:gd name="T8" fmla="*/ 717 w 1399"/>
                  <a:gd name="T9" fmla="*/ 481 h 482"/>
                  <a:gd name="T10" fmla="*/ 886 w 1399"/>
                  <a:gd name="T11" fmla="*/ 401 h 482"/>
                  <a:gd name="T12" fmla="*/ 1046 w 1399"/>
                  <a:gd name="T13" fmla="*/ 244 h 482"/>
                  <a:gd name="T14" fmla="*/ 1218 w 1399"/>
                  <a:gd name="T15" fmla="*/ 76 h 482"/>
                  <a:gd name="T16" fmla="*/ 1335 w 1399"/>
                  <a:gd name="T17" fmla="*/ 12 h 482"/>
                  <a:gd name="T18" fmla="*/ 1399 w 1399"/>
                  <a:gd name="T19" fmla="*/ 4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87" name="Freeform 43"/>
              <p:cNvSpPr>
                <a:spLocks/>
              </p:cNvSpPr>
              <p:nvPr/>
            </p:nvSpPr>
            <p:spPr bwMode="auto">
              <a:xfrm>
                <a:off x="9313" y="610"/>
                <a:ext cx="1399" cy="482"/>
              </a:xfrm>
              <a:custGeom>
                <a:avLst/>
                <a:gdLst>
                  <a:gd name="T0" fmla="*/ 0 w 1399"/>
                  <a:gd name="T1" fmla="*/ 3 h 482"/>
                  <a:gd name="T2" fmla="*/ 90 w 1399"/>
                  <a:gd name="T3" fmla="*/ 24 h 482"/>
                  <a:gd name="T4" fmla="*/ 222 w 1399"/>
                  <a:gd name="T5" fmla="*/ 112 h 482"/>
                  <a:gd name="T6" fmla="*/ 505 w 1399"/>
                  <a:gd name="T7" fmla="*/ 395 h 482"/>
                  <a:gd name="T8" fmla="*/ 717 w 1399"/>
                  <a:gd name="T9" fmla="*/ 481 h 482"/>
                  <a:gd name="T10" fmla="*/ 886 w 1399"/>
                  <a:gd name="T11" fmla="*/ 401 h 482"/>
                  <a:gd name="T12" fmla="*/ 1046 w 1399"/>
                  <a:gd name="T13" fmla="*/ 244 h 482"/>
                  <a:gd name="T14" fmla="*/ 1218 w 1399"/>
                  <a:gd name="T15" fmla="*/ 76 h 482"/>
                  <a:gd name="T16" fmla="*/ 1335 w 1399"/>
                  <a:gd name="T17" fmla="*/ 12 h 482"/>
                  <a:gd name="T18" fmla="*/ 1399 w 1399"/>
                  <a:gd name="T19" fmla="*/ 4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88" name="Freeform 44"/>
              <p:cNvSpPr>
                <a:spLocks/>
              </p:cNvSpPr>
              <p:nvPr/>
            </p:nvSpPr>
            <p:spPr bwMode="auto">
              <a:xfrm>
                <a:off x="7918" y="610"/>
                <a:ext cx="1399" cy="482"/>
              </a:xfrm>
              <a:custGeom>
                <a:avLst/>
                <a:gdLst>
                  <a:gd name="T0" fmla="*/ 0 w 1399"/>
                  <a:gd name="T1" fmla="*/ 3 h 482"/>
                  <a:gd name="T2" fmla="*/ 90 w 1399"/>
                  <a:gd name="T3" fmla="*/ 24 h 482"/>
                  <a:gd name="T4" fmla="*/ 222 w 1399"/>
                  <a:gd name="T5" fmla="*/ 112 h 482"/>
                  <a:gd name="T6" fmla="*/ 505 w 1399"/>
                  <a:gd name="T7" fmla="*/ 395 h 482"/>
                  <a:gd name="T8" fmla="*/ 717 w 1399"/>
                  <a:gd name="T9" fmla="*/ 481 h 482"/>
                  <a:gd name="T10" fmla="*/ 886 w 1399"/>
                  <a:gd name="T11" fmla="*/ 401 h 482"/>
                  <a:gd name="T12" fmla="*/ 1046 w 1399"/>
                  <a:gd name="T13" fmla="*/ 244 h 482"/>
                  <a:gd name="T14" fmla="*/ 1218 w 1399"/>
                  <a:gd name="T15" fmla="*/ 76 h 482"/>
                  <a:gd name="T16" fmla="*/ 1335 w 1399"/>
                  <a:gd name="T17" fmla="*/ 12 h 482"/>
                  <a:gd name="T18" fmla="*/ 1399 w 1399"/>
                  <a:gd name="T19" fmla="*/ 4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89" name="Freeform 45"/>
              <p:cNvSpPr>
                <a:spLocks/>
              </p:cNvSpPr>
              <p:nvPr/>
            </p:nvSpPr>
            <p:spPr bwMode="auto">
              <a:xfrm>
                <a:off x="10697" y="612"/>
                <a:ext cx="1399" cy="482"/>
              </a:xfrm>
              <a:custGeom>
                <a:avLst/>
                <a:gdLst>
                  <a:gd name="T0" fmla="*/ 0 w 1399"/>
                  <a:gd name="T1" fmla="*/ 3 h 482"/>
                  <a:gd name="T2" fmla="*/ 90 w 1399"/>
                  <a:gd name="T3" fmla="*/ 24 h 482"/>
                  <a:gd name="T4" fmla="*/ 222 w 1399"/>
                  <a:gd name="T5" fmla="*/ 112 h 482"/>
                  <a:gd name="T6" fmla="*/ 505 w 1399"/>
                  <a:gd name="T7" fmla="*/ 395 h 482"/>
                  <a:gd name="T8" fmla="*/ 717 w 1399"/>
                  <a:gd name="T9" fmla="*/ 481 h 482"/>
                  <a:gd name="T10" fmla="*/ 886 w 1399"/>
                  <a:gd name="T11" fmla="*/ 401 h 482"/>
                  <a:gd name="T12" fmla="*/ 1046 w 1399"/>
                  <a:gd name="T13" fmla="*/ 244 h 482"/>
                  <a:gd name="T14" fmla="*/ 1218 w 1399"/>
                  <a:gd name="T15" fmla="*/ 76 h 482"/>
                  <a:gd name="T16" fmla="*/ 1335 w 1399"/>
                  <a:gd name="T17" fmla="*/ 12 h 482"/>
                  <a:gd name="T18" fmla="*/ 1399 w 1399"/>
                  <a:gd name="T19" fmla="*/ 4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292890" name="Freeform 46"/>
              <p:cNvSpPr>
                <a:spLocks/>
              </p:cNvSpPr>
              <p:nvPr/>
            </p:nvSpPr>
            <p:spPr bwMode="auto">
              <a:xfrm>
                <a:off x="12083" y="606"/>
                <a:ext cx="1399" cy="482"/>
              </a:xfrm>
              <a:custGeom>
                <a:avLst/>
                <a:gdLst>
                  <a:gd name="T0" fmla="*/ 0 w 1399"/>
                  <a:gd name="T1" fmla="*/ 3 h 482"/>
                  <a:gd name="T2" fmla="*/ 90 w 1399"/>
                  <a:gd name="T3" fmla="*/ 24 h 482"/>
                  <a:gd name="T4" fmla="*/ 222 w 1399"/>
                  <a:gd name="T5" fmla="*/ 112 h 482"/>
                  <a:gd name="T6" fmla="*/ 505 w 1399"/>
                  <a:gd name="T7" fmla="*/ 395 h 482"/>
                  <a:gd name="T8" fmla="*/ 717 w 1399"/>
                  <a:gd name="T9" fmla="*/ 481 h 482"/>
                  <a:gd name="T10" fmla="*/ 886 w 1399"/>
                  <a:gd name="T11" fmla="*/ 401 h 482"/>
                  <a:gd name="T12" fmla="*/ 1046 w 1399"/>
                  <a:gd name="T13" fmla="*/ 244 h 482"/>
                  <a:gd name="T14" fmla="*/ 1218 w 1399"/>
                  <a:gd name="T15" fmla="*/ 76 h 482"/>
                  <a:gd name="T16" fmla="*/ 1335 w 1399"/>
                  <a:gd name="T17" fmla="*/ 12 h 482"/>
                  <a:gd name="T18" fmla="*/ 1399 w 1399"/>
                  <a:gd name="T19" fmla="*/ 4 h 4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9"/>
                  <a:gd name="T31" fmla="*/ 0 h 482"/>
                  <a:gd name="T32" fmla="*/ 1399 w 1399"/>
                  <a:gd name="T33" fmla="*/ 482 h 4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9" h="482">
                    <a:moveTo>
                      <a:pt x="0" y="3"/>
                    </a:moveTo>
                    <a:cubicBezTo>
                      <a:pt x="15" y="6"/>
                      <a:pt x="53" y="6"/>
                      <a:pt x="90" y="24"/>
                    </a:cubicBezTo>
                    <a:cubicBezTo>
                      <a:pt x="127" y="42"/>
                      <a:pt x="153" y="50"/>
                      <a:pt x="222" y="112"/>
                    </a:cubicBezTo>
                    <a:cubicBezTo>
                      <a:pt x="291" y="174"/>
                      <a:pt x="423" y="334"/>
                      <a:pt x="505" y="395"/>
                    </a:cubicBezTo>
                    <a:cubicBezTo>
                      <a:pt x="587" y="456"/>
                      <a:pt x="654" y="480"/>
                      <a:pt x="717" y="481"/>
                    </a:cubicBezTo>
                    <a:cubicBezTo>
                      <a:pt x="780" y="482"/>
                      <a:pt x="831" y="440"/>
                      <a:pt x="886" y="401"/>
                    </a:cubicBezTo>
                    <a:cubicBezTo>
                      <a:pt x="941" y="362"/>
                      <a:pt x="991" y="298"/>
                      <a:pt x="1046" y="244"/>
                    </a:cubicBezTo>
                    <a:cubicBezTo>
                      <a:pt x="1101" y="190"/>
                      <a:pt x="1170" y="115"/>
                      <a:pt x="1218" y="76"/>
                    </a:cubicBezTo>
                    <a:cubicBezTo>
                      <a:pt x="1266" y="37"/>
                      <a:pt x="1305" y="24"/>
                      <a:pt x="1335" y="12"/>
                    </a:cubicBezTo>
                    <a:cubicBezTo>
                      <a:pt x="1365" y="0"/>
                      <a:pt x="1386" y="6"/>
                      <a:pt x="1399" y="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/>
              </a:p>
            </p:txBody>
          </p:sp>
        </p:grpSp>
      </p:grp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789040"/>
            <a:ext cx="5346700" cy="685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5085184"/>
            <a:ext cx="4038600" cy="266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5589240"/>
            <a:ext cx="2806700" cy="266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5949280"/>
            <a:ext cx="1104900" cy="26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3443808" cy="272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6" name="Rectangle 3"/>
          <p:cNvSpPr>
            <a:spLocks noChangeArrowheads="1"/>
          </p:cNvSpPr>
          <p:nvPr/>
        </p:nvSpPr>
        <p:spPr bwMode="auto">
          <a:xfrm>
            <a:off x="2441575" y="381000"/>
            <a:ext cx="4421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u="sng"/>
              <a:t>Plane Waves in Lossy Materials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412776"/>
            <a:ext cx="4686300" cy="393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348880"/>
            <a:ext cx="6985000" cy="355600"/>
          </a:xfrm>
          <a:prstGeom prst="rect">
            <a:avLst/>
          </a:prstGeom>
        </p:spPr>
      </p:pic>
      <p:pic>
        <p:nvPicPr>
          <p:cNvPr id="23" name="Picture 2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17032"/>
            <a:ext cx="129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>
            <a:off x="3131840" y="4005064"/>
            <a:ext cx="1524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485577" y="5205859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-0.5</a:t>
            </a:r>
          </a:p>
        </p:txBody>
      </p:sp>
      <p:sp>
        <p:nvSpPr>
          <p:cNvPr id="26" name="TextBox 50"/>
          <p:cNvSpPr txBox="1">
            <a:spLocks noChangeArrowheads="1"/>
          </p:cNvSpPr>
          <p:nvPr/>
        </p:nvSpPr>
        <p:spPr bwMode="auto">
          <a:xfrm>
            <a:off x="661790" y="4593084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0</a:t>
            </a:r>
          </a:p>
        </p:txBody>
      </p:sp>
      <p:sp>
        <p:nvSpPr>
          <p:cNvPr id="27" name="TextBox 52"/>
          <p:cNvSpPr txBox="1">
            <a:spLocks noChangeArrowheads="1"/>
          </p:cNvSpPr>
          <p:nvPr/>
        </p:nvSpPr>
        <p:spPr bwMode="auto">
          <a:xfrm>
            <a:off x="537965" y="3986659"/>
            <a:ext cx="439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0.5</a:t>
            </a:r>
          </a:p>
        </p:txBody>
      </p:sp>
      <p:sp>
        <p:nvSpPr>
          <p:cNvPr id="28" name="TextBox 53"/>
          <p:cNvSpPr txBox="1">
            <a:spLocks noChangeArrowheads="1"/>
          </p:cNvSpPr>
          <p:nvPr/>
        </p:nvSpPr>
        <p:spPr bwMode="auto">
          <a:xfrm>
            <a:off x="539552" y="3284984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1.0</a:t>
            </a:r>
          </a:p>
        </p:txBody>
      </p:sp>
      <p:sp>
        <p:nvSpPr>
          <p:cNvPr id="29" name="TextBox 53"/>
          <p:cNvSpPr txBox="1">
            <a:spLocks noChangeArrowheads="1"/>
          </p:cNvSpPr>
          <p:nvPr/>
        </p:nvSpPr>
        <p:spPr bwMode="auto">
          <a:xfrm>
            <a:off x="472877" y="5888484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-1.0</a:t>
            </a:r>
          </a:p>
        </p:txBody>
      </p:sp>
      <p:sp>
        <p:nvSpPr>
          <p:cNvPr id="30" name="TextBox 50"/>
          <p:cNvSpPr txBox="1">
            <a:spLocks noChangeArrowheads="1"/>
          </p:cNvSpPr>
          <p:nvPr/>
        </p:nvSpPr>
        <p:spPr bwMode="auto">
          <a:xfrm>
            <a:off x="1403648" y="602128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1</a:t>
            </a:r>
          </a:p>
        </p:txBody>
      </p:sp>
      <p:sp>
        <p:nvSpPr>
          <p:cNvPr id="32" name="TextBox 50"/>
          <p:cNvSpPr txBox="1">
            <a:spLocks noChangeArrowheads="1"/>
          </p:cNvSpPr>
          <p:nvPr/>
        </p:nvSpPr>
        <p:spPr bwMode="auto">
          <a:xfrm>
            <a:off x="1907704" y="602128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2</a:t>
            </a:r>
          </a:p>
        </p:txBody>
      </p:sp>
      <p:sp>
        <p:nvSpPr>
          <p:cNvPr id="33" name="TextBox 50"/>
          <p:cNvSpPr txBox="1">
            <a:spLocks noChangeArrowheads="1"/>
          </p:cNvSpPr>
          <p:nvPr/>
        </p:nvSpPr>
        <p:spPr bwMode="auto">
          <a:xfrm>
            <a:off x="2411760" y="602128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3</a:t>
            </a:r>
          </a:p>
        </p:txBody>
      </p:sp>
      <p:sp>
        <p:nvSpPr>
          <p:cNvPr id="34" name="TextBox 50"/>
          <p:cNvSpPr txBox="1">
            <a:spLocks noChangeArrowheads="1"/>
          </p:cNvSpPr>
          <p:nvPr/>
        </p:nvSpPr>
        <p:spPr bwMode="auto">
          <a:xfrm>
            <a:off x="2987824" y="602128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4</a:t>
            </a:r>
          </a:p>
        </p:txBody>
      </p:sp>
      <p:sp>
        <p:nvSpPr>
          <p:cNvPr id="35" name="TextBox 50"/>
          <p:cNvSpPr txBox="1">
            <a:spLocks noChangeArrowheads="1"/>
          </p:cNvSpPr>
          <p:nvPr/>
        </p:nvSpPr>
        <p:spPr bwMode="auto">
          <a:xfrm>
            <a:off x="3563888" y="602128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5</a:t>
            </a:r>
          </a:p>
        </p:txBody>
      </p:sp>
      <p:sp>
        <p:nvSpPr>
          <p:cNvPr id="36" name="TextBox 50"/>
          <p:cNvSpPr txBox="1">
            <a:spLocks noChangeArrowheads="1"/>
          </p:cNvSpPr>
          <p:nvPr/>
        </p:nvSpPr>
        <p:spPr bwMode="auto">
          <a:xfrm>
            <a:off x="4067944" y="602128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6</a:t>
            </a:r>
          </a:p>
        </p:txBody>
      </p:sp>
      <p:pic>
        <p:nvPicPr>
          <p:cNvPr id="37" name="Picture 1" descr="InMaterial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3828232" cy="3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5445224"/>
            <a:ext cx="2298700" cy="482600"/>
          </a:xfrm>
          <a:prstGeom prst="rect">
            <a:avLst/>
          </a:prstGeom>
        </p:spPr>
      </p:pic>
      <p:sp>
        <p:nvSpPr>
          <p:cNvPr id="21" name="Rectangle 66"/>
          <p:cNvSpPr>
            <a:spLocks noChangeArrowheads="1"/>
          </p:cNvSpPr>
          <p:nvPr/>
        </p:nvSpPr>
        <p:spPr bwMode="auto">
          <a:xfrm>
            <a:off x="1331640" y="6381328"/>
            <a:ext cx="27073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Propagation distance [cm]</a:t>
            </a:r>
            <a:endParaRPr lang="en-US" sz="4000" dirty="0"/>
          </a:p>
        </p:txBody>
      </p:sp>
      <p:sp>
        <p:nvSpPr>
          <p:cNvPr id="22" name="Rectangle 69"/>
          <p:cNvSpPr>
            <a:spLocks noChangeArrowheads="1"/>
          </p:cNvSpPr>
          <p:nvPr/>
        </p:nvSpPr>
        <p:spPr bwMode="auto">
          <a:xfrm rot="16200000">
            <a:off x="-574590" y="4698191"/>
            <a:ext cx="209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Field strength [</a:t>
            </a:r>
            <a:r>
              <a:rPr lang="en-US" sz="1800" dirty="0" err="1" smtClean="0">
                <a:solidFill>
                  <a:srgbClr val="000000"/>
                </a:solidFill>
              </a:rPr>
              <a:t>a.u</a:t>
            </a:r>
            <a:r>
              <a:rPr lang="en-US" sz="1800" dirty="0" smtClean="0">
                <a:solidFill>
                  <a:srgbClr val="000000"/>
                </a:solidFill>
              </a:rPr>
              <a:t>.]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2"/>
          <p:cNvSpPr>
            <a:spLocks noChangeArrowheads="1"/>
          </p:cNvSpPr>
          <p:nvPr/>
        </p:nvSpPr>
        <p:spPr bwMode="auto">
          <a:xfrm>
            <a:off x="2470150" y="355600"/>
            <a:ext cx="42338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i="1" u="sng"/>
              <a:t>Resonators with Internal Loss</a:t>
            </a:r>
            <a:endParaRPr lang="en-US" sz="1800" i="1" u="sng"/>
          </a:p>
        </p:txBody>
      </p:sp>
      <p:sp>
        <p:nvSpPr>
          <p:cNvPr id="295944" name="Text Box 19"/>
          <p:cNvSpPr txBox="1">
            <a:spLocks noChangeArrowheads="1"/>
          </p:cNvSpPr>
          <p:nvPr/>
        </p:nvSpPr>
        <p:spPr bwMode="auto">
          <a:xfrm>
            <a:off x="2876550" y="6491288"/>
            <a:ext cx="6269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...the EM wave loss is what heats the water inside the food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4293096"/>
            <a:ext cx="1435100" cy="622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3429000"/>
            <a:ext cx="1460500" cy="622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5445224"/>
            <a:ext cx="5600700" cy="7620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268760"/>
            <a:ext cx="4258585" cy="2376264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07704" y="3645024"/>
            <a:ext cx="2217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</a:rPr>
              <a:t>Image is in the public domain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4077072"/>
            <a:ext cx="2374652" cy="1138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1" name="Group 106"/>
          <p:cNvGrpSpPr>
            <a:grpSpLocks/>
          </p:cNvGrpSpPr>
          <p:nvPr/>
        </p:nvGrpSpPr>
        <p:grpSpPr bwMode="auto">
          <a:xfrm>
            <a:off x="1771650" y="990600"/>
            <a:ext cx="5210175" cy="1905000"/>
            <a:chOff x="1236" y="690"/>
            <a:chExt cx="3282" cy="1200"/>
          </a:xfrm>
        </p:grpSpPr>
        <p:sp>
          <p:nvSpPr>
            <p:cNvPr id="66573" name="Rectangle 1"/>
            <p:cNvSpPr>
              <a:spLocks noChangeArrowheads="1"/>
            </p:cNvSpPr>
            <p:nvPr/>
          </p:nvSpPr>
          <p:spPr bwMode="auto">
            <a:xfrm>
              <a:off x="1680" y="1050"/>
              <a:ext cx="1200" cy="48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Trebuchet MS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236" y="690"/>
              <a:ext cx="144" cy="1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rebuchet MS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162" y="690"/>
              <a:ext cx="144" cy="1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rebuchet MS" charset="0"/>
              </a:endParaRPr>
            </a:p>
          </p:txBody>
        </p:sp>
        <p:sp>
          <p:nvSpPr>
            <p:cNvPr id="66576" name="Right Arrow 6"/>
            <p:cNvSpPr>
              <a:spLocks noChangeArrowheads="1"/>
            </p:cNvSpPr>
            <p:nvPr/>
          </p:nvSpPr>
          <p:spPr bwMode="auto">
            <a:xfrm>
              <a:off x="3606" y="1194"/>
              <a:ext cx="912" cy="192"/>
            </a:xfrm>
            <a:prstGeom prst="rightArrow">
              <a:avLst>
                <a:gd name="adj1" fmla="val 50000"/>
                <a:gd name="adj2" fmla="val 5000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Trebuchet MS" charset="0"/>
              </a:endParaRPr>
            </a:p>
          </p:txBody>
        </p:sp>
      </p:grpSp>
      <p:sp>
        <p:nvSpPr>
          <p:cNvPr id="66562" name="AutoShape 2" descr="[ Spectra of laser gain and cavity modes"/>
          <p:cNvSpPr>
            <a:spLocks noChangeAspect="1" noChangeArrowheads="1"/>
          </p:cNvSpPr>
          <p:nvPr/>
        </p:nvSpPr>
        <p:spPr bwMode="auto">
          <a:xfrm>
            <a:off x="4376738" y="-776288"/>
            <a:ext cx="3810000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latin typeface="Trebuchet MS" charset="0"/>
            </a:endParaRPr>
          </a:p>
        </p:txBody>
      </p:sp>
      <p:sp>
        <p:nvSpPr>
          <p:cNvPr id="66563" name="AutoShape 4" descr="[ Spectra of laser gain and cavity modes"/>
          <p:cNvSpPr>
            <a:spLocks noChangeAspect="1" noChangeArrowheads="1"/>
          </p:cNvSpPr>
          <p:nvPr/>
        </p:nvSpPr>
        <p:spPr bwMode="auto">
          <a:xfrm>
            <a:off x="4376738" y="-776288"/>
            <a:ext cx="3810000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latin typeface="Trebuchet MS" charset="0"/>
            </a:endParaRPr>
          </a:p>
        </p:txBody>
      </p:sp>
      <p:sp>
        <p:nvSpPr>
          <p:cNvPr id="66564" name="AutoShape 6" descr="[ Spectra of laser gain and cavity modes"/>
          <p:cNvSpPr>
            <a:spLocks noChangeAspect="1" noChangeArrowheads="1"/>
          </p:cNvSpPr>
          <p:nvPr/>
        </p:nvSpPr>
        <p:spPr bwMode="auto">
          <a:xfrm>
            <a:off x="4376738" y="-776288"/>
            <a:ext cx="3810000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latin typeface="Trebuchet MS" charset="0"/>
            </a:endParaRPr>
          </a:p>
        </p:txBody>
      </p:sp>
      <p:sp>
        <p:nvSpPr>
          <p:cNvPr id="66565" name="Rectangle 8"/>
          <p:cNvSpPr>
            <a:spLocks noChangeArrowheads="1"/>
          </p:cNvSpPr>
          <p:nvPr/>
        </p:nvSpPr>
        <p:spPr bwMode="auto">
          <a:xfrm>
            <a:off x="4479925" y="44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>
              <a:latin typeface="Trebuchet MS" charset="0"/>
            </a:endParaRPr>
          </a:p>
        </p:txBody>
      </p:sp>
      <p:sp>
        <p:nvSpPr>
          <p:cNvPr id="66566" name="Rectangle 9"/>
          <p:cNvSpPr>
            <a:spLocks noChangeArrowheads="1"/>
          </p:cNvSpPr>
          <p:nvPr/>
        </p:nvSpPr>
        <p:spPr bwMode="auto">
          <a:xfrm>
            <a:off x="0" y="3581400"/>
            <a:ext cx="238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400">
                <a:latin typeface="Trebuchet MS" charset="0"/>
                <a:cs typeface="Times New Roman" charset="0"/>
              </a:rPr>
              <a:t> </a:t>
            </a:r>
            <a:endParaRPr lang="en-US" sz="2400">
              <a:latin typeface="Trebuchet MS" charset="0"/>
              <a:cs typeface="Times New Roman" charset="0"/>
            </a:endParaRPr>
          </a:p>
        </p:txBody>
      </p:sp>
      <p:sp>
        <p:nvSpPr>
          <p:cNvPr id="66567" name="Rectangle 4"/>
          <p:cNvSpPr>
            <a:spLocks noChangeArrowheads="1"/>
          </p:cNvSpPr>
          <p:nvPr/>
        </p:nvSpPr>
        <p:spPr bwMode="auto">
          <a:xfrm>
            <a:off x="2359025" y="341313"/>
            <a:ext cx="4425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i="1" u="sng">
                <a:latin typeface="Trebuchet MS" charset="0"/>
              </a:rPr>
              <a:t>Laser Using Fabre-Perot Cavity</a:t>
            </a:r>
            <a:endParaRPr lang="en-US" sz="2400" i="1" u="sng" baseline="-25000">
              <a:latin typeface="Trebuchet MS" charset="0"/>
            </a:endParaRPr>
          </a:p>
        </p:txBody>
      </p:sp>
      <p:pic>
        <p:nvPicPr>
          <p:cNvPr id="6656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320925"/>
            <a:ext cx="27114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Text Box 2"/>
          <p:cNvSpPr txBox="1">
            <a:spLocks noChangeArrowheads="1"/>
          </p:cNvSpPr>
          <p:nvPr/>
        </p:nvSpPr>
        <p:spPr bwMode="auto">
          <a:xfrm>
            <a:off x="5969000" y="6362700"/>
            <a:ext cx="2217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Trebuchet MS" charset="0"/>
              </a:rPr>
              <a:t>Image is in the public domain</a:t>
            </a:r>
          </a:p>
        </p:txBody>
      </p:sp>
      <p:pic>
        <p:nvPicPr>
          <p:cNvPr id="6657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140200"/>
            <a:ext cx="37592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 Box 2"/>
          <p:cNvSpPr txBox="1">
            <a:spLocks noChangeArrowheads="1"/>
          </p:cNvSpPr>
          <p:nvPr/>
        </p:nvSpPr>
        <p:spPr bwMode="auto">
          <a:xfrm>
            <a:off x="3579813" y="4397375"/>
            <a:ext cx="1411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Trebuchet MS" charset="0"/>
              </a:rPr>
              <a:t>Gain profile</a:t>
            </a:r>
          </a:p>
        </p:txBody>
      </p:sp>
      <p:sp>
        <p:nvSpPr>
          <p:cNvPr id="66572" name="Text Box 2"/>
          <p:cNvSpPr txBox="1">
            <a:spLocks noChangeArrowheads="1"/>
          </p:cNvSpPr>
          <p:nvPr/>
        </p:nvSpPr>
        <p:spPr bwMode="auto">
          <a:xfrm>
            <a:off x="1295400" y="3770313"/>
            <a:ext cx="185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Trebuchet MS" charset="0"/>
              </a:rPr>
              <a:t>Resonant modes</a:t>
            </a:r>
          </a:p>
        </p:txBody>
      </p:sp>
    </p:spTree>
    <p:extLst>
      <p:ext uri="{BB962C8B-B14F-4D97-AF65-F5344CB8AC3E}">
        <p14:creationId xmlns:p14="http://schemas.microsoft.com/office/powerpoint/2010/main" xmlns="" val="30338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2"/>
          <p:cNvSpPr>
            <a:spLocks noChangeArrowheads="1"/>
          </p:cNvSpPr>
          <p:nvPr/>
        </p:nvSpPr>
        <p:spPr bwMode="auto">
          <a:xfrm>
            <a:off x="2441575" y="304800"/>
            <a:ext cx="42941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i="1" u="sng"/>
              <a:t>Resonators with Internal Gain</a:t>
            </a:r>
            <a:endParaRPr lang="en-US" sz="1800" i="1" u="sng"/>
          </a:p>
        </p:txBody>
      </p:sp>
      <p:sp>
        <p:nvSpPr>
          <p:cNvPr id="296962" name="AutoShape 5"/>
          <p:cNvSpPr>
            <a:spLocks noChangeAspect="1" noChangeArrowheads="1" noTextEdit="1"/>
          </p:cNvSpPr>
          <p:nvPr/>
        </p:nvSpPr>
        <p:spPr bwMode="auto">
          <a:xfrm>
            <a:off x="1600200" y="1735138"/>
            <a:ext cx="594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963" name="Rectangle 6"/>
          <p:cNvSpPr>
            <a:spLocks noChangeArrowheads="1"/>
          </p:cNvSpPr>
          <p:nvPr/>
        </p:nvSpPr>
        <p:spPr bwMode="auto">
          <a:xfrm>
            <a:off x="1600200" y="1735138"/>
            <a:ext cx="5932488" cy="3497262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296966" name="Text Box 95"/>
          <p:cNvSpPr txBox="1">
            <a:spLocks noChangeArrowheads="1"/>
          </p:cNvSpPr>
          <p:nvPr/>
        </p:nvSpPr>
        <p:spPr bwMode="auto">
          <a:xfrm>
            <a:off x="877888" y="1028700"/>
            <a:ext cx="73802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What if it was possible to make a material with “negative absorption”</a:t>
            </a:r>
          </a:p>
          <a:p>
            <a:pPr algn="ctr"/>
            <a:r>
              <a:rPr lang="en-US" sz="1800"/>
              <a:t>so the field grew in magnitude as it passed through a material?</a:t>
            </a:r>
          </a:p>
        </p:txBody>
      </p:sp>
      <p:sp>
        <p:nvSpPr>
          <p:cNvPr id="296968" name="Text Box 2"/>
          <p:cNvSpPr txBox="1">
            <a:spLocks noChangeArrowheads="1"/>
          </p:cNvSpPr>
          <p:nvPr/>
        </p:nvSpPr>
        <p:spPr bwMode="auto">
          <a:xfrm>
            <a:off x="7388225" y="5603875"/>
            <a:ext cx="1349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Resonance:</a:t>
            </a:r>
          </a:p>
        </p:txBody>
      </p:sp>
      <p:sp>
        <p:nvSpPr>
          <p:cNvPr id="104" name="TextBox 25"/>
          <p:cNvSpPr txBox="1">
            <a:spLocks noChangeArrowheads="1"/>
          </p:cNvSpPr>
          <p:nvPr/>
        </p:nvSpPr>
        <p:spPr bwMode="auto">
          <a:xfrm>
            <a:off x="2627015" y="3981723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-0.5</a:t>
            </a:r>
          </a:p>
        </p:txBody>
      </p:sp>
      <p:sp>
        <p:nvSpPr>
          <p:cNvPr id="105" name="TextBox 50"/>
          <p:cNvSpPr txBox="1">
            <a:spLocks noChangeArrowheads="1"/>
          </p:cNvSpPr>
          <p:nvPr/>
        </p:nvSpPr>
        <p:spPr bwMode="auto">
          <a:xfrm>
            <a:off x="2803228" y="336894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0</a:t>
            </a:r>
          </a:p>
        </p:txBody>
      </p:sp>
      <p:sp>
        <p:nvSpPr>
          <p:cNvPr id="106" name="TextBox 52"/>
          <p:cNvSpPr txBox="1">
            <a:spLocks noChangeArrowheads="1"/>
          </p:cNvSpPr>
          <p:nvPr/>
        </p:nvSpPr>
        <p:spPr bwMode="auto">
          <a:xfrm>
            <a:off x="2679403" y="2762523"/>
            <a:ext cx="439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0.5</a:t>
            </a:r>
          </a:p>
        </p:txBody>
      </p:sp>
      <p:sp>
        <p:nvSpPr>
          <p:cNvPr id="107" name="TextBox 53"/>
          <p:cNvSpPr txBox="1">
            <a:spLocks noChangeArrowheads="1"/>
          </p:cNvSpPr>
          <p:nvPr/>
        </p:nvSpPr>
        <p:spPr bwMode="auto">
          <a:xfrm>
            <a:off x="2680990" y="206084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1.0</a:t>
            </a:r>
          </a:p>
        </p:txBody>
      </p:sp>
      <p:sp>
        <p:nvSpPr>
          <p:cNvPr id="108" name="TextBox 53"/>
          <p:cNvSpPr txBox="1">
            <a:spLocks noChangeArrowheads="1"/>
          </p:cNvSpPr>
          <p:nvPr/>
        </p:nvSpPr>
        <p:spPr bwMode="auto">
          <a:xfrm>
            <a:off x="2614315" y="466434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-1.0</a:t>
            </a:r>
          </a:p>
        </p:txBody>
      </p:sp>
      <p:sp>
        <p:nvSpPr>
          <p:cNvPr id="109" name="TextBox 50"/>
          <p:cNvSpPr txBox="1">
            <a:spLocks noChangeArrowheads="1"/>
          </p:cNvSpPr>
          <p:nvPr/>
        </p:nvSpPr>
        <p:spPr bwMode="auto">
          <a:xfrm>
            <a:off x="3203848" y="494116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1</a:t>
            </a:r>
          </a:p>
        </p:txBody>
      </p:sp>
      <p:pic>
        <p:nvPicPr>
          <p:cNvPr id="11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9832" y="1988840"/>
            <a:ext cx="37338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TextBox 50"/>
          <p:cNvSpPr txBox="1">
            <a:spLocks noChangeArrowheads="1"/>
          </p:cNvSpPr>
          <p:nvPr/>
        </p:nvSpPr>
        <p:spPr bwMode="auto">
          <a:xfrm>
            <a:off x="3779912" y="494116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2</a:t>
            </a:r>
          </a:p>
        </p:txBody>
      </p:sp>
      <p:sp>
        <p:nvSpPr>
          <p:cNvPr id="112" name="TextBox 50"/>
          <p:cNvSpPr txBox="1">
            <a:spLocks noChangeArrowheads="1"/>
          </p:cNvSpPr>
          <p:nvPr/>
        </p:nvSpPr>
        <p:spPr bwMode="auto">
          <a:xfrm>
            <a:off x="4355976" y="494116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3</a:t>
            </a:r>
          </a:p>
        </p:txBody>
      </p:sp>
      <p:sp>
        <p:nvSpPr>
          <p:cNvPr id="113" name="TextBox 50"/>
          <p:cNvSpPr txBox="1">
            <a:spLocks noChangeArrowheads="1"/>
          </p:cNvSpPr>
          <p:nvPr/>
        </p:nvSpPr>
        <p:spPr bwMode="auto">
          <a:xfrm>
            <a:off x="4932040" y="494116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4</a:t>
            </a:r>
          </a:p>
        </p:txBody>
      </p:sp>
      <p:sp>
        <p:nvSpPr>
          <p:cNvPr id="114" name="TextBox 50"/>
          <p:cNvSpPr txBox="1">
            <a:spLocks noChangeArrowheads="1"/>
          </p:cNvSpPr>
          <p:nvPr/>
        </p:nvSpPr>
        <p:spPr bwMode="auto">
          <a:xfrm>
            <a:off x="5508104" y="494116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5</a:t>
            </a:r>
          </a:p>
        </p:txBody>
      </p:sp>
      <p:sp>
        <p:nvSpPr>
          <p:cNvPr id="115" name="TextBox 50"/>
          <p:cNvSpPr txBox="1">
            <a:spLocks noChangeArrowheads="1"/>
          </p:cNvSpPr>
          <p:nvPr/>
        </p:nvSpPr>
        <p:spPr bwMode="auto">
          <a:xfrm>
            <a:off x="6084168" y="4941168"/>
            <a:ext cx="27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4077072"/>
            <a:ext cx="1693540" cy="72580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320" y="6093296"/>
            <a:ext cx="1117600" cy="266700"/>
          </a:xfrm>
          <a:prstGeom prst="rect">
            <a:avLst/>
          </a:prstGeom>
        </p:spPr>
      </p:pic>
      <p:pic>
        <p:nvPicPr>
          <p:cNvPr id="118" name="Picture 117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5661248"/>
            <a:ext cx="5600700" cy="7620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cxnSp>
        <p:nvCxnSpPr>
          <p:cNvPr id="103" name="Straight Arrow Connector 102"/>
          <p:cNvCxnSpPr/>
          <p:nvPr/>
        </p:nvCxnSpPr>
        <p:spPr>
          <a:xfrm>
            <a:off x="4860032" y="2564904"/>
            <a:ext cx="1524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266950"/>
            <a:ext cx="397892" cy="244161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2132856"/>
            <a:ext cx="1418506" cy="311379"/>
          </a:xfrm>
          <a:prstGeom prst="rect">
            <a:avLst/>
          </a:prstGeom>
        </p:spPr>
      </p:pic>
      <p:sp>
        <p:nvSpPr>
          <p:cNvPr id="26" name="Rectangle 66"/>
          <p:cNvSpPr>
            <a:spLocks noChangeArrowheads="1"/>
          </p:cNvSpPr>
          <p:nvPr/>
        </p:nvSpPr>
        <p:spPr bwMode="auto">
          <a:xfrm>
            <a:off x="3519375" y="5157192"/>
            <a:ext cx="27073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Propagation distance [cm]</a:t>
            </a:r>
            <a:endParaRPr lang="en-US" sz="4000" dirty="0"/>
          </a:p>
        </p:txBody>
      </p:sp>
      <p:sp>
        <p:nvSpPr>
          <p:cNvPr id="27" name="Rectangle 69"/>
          <p:cNvSpPr>
            <a:spLocks noChangeArrowheads="1"/>
          </p:cNvSpPr>
          <p:nvPr/>
        </p:nvSpPr>
        <p:spPr bwMode="auto">
          <a:xfrm rot="16200000">
            <a:off x="1502610" y="3439283"/>
            <a:ext cx="209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Field strength [</a:t>
            </a:r>
            <a:r>
              <a:rPr lang="en-US" sz="1800" dirty="0" err="1" smtClean="0">
                <a:solidFill>
                  <a:srgbClr val="000000"/>
                </a:solidFill>
              </a:rPr>
              <a:t>a.u</a:t>
            </a:r>
            <a:r>
              <a:rPr lang="en-US" sz="1800" dirty="0" smtClean="0">
                <a:solidFill>
                  <a:srgbClr val="000000"/>
                </a:solidFill>
              </a:rPr>
              <a:t>.]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6"/>
          <p:cNvSpPr>
            <a:spLocks noChangeArrowheads="1"/>
          </p:cNvSpPr>
          <p:nvPr/>
        </p:nvSpPr>
        <p:spPr bwMode="auto">
          <a:xfrm>
            <a:off x="766763" y="319088"/>
            <a:ext cx="7572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u="sng">
                <a:latin typeface="Trebuchet MS" charset="0"/>
              </a:rPr>
              <a:t>Reflection &amp; Transmission of EM Waves at Boundaries</a:t>
            </a:r>
          </a:p>
        </p:txBody>
      </p:sp>
      <p:pic>
        <p:nvPicPr>
          <p:cNvPr id="34818" name="Picture 4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775" y="1638300"/>
            <a:ext cx="4343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725" y="3854450"/>
            <a:ext cx="43846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666875"/>
            <a:ext cx="204311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5913" y="3859213"/>
            <a:ext cx="1978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31"/>
          <p:cNvSpPr>
            <a:spLocks noChangeArrowheads="1"/>
          </p:cNvSpPr>
          <p:nvPr/>
        </p:nvSpPr>
        <p:spPr bwMode="auto">
          <a:xfrm>
            <a:off x="5495925" y="1685925"/>
            <a:ext cx="76200" cy="3424238"/>
          </a:xfrm>
          <a:prstGeom prst="rect">
            <a:avLst/>
          </a:prstGeom>
          <a:solidFill>
            <a:schemeClr val="bg2">
              <a:alpha val="18039"/>
            </a:schemeClr>
          </a:solidFill>
          <a:ln w="9525">
            <a:miter lim="800000"/>
            <a:headEnd/>
            <a:tailEnd/>
          </a:ln>
          <a:scene3d>
            <a:camera prst="legacyPerspectiveFront">
              <a:rot lat="1139994" lon="300000" rev="0"/>
            </a:camera>
            <a:lightRig rig="legacyFlat3" dir="b"/>
          </a:scene3d>
          <a:sp3d extrusionH="8710600" prstMaterial="legacyPlastic">
            <a:bevelT w="13500" h="13500" prst="angle"/>
            <a:bevelB w="13500" h="13500" prst="angle"/>
            <a:extrusionClr>
              <a:schemeClr val="accent3">
                <a:lumMod val="65000"/>
              </a:schemeClr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34823" name="AutoShape 33"/>
          <p:cNvSpPr>
            <a:spLocks noChangeArrowheads="1"/>
          </p:cNvSpPr>
          <p:nvPr/>
        </p:nvSpPr>
        <p:spPr bwMode="auto">
          <a:xfrm>
            <a:off x="3062288" y="4967288"/>
            <a:ext cx="4953000" cy="1752600"/>
          </a:xfrm>
          <a:prstGeom prst="upArrowCallout">
            <a:avLst>
              <a:gd name="adj1" fmla="val 7118"/>
              <a:gd name="adj2" fmla="val 15609"/>
              <a:gd name="adj3" fmla="val 12319"/>
              <a:gd name="adj4" fmla="val 74639"/>
            </a:avLst>
          </a:prstGeom>
          <a:noFill/>
          <a:ln w="25400">
            <a:solidFill>
              <a:srgbClr val="1B77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Trebuchet MS" charset="0"/>
            </a:endParaRPr>
          </a:p>
        </p:txBody>
      </p:sp>
      <p:grpSp>
        <p:nvGrpSpPr>
          <p:cNvPr id="34824" name="Group 22"/>
          <p:cNvGrpSpPr>
            <a:grpSpLocks/>
          </p:cNvGrpSpPr>
          <p:nvPr/>
        </p:nvGrpSpPr>
        <p:grpSpPr bwMode="auto">
          <a:xfrm>
            <a:off x="3914775" y="5535613"/>
            <a:ext cx="3216275" cy="1073150"/>
            <a:chOff x="2520" y="3505"/>
            <a:chExt cx="2026" cy="676"/>
          </a:xfrm>
        </p:grpSpPr>
        <p:pic>
          <p:nvPicPr>
            <p:cNvPr id="34833" name="Picture 46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" y="3505"/>
              <a:ext cx="1985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4" name="Picture 47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" y="3907"/>
              <a:ext cx="2026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5" name="Line 41"/>
          <p:cNvSpPr>
            <a:spLocks noChangeShapeType="1"/>
          </p:cNvSpPr>
          <p:nvPr/>
        </p:nvSpPr>
        <p:spPr bwMode="auto">
          <a:xfrm>
            <a:off x="404813" y="2819400"/>
            <a:ext cx="37369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Line 42"/>
          <p:cNvSpPr>
            <a:spLocks noChangeShapeType="1"/>
          </p:cNvSpPr>
          <p:nvPr/>
        </p:nvSpPr>
        <p:spPr bwMode="auto">
          <a:xfrm>
            <a:off x="7448550" y="2819400"/>
            <a:ext cx="11620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Text Box 50"/>
          <p:cNvSpPr txBox="1">
            <a:spLocks noChangeArrowheads="1"/>
          </p:cNvSpPr>
          <p:nvPr/>
        </p:nvSpPr>
        <p:spPr bwMode="auto">
          <a:xfrm>
            <a:off x="4191000" y="2633663"/>
            <a:ext cx="1168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Trebuchet MS" charset="0"/>
              </a:rPr>
              <a:t>Medium 1</a:t>
            </a:r>
          </a:p>
        </p:txBody>
      </p:sp>
      <p:sp>
        <p:nvSpPr>
          <p:cNvPr id="34828" name="Text Box 51"/>
          <p:cNvSpPr txBox="1">
            <a:spLocks noChangeArrowheads="1"/>
          </p:cNvSpPr>
          <p:nvPr/>
        </p:nvSpPr>
        <p:spPr bwMode="auto">
          <a:xfrm>
            <a:off x="6146800" y="2633663"/>
            <a:ext cx="1168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Trebuchet MS" charset="0"/>
              </a:rPr>
              <a:t>Medium 2</a:t>
            </a:r>
          </a:p>
        </p:txBody>
      </p:sp>
      <p:pic>
        <p:nvPicPr>
          <p:cNvPr id="34829" name="Picture 1" descr="latex-image-1.pd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650" y="1133475"/>
            <a:ext cx="2095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2" descr="latex-image-1.pd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81350"/>
            <a:ext cx="2184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3" descr="latex-image-1.pd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130300"/>
            <a:ext cx="1346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4" descr="latex-image-1.pd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378200"/>
            <a:ext cx="1447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970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Text Box 2"/>
          <p:cNvSpPr txBox="1">
            <a:spLocks noChangeArrowheads="1"/>
          </p:cNvSpPr>
          <p:nvPr/>
        </p:nvSpPr>
        <p:spPr bwMode="auto">
          <a:xfrm>
            <a:off x="1235075" y="1066800"/>
            <a:ext cx="1652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rebuchet MS"/>
                <a:cs typeface="Trebuchet MS"/>
              </a:rPr>
              <a:t>at resonance</a:t>
            </a:r>
          </a:p>
        </p:txBody>
      </p:sp>
      <p:sp>
        <p:nvSpPr>
          <p:cNvPr id="297986" name="Text Box 3"/>
          <p:cNvSpPr txBox="1">
            <a:spLocks noChangeArrowheads="1"/>
          </p:cNvSpPr>
          <p:nvPr/>
        </p:nvSpPr>
        <p:spPr bwMode="auto">
          <a:xfrm>
            <a:off x="1165225" y="3276600"/>
            <a:ext cx="16979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rebuchet MS"/>
                <a:cs typeface="Trebuchet MS"/>
              </a:rPr>
              <a:t>singularity at </a:t>
            </a:r>
          </a:p>
        </p:txBody>
      </p:sp>
      <p:sp>
        <p:nvSpPr>
          <p:cNvPr id="258052" name="Rectangle 4"/>
          <p:cNvSpPr>
            <a:spLocks noChangeArrowheads="1"/>
          </p:cNvSpPr>
          <p:nvPr/>
        </p:nvSpPr>
        <p:spPr bwMode="auto">
          <a:xfrm>
            <a:off x="2089819" y="304800"/>
            <a:ext cx="57009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/>
                <a:ea typeface="+mn-ea"/>
                <a:cs typeface="Trebuchet MS"/>
              </a:rPr>
              <a:t>Lasers: Something for Nothing (almost)</a:t>
            </a:r>
            <a:endParaRPr lang="en-US" sz="2000" i="1" u="sng" dirty="0">
              <a:effectLst>
                <a:outerShdw blurRad="38100" dist="38100" dir="2700000" algn="tl">
                  <a:srgbClr val="C0C0C0"/>
                </a:outerShdw>
              </a:effectLst>
              <a:latin typeface="Trebuchet MS"/>
              <a:ea typeface="+mn-ea"/>
              <a:cs typeface="Trebuchet M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1124744"/>
            <a:ext cx="1117600" cy="266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1916832"/>
            <a:ext cx="5600700" cy="762000"/>
          </a:xfrm>
          <a:prstGeom prst="rect">
            <a:avLst/>
          </a:prstGeom>
          <a:ln w="28575" cmpd="sng">
            <a:noFill/>
          </a:ln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4005064"/>
            <a:ext cx="5321300" cy="3048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4941168"/>
            <a:ext cx="1054100" cy="622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3068960"/>
            <a:ext cx="2142567" cy="3168352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660232" y="6165304"/>
            <a:ext cx="2217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</a:rPr>
              <a:t>Image is in the public domain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838200"/>
            <a:ext cx="1457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MIT </a:t>
            </a:r>
            <a:r>
              <a:rPr lang="en-US" sz="1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OpenCourseWare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14400" y="990600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  <a:hlinkClick r:id="rId2"/>
              </a:rPr>
              <a:t>http://ocw.mit.edu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14400" y="1905000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6.007 Electromagnetic Energy: From Motors to Lasers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14400" y="2133600"/>
            <a:ext cx="8715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Spring 2011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914400" y="3124200"/>
            <a:ext cx="5562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For information about citing these materials or our Terms of Use, visit: 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3"/>
              </a:rPr>
              <a:t>http://ocw.mit.edu/terms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4093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980728"/>
            <a:ext cx="3479800" cy="444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1700808"/>
            <a:ext cx="2159000" cy="419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780928"/>
            <a:ext cx="3556000" cy="444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573016"/>
            <a:ext cx="2362200" cy="8763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296" y="3573016"/>
            <a:ext cx="1308100" cy="863600"/>
          </a:xfrm>
          <a:prstGeom prst="rect">
            <a:avLst/>
          </a:prstGeom>
        </p:spPr>
      </p:pic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1852613" y="319088"/>
            <a:ext cx="540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u="sng">
                <a:latin typeface="Trebuchet MS" charset="0"/>
                <a:ea typeface="ＭＳ Ｐゴシック" charset="-128"/>
                <a:cs typeface="ＭＳ Ｐゴシック" charset="-128"/>
              </a:rPr>
              <a:t>Reflection of EM Waves at Boundaries</a:t>
            </a:r>
          </a:p>
        </p:txBody>
      </p:sp>
      <p:sp>
        <p:nvSpPr>
          <p:cNvPr id="32783" name="Rectangle 23"/>
          <p:cNvSpPr>
            <a:spLocks noChangeArrowheads="1"/>
          </p:cNvSpPr>
          <p:nvPr/>
        </p:nvSpPr>
        <p:spPr bwMode="auto">
          <a:xfrm>
            <a:off x="642938" y="4648200"/>
            <a:ext cx="3733800" cy="1295400"/>
          </a:xfrm>
          <a:prstGeom prst="rect">
            <a:avLst/>
          </a:prstGeom>
          <a:noFill/>
          <a:ln w="38100" cmpd="sng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rebuchet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81" name="Rectangle 24"/>
          <p:cNvSpPr>
            <a:spLocks noChangeArrowheads="1"/>
          </p:cNvSpPr>
          <p:nvPr/>
        </p:nvSpPr>
        <p:spPr bwMode="auto">
          <a:xfrm>
            <a:off x="4743450" y="4648200"/>
            <a:ext cx="3733800" cy="1295400"/>
          </a:xfrm>
          <a:prstGeom prst="rect">
            <a:avLst/>
          </a:prstGeom>
          <a:noFill/>
          <a:ln w="38100" cmpd="sng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rebuchet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5981581"/>
            <a:ext cx="297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3D84DB"/>
                </a:solidFill>
              </a:rPr>
              <a:t>REFLECTION COEFFICIENT</a:t>
            </a:r>
          </a:p>
          <a:p>
            <a:pPr algn="ctr"/>
            <a:r>
              <a:rPr lang="en-US" sz="1400" dirty="0" smtClean="0"/>
              <a:t>(note that sign of </a:t>
            </a:r>
            <a:r>
              <a:rPr lang="en-US" sz="1400" i="1" dirty="0" err="1" smtClean="0"/>
              <a:t>r</a:t>
            </a:r>
            <a:r>
              <a:rPr lang="en-US" sz="1400" dirty="0" smtClean="0"/>
              <a:t> depends on </a:t>
            </a:r>
            <a:br>
              <a:rPr lang="en-US" sz="1400" dirty="0" smtClean="0"/>
            </a:br>
            <a:r>
              <a:rPr lang="en-US" sz="1400" dirty="0" smtClean="0"/>
              <a:t>the relative values of </a:t>
            </a:r>
            <a:r>
              <a:rPr lang="en-US" sz="1400" i="1" dirty="0" smtClean="0"/>
              <a:t>η</a:t>
            </a:r>
            <a:r>
              <a:rPr lang="en-US" sz="1400" i="1" baseline="-25000" dirty="0" smtClean="0"/>
              <a:t>2</a:t>
            </a:r>
            <a:r>
              <a:rPr lang="en-US" sz="1400" dirty="0" smtClean="0"/>
              <a:t> and </a:t>
            </a:r>
            <a:r>
              <a:rPr lang="en-US" sz="1400" i="1" dirty="0" smtClean="0"/>
              <a:t>η</a:t>
            </a:r>
            <a:r>
              <a:rPr lang="en-US" sz="1400" i="1" baseline="-25000" dirty="0" smtClean="0"/>
              <a:t>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105400" y="5981581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3D84DB"/>
                </a:solidFill>
              </a:rPr>
              <a:t>TRANSMISION COEFFICIENT</a:t>
            </a:r>
            <a:endParaRPr lang="en-US" sz="1800" b="1" dirty="0">
              <a:solidFill>
                <a:srgbClr val="3D84DB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869160"/>
            <a:ext cx="2781300" cy="825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4869160"/>
            <a:ext cx="2730500" cy="87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1870596" cy="888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44824"/>
            <a:ext cx="4032448" cy="4359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228600"/>
            <a:ext cx="424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Examples of Light Reflection</a:t>
            </a:r>
            <a:endParaRPr lang="en-US" i="1" u="sng" dirty="0"/>
          </a:p>
        </p:txBody>
      </p:sp>
      <p:sp>
        <p:nvSpPr>
          <p:cNvPr id="7" name="Rectangle 6"/>
          <p:cNvSpPr/>
          <p:nvPr/>
        </p:nvSpPr>
        <p:spPr>
          <a:xfrm>
            <a:off x="2057400" y="709136"/>
            <a:ext cx="708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The image below indicates the standing wave patterns (</a:t>
            </a:r>
            <a:r>
              <a:rPr lang="en-US" sz="1400" dirty="0"/>
              <a:t> </a:t>
            </a:r>
            <a:r>
              <a:rPr lang="en-US" sz="1400" dirty="0" smtClean="0"/>
              <a:t>             ) resulting when an incident wave in medium 1 with amplitude equal to 1 V/m is incident on an interface. Label the graphs (a)-(</a:t>
            </a:r>
            <a:r>
              <a:rPr lang="en-US" sz="1400" dirty="0" err="1" smtClean="0"/>
              <a:t>g</a:t>
            </a:r>
            <a:r>
              <a:rPr lang="en-US" sz="1400" dirty="0" smtClean="0"/>
              <a:t>) to match them with the description detailed below.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25674" y="402595"/>
            <a:ext cx="1484262" cy="261610"/>
            <a:chOff x="7588474" y="402595"/>
            <a:chExt cx="1484262" cy="261610"/>
          </a:xfrm>
        </p:grpSpPr>
        <p:sp>
          <p:nvSpPr>
            <p:cNvPr id="8" name="TextBox 7"/>
            <p:cNvSpPr txBox="1"/>
            <p:nvPr/>
          </p:nvSpPr>
          <p:spPr>
            <a:xfrm>
              <a:off x="7588474" y="402595"/>
              <a:ext cx="641126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rIns="0" rtlCol="0">
              <a:spAutoFit/>
            </a:bodyPr>
            <a:lstStyle/>
            <a:p>
              <a:r>
                <a:rPr lang="en-US" sz="1100" b="1" dirty="0" smtClean="0"/>
                <a:t>MEDIUM 1</a:t>
              </a:r>
              <a:endParaRPr lang="en-US" sz="11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31610" y="402595"/>
              <a:ext cx="641126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rIns="0" rtlCol="0">
              <a:spAutoFit/>
            </a:bodyPr>
            <a:lstStyle/>
            <a:p>
              <a:r>
                <a:rPr lang="en-US" sz="1100" b="1" dirty="0" smtClean="0"/>
                <a:t>MEDIUM 2</a:t>
              </a:r>
              <a:endParaRPr lang="en-US" sz="11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16016" y="1772816"/>
            <a:ext cx="4190999" cy="424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spcAft>
                <a:spcPts val="1200"/>
              </a:spcAft>
            </a:pPr>
            <a:r>
              <a:rPr lang="en-US" sz="1400" dirty="0" smtClean="0"/>
              <a:t>a) Plot of </a:t>
            </a:r>
            <a:r>
              <a:rPr lang="en-US" sz="1400" dirty="0"/>
              <a:t> </a:t>
            </a:r>
            <a:r>
              <a:rPr lang="en-US" sz="1400" dirty="0" smtClean="0"/>
              <a:t>            with medium 1 being air, medium 2, 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=2. Normal incidence.</a:t>
            </a:r>
          </a:p>
          <a:p>
            <a:pPr marL="233363" indent="-233363">
              <a:spcAft>
                <a:spcPts val="1200"/>
              </a:spcAft>
            </a:pPr>
            <a:r>
              <a:rPr lang="en-US" sz="1400" dirty="0" smtClean="0"/>
              <a:t>b) Plot of              with medium 1 having n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 = 2, medium 2 being air. Normal incidence.</a:t>
            </a:r>
          </a:p>
          <a:p>
            <a:pPr marL="233363" indent="-233363">
              <a:spcAft>
                <a:spcPts val="1200"/>
              </a:spcAft>
            </a:pPr>
            <a:r>
              <a:rPr lang="en-US" sz="1400" dirty="0" smtClean="0"/>
              <a:t>c) Plot of </a:t>
            </a:r>
            <a:r>
              <a:rPr lang="en-US" sz="1400" dirty="0"/>
              <a:t> </a:t>
            </a:r>
            <a:r>
              <a:rPr lang="en-US" sz="1400" dirty="0" smtClean="0"/>
              <a:t>          with medium 1 being air, medium 2 being a perfect conductor</a:t>
            </a:r>
          </a:p>
          <a:p>
            <a:pPr marL="233363" indent="-233363">
              <a:spcAft>
                <a:spcPts val="1200"/>
              </a:spcAft>
            </a:pPr>
            <a:r>
              <a:rPr lang="en-US" sz="1400" dirty="0" smtClean="0"/>
              <a:t>d) Plot of </a:t>
            </a:r>
            <a:r>
              <a:rPr lang="en-US" sz="1400" dirty="0"/>
              <a:t> </a:t>
            </a:r>
            <a:r>
              <a:rPr lang="en-US" sz="1400" dirty="0" smtClean="0"/>
              <a:t>             with medium 1 being air, medium 2 being a perfect conductor</a:t>
            </a:r>
          </a:p>
          <a:p>
            <a:pPr marL="233363" indent="-233363">
              <a:spcAft>
                <a:spcPts val="1200"/>
              </a:spcAft>
            </a:pPr>
            <a:r>
              <a:rPr lang="en-US" sz="1400" dirty="0" smtClean="0"/>
              <a:t>e) Plot of </a:t>
            </a:r>
            <a:r>
              <a:rPr lang="en-US" sz="1400" dirty="0"/>
              <a:t> </a:t>
            </a:r>
            <a:r>
              <a:rPr lang="en-US" sz="1400" dirty="0" smtClean="0"/>
              <a:t>              with medium 1 having n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 =2, medium 2 being air. Angle of incidence greater than critical angle.</a:t>
            </a:r>
          </a:p>
          <a:p>
            <a:pPr marL="233363" indent="-233363">
              <a:spcAft>
                <a:spcPts val="1200"/>
              </a:spcAft>
            </a:pPr>
            <a:r>
              <a:rPr lang="en-US" sz="1400" dirty="0" smtClean="0"/>
              <a:t>f) Plot of </a:t>
            </a:r>
            <a:r>
              <a:rPr lang="en-US" sz="1400" dirty="0"/>
              <a:t> </a:t>
            </a:r>
            <a:r>
              <a:rPr lang="en-US" sz="1400" dirty="0" smtClean="0"/>
              <a:t>              with angle of incidence equal to the Brewster angle.</a:t>
            </a:r>
          </a:p>
          <a:p>
            <a:pPr marL="233363" indent="-233363">
              <a:spcAft>
                <a:spcPts val="1200"/>
              </a:spcAft>
            </a:pPr>
            <a:r>
              <a:rPr lang="en-US" sz="1400" dirty="0" smtClean="0"/>
              <a:t>g) Plot of </a:t>
            </a:r>
            <a:r>
              <a:rPr lang="en-US" sz="1400" dirty="0"/>
              <a:t> </a:t>
            </a:r>
            <a:r>
              <a:rPr lang="en-US" sz="1400" dirty="0" smtClean="0"/>
              <a:t>              with angle of incidence equal to the Brewster angle. Medium 2 is air.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5736" y="1844824"/>
            <a:ext cx="298955" cy="369332"/>
          </a:xfrm>
          <a:prstGeom prst="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rIns="91440" rtlCol="0">
            <a:spAutoFit/>
          </a:bodyPr>
          <a:lstStyle/>
          <a:p>
            <a:r>
              <a:rPr lang="en-US" sz="1800" dirty="0" err="1" smtClean="0"/>
              <a:t>c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4139952" y="1988840"/>
            <a:ext cx="310564" cy="369332"/>
          </a:xfrm>
          <a:prstGeom prst="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rIns="91440" rtlCol="0">
            <a:spAutoFit/>
          </a:bodyPr>
          <a:lstStyle/>
          <a:p>
            <a:r>
              <a:rPr lang="en-US" sz="1800" dirty="0" err="1" smtClean="0"/>
              <a:t>e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211960" y="3501008"/>
            <a:ext cx="274434" cy="369332"/>
          </a:xfrm>
          <a:prstGeom prst="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rIns="91440" rtlCol="0">
            <a:spAutoFit/>
          </a:bodyPr>
          <a:lstStyle/>
          <a:p>
            <a:r>
              <a:rPr lang="en-US" sz="1800" dirty="0" err="1" smtClean="0"/>
              <a:t>f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4211960" y="4653136"/>
            <a:ext cx="310564" cy="369332"/>
          </a:xfrm>
          <a:prstGeom prst="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rIns="91440" rtlCol="0">
            <a:spAutoFit/>
          </a:bodyPr>
          <a:lstStyle/>
          <a:p>
            <a:r>
              <a:rPr lang="en-US" sz="1800" dirty="0" err="1" smtClean="0"/>
              <a:t>g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2195736" y="3501008"/>
            <a:ext cx="313269" cy="369332"/>
          </a:xfrm>
          <a:prstGeom prst="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rIns="91440" rtlCol="0">
            <a:spAutoFit/>
          </a:bodyPr>
          <a:lstStyle/>
          <a:p>
            <a:r>
              <a:rPr lang="en-US" sz="1800" dirty="0" err="1" smtClean="0"/>
              <a:t>b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95736" y="4509120"/>
            <a:ext cx="305943" cy="369332"/>
          </a:xfrm>
          <a:prstGeom prst="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rIns="91440" rtlCol="0">
            <a:spAutoFit/>
          </a:bodyPr>
          <a:lstStyle/>
          <a:p>
            <a:r>
              <a:rPr lang="en-US" sz="1800" dirty="0" smtClean="0"/>
              <a:t>a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2267744" y="5589240"/>
            <a:ext cx="313269" cy="369332"/>
          </a:xfrm>
          <a:prstGeom prst="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rIns="91440" rtlCol="0">
            <a:spAutoFit/>
          </a:bodyPr>
          <a:lstStyle/>
          <a:p>
            <a:r>
              <a:rPr lang="en-US" sz="1800" dirty="0" err="1" smtClean="0"/>
              <a:t>d</a:t>
            </a:r>
            <a:endParaRPr lang="en-US" sz="1800" dirty="0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88640"/>
            <a:ext cx="114300" cy="1143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764704"/>
            <a:ext cx="114300" cy="1143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34613" y="1844824"/>
            <a:ext cx="217107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2.0</a:t>
            </a:r>
            <a:endParaRPr lang="en-US" sz="11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834613" y="2591326"/>
            <a:ext cx="217107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2.0</a:t>
            </a:r>
            <a:endParaRPr lang="en-US" sz="11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835696" y="3573016"/>
            <a:ext cx="299762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1.33</a:t>
            </a:r>
            <a:endParaRPr lang="en-US" sz="11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835696" y="3933056"/>
            <a:ext cx="299762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0.67</a:t>
            </a:r>
            <a:endParaRPr lang="en-US" sz="11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835696" y="4581128"/>
            <a:ext cx="299762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1.33</a:t>
            </a:r>
            <a:endParaRPr lang="en-US" sz="11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835696" y="4941168"/>
            <a:ext cx="299762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0.67</a:t>
            </a:r>
            <a:endParaRPr lang="en-US" sz="11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906621" y="5517232"/>
            <a:ext cx="217107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2.0</a:t>
            </a:r>
            <a:endParaRPr lang="en-US" sz="11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851920" y="1844824"/>
            <a:ext cx="217107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2.0</a:t>
            </a:r>
            <a:endParaRPr lang="en-US" sz="11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923928" y="2708920"/>
            <a:ext cx="217107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2.0</a:t>
            </a:r>
            <a:endParaRPr lang="en-US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283968" y="2924944"/>
            <a:ext cx="217107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1.6</a:t>
            </a:r>
            <a:endParaRPr lang="en-US" sz="11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923928" y="3717032"/>
            <a:ext cx="299762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0.95</a:t>
            </a:r>
            <a:endParaRPr lang="en-US" sz="11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912198" y="4535542"/>
            <a:ext cx="299762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2.85</a:t>
            </a:r>
            <a:endParaRPr lang="en-US" sz="11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912198" y="5013176"/>
            <a:ext cx="299762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0.32</a:t>
            </a:r>
            <a:endParaRPr lang="en-US" sz="11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995936" y="5445224"/>
            <a:ext cx="217107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100" b="1" dirty="0" smtClean="0"/>
              <a:t>2.0</a:t>
            </a:r>
            <a:endParaRPr lang="en-US" sz="1100" b="1" dirty="0"/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6298" y="1844824"/>
            <a:ext cx="601886" cy="181521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2420888"/>
            <a:ext cx="601886" cy="181521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2996952"/>
            <a:ext cx="601886" cy="181521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149080"/>
            <a:ext cx="601886" cy="181521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941168"/>
            <a:ext cx="601886" cy="181521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5517232"/>
            <a:ext cx="601886" cy="181521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3573016"/>
            <a:ext cx="593998" cy="17363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764704"/>
            <a:ext cx="746026" cy="205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228600"/>
            <a:ext cx="6795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Remote Sensing of the Environment</a:t>
            </a:r>
            <a:r>
              <a:rPr lang="en-US" i="1" dirty="0" smtClean="0"/>
              <a:t> </a:t>
            </a:r>
            <a:r>
              <a:rPr lang="en-US" sz="1800" b="1" i="1" dirty="0" smtClean="0"/>
              <a:t>… using radar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4797152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EXAMPLE: MEASUREMENT OF THICKNESS OF POLAR ICE CAPS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764704"/>
            <a:ext cx="5660752" cy="3944104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7655" y="2751282"/>
            <a:ext cx="101600" cy="177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9759" y="3293918"/>
            <a:ext cx="114300" cy="177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6095" y="2783609"/>
            <a:ext cx="342900" cy="228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6641" y="3291609"/>
            <a:ext cx="342900" cy="2286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6845" y="1952336"/>
            <a:ext cx="279400" cy="2286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3195" y="2806700"/>
            <a:ext cx="266700" cy="228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8391" y="3233882"/>
            <a:ext cx="279400" cy="2286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1391" y="3222336"/>
            <a:ext cx="279400" cy="2286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2780928"/>
            <a:ext cx="279400" cy="2286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1916832"/>
            <a:ext cx="279400" cy="2286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0859" y="2101230"/>
            <a:ext cx="673100" cy="1651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2060848"/>
            <a:ext cx="736600" cy="1778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2348880"/>
            <a:ext cx="609600" cy="1778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4005064"/>
            <a:ext cx="1587500" cy="3048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3789040"/>
            <a:ext cx="1003300" cy="2159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3789040"/>
            <a:ext cx="736600" cy="1778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3717032"/>
            <a:ext cx="139700" cy="1905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err="1" smtClean="0"/>
              <a:t>Reflectometry</a:t>
            </a:r>
            <a:r>
              <a:rPr lang="en-US" i="1" dirty="0" smtClean="0"/>
              <a:t> </a:t>
            </a:r>
          </a:p>
          <a:p>
            <a:r>
              <a:rPr lang="en-US" sz="1800" i="1" dirty="0" smtClean="0"/>
              <a:t>	… measurement of distance to a target by</a:t>
            </a:r>
          </a:p>
          <a:p>
            <a:r>
              <a:rPr lang="en-US" sz="1800" i="1" dirty="0" smtClean="0"/>
              <a:t>	identifying the nodes in the standing wave pattern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708920"/>
            <a:ext cx="6748518" cy="189900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7650" y="3356992"/>
            <a:ext cx="258008" cy="27520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9500" y="3429000"/>
            <a:ext cx="190500" cy="247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2276872"/>
            <a:ext cx="1179810" cy="369332"/>
          </a:xfrm>
          <a:prstGeom prst="rect">
            <a:avLst/>
          </a:prstGeom>
          <a:solidFill>
            <a:srgbClr val="FFFFFF"/>
          </a:solidFill>
        </p:spPr>
        <p:txBody>
          <a:bodyPr wrap="none" lIns="0" rIns="0" rtlCol="0">
            <a:spAutoFit/>
          </a:bodyPr>
          <a:lstStyle/>
          <a:p>
            <a:r>
              <a:rPr lang="en-US" sz="1800" dirty="0" smtClean="0"/>
              <a:t>transmitter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2276872"/>
            <a:ext cx="850293" cy="369332"/>
          </a:xfrm>
          <a:prstGeom prst="rect">
            <a:avLst/>
          </a:prstGeom>
          <a:solidFill>
            <a:srgbClr val="FFFFFF"/>
          </a:solidFill>
        </p:spPr>
        <p:txBody>
          <a:bodyPr wrap="none" lIns="0" rIns="0" rtlCol="0">
            <a:spAutoFit/>
          </a:bodyPr>
          <a:lstStyle/>
          <a:p>
            <a:r>
              <a:rPr lang="en-US" sz="1800" dirty="0" smtClean="0"/>
              <a:t>receiver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2492896"/>
            <a:ext cx="1156416" cy="646331"/>
          </a:xfrm>
          <a:prstGeom prst="rect">
            <a:avLst/>
          </a:prstGeom>
          <a:solidFill>
            <a:srgbClr val="FFFFFF"/>
          </a:solidFill>
        </p:spPr>
        <p:txBody>
          <a:bodyPr wrap="none" lIns="0" rIns="0" rtlCol="0">
            <a:spAutoFit/>
          </a:bodyPr>
          <a:lstStyle/>
          <a:p>
            <a:r>
              <a:rPr lang="en-US" sz="1800" dirty="0" smtClean="0"/>
              <a:t>Conducting </a:t>
            </a:r>
          </a:p>
          <a:p>
            <a:r>
              <a:rPr lang="en-US" sz="1800" dirty="0" smtClean="0"/>
              <a:t>surface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2339752" y="980728"/>
            <a:ext cx="48436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3D84DB"/>
                </a:solidFill>
                <a:latin typeface="Trebuchet MS" charset="0"/>
              </a:rPr>
              <a:t>Ice is more reflective than water</a:t>
            </a: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62611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1103313" y="2794000"/>
            <a:ext cx="2308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rebuchet MS" charset="0"/>
                <a:cs typeface="Trebuchet MS" charset="0"/>
              </a:rPr>
              <a:t>70-80% of sunlight</a:t>
            </a:r>
          </a:p>
          <a:p>
            <a:pPr eaLnBrk="1" hangingPunct="1"/>
            <a:r>
              <a:rPr lang="en-US">
                <a:latin typeface="Trebuchet MS" charset="0"/>
                <a:cs typeface="Trebuchet MS" charset="0"/>
              </a:rPr>
              <a:t>reflected by snow</a:t>
            </a:r>
          </a:p>
        </p:txBody>
      </p:sp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2911475" y="1852613"/>
            <a:ext cx="2019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rebuchet MS" charset="0"/>
                <a:cs typeface="Trebuchet MS" charset="0"/>
              </a:rPr>
              <a:t>10% reflected </a:t>
            </a:r>
            <a:r>
              <a:rPr lang="en-US" dirty="0" smtClean="0">
                <a:latin typeface="Trebuchet MS" charset="0"/>
                <a:cs typeface="Trebuchet MS" charset="0"/>
              </a:rPr>
              <a:t>by ocean </a:t>
            </a:r>
            <a:r>
              <a:rPr lang="en-US" dirty="0">
                <a:latin typeface="Trebuchet MS" charset="0"/>
                <a:cs typeface="Trebuchet MS" charset="0"/>
              </a:rPr>
              <a:t>water</a:t>
            </a:r>
          </a:p>
        </p:txBody>
      </p:sp>
      <p:sp>
        <p:nvSpPr>
          <p:cNvPr id="41990" name="TextBox 6"/>
          <p:cNvSpPr txBox="1">
            <a:spLocks noChangeArrowheads="1"/>
          </p:cNvSpPr>
          <p:nvPr/>
        </p:nvSpPr>
        <p:spPr bwMode="auto">
          <a:xfrm>
            <a:off x="5557838" y="2052638"/>
            <a:ext cx="2019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rebuchet MS" charset="0"/>
                <a:cs typeface="Trebuchet MS" charset="0"/>
              </a:rPr>
              <a:t>20% reflected by vegetation</a:t>
            </a:r>
          </a:p>
          <a:p>
            <a:pPr eaLnBrk="1" hangingPunct="1"/>
            <a:r>
              <a:rPr lang="en-US">
                <a:latin typeface="Trebuchet MS" charset="0"/>
                <a:cs typeface="Trebuchet MS" charset="0"/>
              </a:rPr>
              <a:t>and dark soil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403648" y="0"/>
            <a:ext cx="6781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Today’s Culture Moment</a:t>
            </a:r>
            <a:endParaRPr kumimoji="0" lang="en-US" sz="4000" b="0" i="0" u="sng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/>
              <a:ea typeface="ＭＳ Ｐゴシック" charset="-128"/>
              <a:cs typeface="Trebuchet MS"/>
            </a:endParaRPr>
          </a:p>
        </p:txBody>
      </p:sp>
      <p:pic>
        <p:nvPicPr>
          <p:cNvPr id="9" name="Picture 2" descr="http://t2.gstatic.com/images?q=tbn:ANd9GcQvcQ4e6CByalJIGJ0DEOxDtkQPJ8n6WQs1vqrpzuZnl2bAjug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158" y="125887"/>
            <a:ext cx="703659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09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20688"/>
            <a:ext cx="5949280" cy="5949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116632"/>
            <a:ext cx="3430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The Greenhouse Effect</a:t>
            </a:r>
            <a:endParaRPr lang="en-US" i="1" u="sng" dirty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 rot="3260523">
            <a:off x="3593387" y="2293710"/>
            <a:ext cx="2019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charset="0"/>
                <a:cs typeface="Trebuchet MS" charset="0"/>
              </a:rPr>
              <a:t>sunlight</a:t>
            </a:r>
            <a:endParaRPr lang="en-US" dirty="0">
              <a:latin typeface="Trebuchet MS" charset="0"/>
              <a:cs typeface="Trebuchet MS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 rot="19467836">
            <a:off x="4644245" y="2178364"/>
            <a:ext cx="2019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charset="0"/>
                <a:cs typeface="Trebuchet MS" charset="0"/>
              </a:rPr>
              <a:t>heat</a:t>
            </a:r>
            <a:endParaRPr lang="en-US" dirty="0">
              <a:latin typeface="Trebuchet MS" charset="0"/>
              <a:cs typeface="Trebuchet MS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1556792"/>
            <a:ext cx="26642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Sunlight is reradiated as heat and trapped by greenhouse gasses such as carbon dioxide.  Too much carbon dioxide, however, causes the planet to heat up more than usual.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830046" y="6309320"/>
            <a:ext cx="322805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dirty="0" smtClean="0"/>
              <a:t>1880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1440883" y="6309320"/>
            <a:ext cx="322805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dirty="0" smtClean="0"/>
              <a:t>1920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60963" y="6309320"/>
            <a:ext cx="322805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dirty="0" smtClean="0"/>
              <a:t>1960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09035" y="6309320"/>
            <a:ext cx="322805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dirty="0" smtClean="0"/>
              <a:t>2000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3494342" y="6320353"/>
            <a:ext cx="322805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040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4177187" y="6309320"/>
            <a:ext cx="322805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dirty="0" smtClean="0"/>
              <a:t>2080</a:t>
            </a:r>
            <a:endParaRPr lang="en-US" sz="1800" dirty="0"/>
          </a:p>
        </p:txBody>
      </p:sp>
      <p:grpSp>
        <p:nvGrpSpPr>
          <p:cNvPr id="37892" name="Group 37891"/>
          <p:cNvGrpSpPr/>
          <p:nvPr/>
        </p:nvGrpSpPr>
        <p:grpSpPr>
          <a:xfrm>
            <a:off x="107504" y="3373606"/>
            <a:ext cx="4885818" cy="3367762"/>
            <a:chOff x="2288071" y="3284984"/>
            <a:chExt cx="4885818" cy="3367762"/>
          </a:xfrm>
        </p:grpSpPr>
        <p:grpSp>
          <p:nvGrpSpPr>
            <p:cNvPr id="13" name="Group 12"/>
            <p:cNvGrpSpPr/>
            <p:nvPr/>
          </p:nvGrpSpPr>
          <p:grpSpPr>
            <a:xfrm>
              <a:off x="2288071" y="3284984"/>
              <a:ext cx="4885818" cy="3367762"/>
              <a:chOff x="2288071" y="3284984"/>
              <a:chExt cx="4885818" cy="336776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627784" y="3284984"/>
                <a:ext cx="4546105" cy="3024336"/>
                <a:chOff x="2627784" y="3284984"/>
                <a:chExt cx="4546105" cy="3024336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843808" y="3284984"/>
                  <a:ext cx="4330081" cy="3024336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2633362" y="5867980"/>
                  <a:ext cx="282454" cy="369332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r>
                    <a:rPr lang="en-US" sz="1200" dirty="0" smtClean="0"/>
                    <a:t>13</a:t>
                  </a:r>
                  <a:r>
                    <a:rPr lang="en-US" sz="1800" dirty="0" smtClean="0"/>
                    <a:t>°</a:t>
                  </a:r>
                  <a:endParaRPr lang="en-US" sz="1800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627784" y="5589240"/>
                  <a:ext cx="282454" cy="369332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r>
                    <a:rPr lang="en-US" sz="1200" dirty="0" smtClean="0"/>
                    <a:t>14</a:t>
                  </a:r>
                  <a:r>
                    <a:rPr lang="en-US" sz="1800" dirty="0" smtClean="0"/>
                    <a:t>°</a:t>
                  </a:r>
                  <a:endParaRPr lang="en-US" sz="1800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2627784" y="5229200"/>
                  <a:ext cx="282454" cy="369332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r>
                    <a:rPr lang="en-US" sz="1200" dirty="0" smtClean="0"/>
                    <a:t>15</a:t>
                  </a:r>
                  <a:r>
                    <a:rPr lang="en-US" sz="1800" dirty="0" smtClean="0"/>
                    <a:t>°</a:t>
                  </a:r>
                  <a:endParaRPr lang="en-US" sz="1800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627784" y="4869160"/>
                  <a:ext cx="282454" cy="369332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r>
                    <a:rPr lang="en-US" sz="1200" dirty="0" smtClean="0"/>
                    <a:t>16</a:t>
                  </a:r>
                  <a:r>
                    <a:rPr lang="en-US" sz="1800" dirty="0" smtClean="0"/>
                    <a:t>°</a:t>
                  </a:r>
                  <a:endParaRPr lang="en-US" sz="18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627784" y="4509120"/>
                  <a:ext cx="282454" cy="369332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r>
                    <a:rPr lang="en-US" sz="1200" dirty="0" smtClean="0"/>
                    <a:t>17</a:t>
                  </a:r>
                  <a:r>
                    <a:rPr lang="en-US" sz="1800" dirty="0" smtClean="0"/>
                    <a:t>°</a:t>
                  </a:r>
                  <a:endParaRPr lang="en-US" sz="18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627784" y="4149080"/>
                  <a:ext cx="282454" cy="369332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r>
                    <a:rPr lang="en-US" sz="1200" dirty="0" smtClean="0"/>
                    <a:t>18</a:t>
                  </a:r>
                  <a:r>
                    <a:rPr lang="en-US" sz="1800" dirty="0" smtClean="0"/>
                    <a:t>°</a:t>
                  </a:r>
                  <a:endParaRPr lang="en-US" sz="18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627784" y="3861048"/>
                  <a:ext cx="282454" cy="369332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r>
                    <a:rPr lang="en-US" sz="1200" dirty="0" smtClean="0"/>
                    <a:t>19</a:t>
                  </a:r>
                  <a:r>
                    <a:rPr lang="en-US" sz="1800" dirty="0" smtClean="0"/>
                    <a:t>°</a:t>
                  </a:r>
                  <a:endParaRPr lang="en-US" sz="1800" dirty="0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4932040" y="4221088"/>
                <a:ext cx="1000274" cy="461665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r>
                  <a:rPr lang="en-US" sz="1200" dirty="0" smtClean="0"/>
                  <a:t>Future </a:t>
                </a:r>
              </a:p>
              <a:p>
                <a:r>
                  <a:rPr lang="en-US" sz="1200" dirty="0" smtClean="0"/>
                  <a:t>Temperatures?</a:t>
                </a:r>
                <a:endParaRPr lang="en-US" sz="12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059832" y="5085184"/>
                <a:ext cx="540788" cy="276999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r>
                  <a:rPr lang="en-US" sz="1200" dirty="0"/>
                  <a:t>56.79°</a:t>
                </a:r>
                <a:r>
                  <a:rPr lang="en-US" sz="1200" dirty="0" smtClean="0"/>
                  <a:t>F</a:t>
                </a:r>
                <a:endParaRPr lang="en-US" sz="18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220072" y="4869160"/>
                <a:ext cx="540788" cy="276999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r>
                  <a:rPr lang="en-US" sz="1200" dirty="0" smtClean="0"/>
                  <a:t>57.97°F</a:t>
                </a:r>
                <a:endParaRPr lang="en-US" sz="18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644008" y="6375747"/>
                <a:ext cx="296205" cy="276999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r>
                  <a:rPr lang="en-US" sz="1200" dirty="0" smtClean="0"/>
                  <a:t>Year</a:t>
                </a:r>
                <a:endParaRPr lang="en-US" sz="18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6200000">
                <a:off x="2189614" y="4831895"/>
                <a:ext cx="473913" cy="276999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r>
                  <a:rPr lang="en-US" sz="1200" dirty="0" smtClean="0"/>
                  <a:t>Celsius</a:t>
                </a:r>
                <a:endParaRPr lang="en-US" sz="1800" dirty="0"/>
              </a:p>
            </p:txBody>
          </p:sp>
        </p:grpSp>
        <p:pic>
          <p:nvPicPr>
            <p:cNvPr id="37889" name="Picture 3788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20072" y="4077072"/>
              <a:ext cx="1591568" cy="1512168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00"/>
  <p:tag name="DEFAULTHEIGHT" val="4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4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kappa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1"/>
  <p:tag name="PICTUREFILESIZE" val="4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t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6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1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5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1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53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t_{12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7"/>
  <p:tag name="PICTUREFILESIZE" val="7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t_{21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7"/>
  <p:tag name="PICTUREFILESIZE" val="70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r_{21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8.875"/>
  <p:tag name="PICTUREFILESIZE" val="7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2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.875"/>
  <p:tag name="PICTUREFILESIZE" val="7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L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4"/>
  <p:tag name="PICTUREFILESIZE" val="3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= \hat{x} \left( E^i_o \, e^{-j k_1 z} +  E^r_o \, e^{+j k_1 z} \right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64"/>
  <p:tag name="PICTUREFILESIZE" val="62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r_{21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8.875"/>
  <p:tag name="PICTUREFILESIZE" val="7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t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6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1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53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1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53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t_{12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7"/>
  <p:tag name="PICTUREFILESIZE" val="72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t_{21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7"/>
  <p:tag name="PICTUREFILESIZE" val="70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r_{21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8.875"/>
  <p:tag name="PICTUREFILESIZE" val="7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2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.875"/>
  <p:tag name="PICTUREFILESIZE" val="74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L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4"/>
  <p:tag name="PICTUREFILESIZE" val="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r_{21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8.875"/>
  <p:tag name="PICTUREFILESIZE" val="7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= \hat{y} \left( \frac{E^i_o}{\eta_1} \, e^{-j k_1 z} -  \frac{E^r_o}{\eta_1} \, e^{+j k_1 z} \right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71"/>
  <p:tag name="PICTUREFILESIZE" val="796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thet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0"/>
  <p:tag name="PICTUREFILESIZE" val="46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1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53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2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.875"/>
  <p:tag name="PICTUREFILESIZE" val="74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2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.875"/>
  <p:tag name="PICTUREFILESIZE" val="7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 = \hat{x} E^t_o \, e^{-j k_2 z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22"/>
  <p:tag name="PICTUREFILESIZE" val="29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=  \hat{y} \frac{E^t_o}{\eta_2} \, e^{-j k_2 z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24"/>
  <p:tag name="PICTUREFILESIZE" val="39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{\overline{E}_1}_{(z=0)} = {\overline{E}_2}_{(z=0)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88"/>
  <p:tag name="PICTUREFILESIZE" val="37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{\overline{H}_1}_{(z=0)} = {\overline{H}_2}_{(z=0)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92"/>
  <p:tag name="PICTUREFILESIZE" val="34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omeg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tilde{n} = n - j \kappa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103.875"/>
  <p:tag name="PICTUREFILESIZE" val="1693"/>
</p:tagLst>
</file>

<file path=ppt/theme/theme1.xml><?xml version="1.0" encoding="utf-8"?>
<a:theme xmlns:a="http://schemas.openxmlformats.org/drawingml/2006/main" name="Default Design">
  <a:themeElements>
    <a:clrScheme name="Custom 5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22052</TotalTime>
  <Words>1364</Words>
  <Application>Microsoft Office PowerPoint</Application>
  <PresentationFormat>On-screen Show (4:3)</PresentationFormat>
  <Paragraphs>349</Paragraphs>
  <Slides>31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Default Design</vt:lpstr>
      <vt:lpstr>Equation</vt:lpstr>
      <vt:lpstr>Clip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Fiber to the Home</vt:lpstr>
      <vt:lpstr>Fiber to the Home</vt:lpstr>
      <vt:lpstr>Fiber to the Home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Rajeev Ram</dc:creator>
  <cp:lastModifiedBy>Janet Chuang</cp:lastModifiedBy>
  <cp:revision>281</cp:revision>
  <cp:lastPrinted>2011-04-05T16:56:16Z</cp:lastPrinted>
  <dcterms:created xsi:type="dcterms:W3CDTF">2011-04-05T02:40:55Z</dcterms:created>
  <dcterms:modified xsi:type="dcterms:W3CDTF">2013-01-16T19:19:00Z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27430287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D5.0.8</vt:lpwstr>
  </property>
</Properties>
</file>