
<file path=[Content_Types].xml><?xml version="1.0" encoding="utf-8"?>
<Types xmlns="http://schemas.openxmlformats.org/package/2006/content-types">
  <Default ContentType="image/png" Extension="png"/>
  <Default ContentType="application/vnd.openxmlformats-officedocument.oleObject" Extension="bin"/>
  <Default ContentType="image/x-emf" Extension="emf"/>
  <Default ContentType="image/x-wmf" Extension="wmf"/>
  <Default ContentType="application/vnd.openxmlformats-package.relationships+xml" Extension="rels"/>
  <Default ContentType="application/xml" Extension="xml"/>
  <Default ContentType="application/vnd.openxmlformats-officedocument.vmlDrawing" Extension="v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tags+xml" PartName="/ppt/tags/tag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theme+xml" PartName="/ppt/theme/theme2.xml"/>
  <Override ContentType="application/vnd.openxmlformats-officedocument.theme+xml" PartName="/ppt/theme/theme3.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notesSlide+xml" PartName="/ppt/notesSlides/notesSlide1.xml"/>
  <Override ContentType="application/vnd.openxmlformats-officedocument.presentationml.tags+xml" PartName="/ppt/tags/tag22.xml"/>
  <Override ContentType="application/vnd.openxmlformats-officedocument.presentationml.notesSlide+xml" PartName="/ppt/notesSlides/notesSlide2.xml"/>
  <Override ContentType="application/vnd.openxmlformats-officedocument.presentationml.tags+xml" PartName="/ppt/tags/tag23.xml"/>
  <Override ContentType="application/vnd.openxmlformats-officedocument.presentationml.notesSlide+xml" PartName="/ppt/notesSlides/notesSlide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presentationml.tags+xml" PartName="/ppt/tags/tag42.xml"/>
  <Override ContentType="application/vnd.openxmlformats-officedocument.presentationml.tags+xml" PartName="/ppt/tags/tag43.xml"/>
  <Override ContentType="application/vnd.openxmlformats-officedocument.presentationml.tags+xml" PartName="/ppt/tags/tag44.xml"/>
  <Override ContentType="application/vnd.openxmlformats-officedocument.presentationml.tags+xml" PartName="/ppt/tags/tag45.xml"/>
  <Override ContentType="application/vnd.openxmlformats-officedocument.presentationml.tags+xml" PartName="/ppt/tags/tag46.xml"/>
  <Override ContentType="application/vnd.openxmlformats-officedocument.presentationml.tags+xml" PartName="/ppt/tags/tag47.xml"/>
  <Override ContentType="application/vnd.openxmlformats-officedocument.presentationml.tags+xml" PartName="/ppt/tags/tag48.xml"/>
  <Override ContentType="application/vnd.openxmlformats-officedocument.presentationml.tags+xml" PartName="/ppt/tags/tag49.xml"/>
  <Override ContentType="application/vnd.openxmlformats-officedocument.presentationml.tags+xml" PartName="/ppt/tags/tag50.xml"/>
  <Override ContentType="application/vnd.openxmlformats-officedocument.presentationml.tags+xml" PartName="/ppt/tags/tag51.xml"/>
  <Override ContentType="application/vnd.openxmlformats-officedocument.presentationml.tags+xml" PartName="/ppt/tags/tag52.xml"/>
  <Override ContentType="application/vnd.openxmlformats-officedocument.presentationml.tags+xml" PartName="/ppt/tags/tag53.xml"/>
  <Override ContentType="application/vnd.openxmlformats-officedocument.presentationml.tags+xml" PartName="/ppt/tags/tag54.xml"/>
  <Override ContentType="application/vnd.openxmlformats-officedocument.presentationml.tags+xml" PartName="/ppt/tags/tag55.xml"/>
  <Override ContentType="application/vnd.openxmlformats-officedocument.presentationml.tags+xml" PartName="/ppt/tags/tag56.xml"/>
  <Override ContentType="application/vnd.openxmlformats-officedocument.presentationml.tags+xml" PartName="/ppt/tags/tag57.xml"/>
  <Override ContentType="application/vnd.openxmlformats-officedocument.presentationml.notesSlide+xml" PartName="/ppt/notesSlides/notesSlide4.xml"/>
  <Override ContentType="application/vnd.openxmlformats-officedocument.presentationml.tags+xml" PartName="/ppt/tags/tag58.xml"/>
  <Override ContentType="application/vnd.openxmlformats-officedocument.presentationml.tags+xml" PartName="/ppt/tags/tag59.xml"/>
  <Override ContentType="application/vnd.openxmlformats-officedocument.presentationml.tags+xml" PartName="/ppt/tags/tag60.xml"/>
  <Override ContentType="application/vnd.openxmlformats-officedocument.presentationml.tags+xml" PartName="/ppt/tags/tag61.xml"/>
  <Override ContentType="application/vnd.openxmlformats-officedocument.presentationml.tags+xml" PartName="/ppt/tags/tag62.xml"/>
  <Override ContentType="application/vnd.openxmlformats-officedocument.presentationml.tags+xml" PartName="/ppt/tags/tag63.xml"/>
  <Override ContentType="application/vnd.openxmlformats-officedocument.presentationml.tags+xml" PartName="/ppt/tags/tag64.xml"/>
  <Override ContentType="application/vnd.openxmlformats-officedocument.presentationml.tags+xml" PartName="/ppt/tags/tag65.xml"/>
  <Override ContentType="application/vnd.openxmlformats-officedocument.presentationml.tags+xml" PartName="/ppt/tags/tag66.xml"/>
  <Override ContentType="application/vnd.openxmlformats-officedocument.presentationml.tags+xml" PartName="/ppt/tags/tag67.xml"/>
  <Override ContentType="application/vnd.openxmlformats-officedocument.presentationml.tags+xml" PartName="/ppt/tags/tag68.xml"/>
  <Override ContentType="application/vnd.openxmlformats-officedocument.presentationml.notesSlide+xml" PartName="/ppt/notesSlides/notesSlide5.xml"/>
  <Override ContentType="application/vnd.openxmlformats-officedocument.presentationml.tags+xml" PartName="/ppt/tags/tag69.xml"/>
  <Override ContentType="application/vnd.openxmlformats-officedocument.presentationml.tags+xml" PartName="/ppt/tags/tag70.xml"/>
  <Override ContentType="application/vnd.openxmlformats-officedocument.presentationml.tags+xml" PartName="/ppt/tags/tag71.xml"/>
  <Override ContentType="application/vnd.openxmlformats-officedocument.presentationml.tags+xml" PartName="/ppt/tags/tag72.xml"/>
  <Override ContentType="application/vnd.openxmlformats-officedocument.presentationml.tags+xml" PartName="/ppt/tags/tag73.xml"/>
  <Override ContentType="application/vnd.openxmlformats-officedocument.presentationml.tags+xml" PartName="/ppt/tags/tag74.xml"/>
  <Override ContentType="application/vnd.openxmlformats-officedocument.presentationml.tags+xml" PartName="/ppt/tags/tag75.xml"/>
  <Override ContentType="application/vnd.openxmlformats-officedocument.presentationml.tags+xml" PartName="/ppt/tags/tag76.xml"/>
  <Override ContentType="application/vnd.openxmlformats-officedocument.presentationml.tags+xml" PartName="/ppt/tags/tag77.xml"/>
  <Override ContentType="application/vnd.openxmlformats-officedocument.presentationml.tags+xml" PartName="/ppt/tags/tag78.xml"/>
  <Override ContentType="application/vnd.openxmlformats-officedocument.presentationml.tags+xml" PartName="/ppt/tags/tag79.xml"/>
  <Override ContentType="application/vnd.openxmlformats-officedocument.presentationml.tags+xml" PartName="/ppt/tags/tag80.xml"/>
  <Override ContentType="application/vnd.openxmlformats-officedocument.presentationml.tags+xml" PartName="/ppt/tags/tag81.xml"/>
  <Override ContentType="application/vnd.openxmlformats-officedocument.presentationml.tags+xml" PartName="/ppt/tags/tag82.xml"/>
  <Override ContentType="application/vnd.openxmlformats-officedocument.presentationml.tags+xml" PartName="/ppt/tags/tag83.xml"/>
  <Override ContentType="application/vnd.openxmlformats-officedocument.presentationml.tags+xml" PartName="/ppt/tags/tag84.xml"/>
  <Override ContentType="application/vnd.openxmlformats-officedocument.presentationml.tags+xml" PartName="/ppt/tags/tag85.xml"/>
  <Override ContentType="application/vnd.openxmlformats-officedocument.presentationml.tags+xml" PartName="/ppt/tags/tag86.xml"/>
  <Override ContentType="application/vnd.openxmlformats-officedocument.presentationml.tags+xml" PartName="/ppt/tags/tag87.xml"/>
  <Override ContentType="application/vnd.openxmlformats-officedocument.presentationml.tags+xml" PartName="/ppt/tags/tag88.xml"/>
  <Override ContentType="application/vnd.openxmlformats-officedocument.presentationml.tags+xml" PartName="/ppt/tags/tag89.xml"/>
  <Override ContentType="application/vnd.openxmlformats-officedocument.presentationml.tags+xml" PartName="/ppt/tags/tag90.xml"/>
  <Override ContentType="application/vnd.openxmlformats-officedocument.presentationml.tags+xml" PartName="/ppt/tags/tag91.xml"/>
  <Override ContentType="application/vnd.openxmlformats-officedocument.presentationml.notesSlide+xml" PartName="/ppt/notesSlides/notesSlide6.xml"/>
  <Override ContentType="application/vnd.openxmlformats-package.core-properties+xml" PartName="/docProps/core.xml"/>
  <Override ContentType="application/vnd.openxmlformats-officedocument.extended-properties+xml" PartName="/docProps/app.xml"/>
  <Default ContentType="image/jpeg" Extension="jpeg"/>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28" r:id="rId2"/>
    <p:sldId id="373" r:id="rId3"/>
    <p:sldId id="378" r:id="rId4"/>
    <p:sldId id="374" r:id="rId5"/>
    <p:sldId id="375" r:id="rId6"/>
    <p:sldId id="376" r:id="rId7"/>
    <p:sldId id="411" r:id="rId8"/>
    <p:sldId id="412" r:id="rId9"/>
    <p:sldId id="388" r:id="rId10"/>
    <p:sldId id="389" r:id="rId11"/>
    <p:sldId id="413" r:id="rId12"/>
    <p:sldId id="414" r:id="rId13"/>
    <p:sldId id="396" r:id="rId14"/>
    <p:sldId id="393" r:id="rId15"/>
    <p:sldId id="397" r:id="rId16"/>
    <p:sldId id="398" r:id="rId17"/>
    <p:sldId id="399" r:id="rId18"/>
    <p:sldId id="400" r:id="rId19"/>
    <p:sldId id="401" r:id="rId20"/>
    <p:sldId id="402" r:id="rId21"/>
    <p:sldId id="404" r:id="rId22"/>
    <p:sldId id="405" r:id="rId23"/>
    <p:sldId id="406" r:id="rId24"/>
    <p:sldId id="395" r:id="rId25"/>
    <p:sldId id="392" r:id="rId26"/>
    <p:sldId id="407" r:id="rId27"/>
    <p:sldId id="415" r:id="rId28"/>
  </p:sldIdLst>
  <p:sldSz cx="9144000" cy="6858000" type="screen4x3"/>
  <p:notesSz cx="7315200" cy="9601200"/>
  <p:custDataLst>
    <p:tags r:id="rId31"/>
  </p:custDataLst>
  <p:defaultTextStyle>
    <a:defPPr>
      <a:defRPr lang="en-US"/>
    </a:defPPr>
    <a:lvl1pPr algn="l" rtl="0" fontAlgn="base">
      <a:spcBef>
        <a:spcPct val="0"/>
      </a:spcBef>
      <a:spcAft>
        <a:spcPct val="0"/>
      </a:spcAft>
      <a:defRPr kern="1200">
        <a:solidFill>
          <a:schemeClr val="tx1"/>
        </a:solidFill>
        <a:latin typeface="Trebuchet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Trebuchet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Trebuchet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Trebuchet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kern="1200">
        <a:solidFill>
          <a:schemeClr val="tx1"/>
        </a:solidFill>
        <a:latin typeface="Trebuchet MS"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u Gu"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1A34CD"/>
    <a:srgbClr val="99FF99"/>
    <a:srgbClr val="669900"/>
    <a:srgbClr val="008000"/>
    <a:srgbClr val="009900"/>
    <a:srgbClr val="CCFF33"/>
    <a:srgbClr val="33CC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1353" autoAdjust="0"/>
    <p:restoredTop sz="87791" autoAdjust="0"/>
  </p:normalViewPr>
  <p:slideViewPr>
    <p:cSldViewPr snapToGrid="0">
      <p:cViewPr varScale="1">
        <p:scale>
          <a:sx n="92" d="100"/>
          <a:sy n="92" d="100"/>
        </p:scale>
        <p:origin x="-1614" y="-102"/>
      </p:cViewPr>
      <p:guideLst>
        <p:guide orient="horz" pos="2160"/>
        <p:guide pos="2880"/>
        <p:guide pos="1728"/>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56" d="100"/>
          <a:sy n="56" d="100"/>
        </p:scale>
        <p:origin x="-1997" y="-8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ooter Placeholder 3"/>
          <p:cNvSpPr>
            <a:spLocks noGrp="1"/>
          </p:cNvSpPr>
          <p:nvPr>
            <p:ph type="ftr" sz="quarter" idx="2"/>
          </p:nvPr>
        </p:nvSpPr>
        <p:spPr>
          <a:xfrm>
            <a:off x="0" y="9144000"/>
            <a:ext cx="3733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r>
              <a:rPr lang="en-US"/>
              <a:t>13 – Stored Energy and Simple Actuators</a:t>
            </a:r>
          </a:p>
        </p:txBody>
      </p:sp>
      <p:sp>
        <p:nvSpPr>
          <p:cNvPr id="13" name="Slide Number Placeholder 4"/>
          <p:cNvSpPr>
            <a:spLocks noGrp="1"/>
          </p:cNvSpPr>
          <p:nvPr>
            <p:ph type="sldNum" sz="quarter" idx="3"/>
          </p:nvPr>
        </p:nvSpPr>
        <p:spPr>
          <a:xfrm>
            <a:off x="4343400" y="9144000"/>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AB6EBFF-8ED0-D449-978A-38E7E9A84F12}" type="slidenum">
              <a:rPr lang="en-US"/>
              <a:pPr>
                <a:defRPr/>
              </a:pPr>
              <a:t>‹#›</a:t>
            </a:fld>
            <a:endParaRPr lang="en-US"/>
          </a:p>
        </p:txBody>
      </p:sp>
      <p:sp>
        <p:nvSpPr>
          <p:cNvPr id="6"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6.007 – OCW</a:t>
            </a:r>
            <a:endParaRPr lang="en-US" dirty="0"/>
          </a:p>
        </p:txBody>
      </p:sp>
    </p:spTree>
    <p:extLst>
      <p:ext uri="{BB962C8B-B14F-4D97-AF65-F5344CB8AC3E}">
        <p14:creationId xmlns:p14="http://schemas.microsoft.com/office/powerpoint/2010/main" val="3579000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ＭＳ Ｐゴシック" charset="-128"/>
                <a:cs typeface="ＭＳ Ｐゴシック" charset="-128"/>
              </a:defRPr>
            </a:lvl1pPr>
          </a:lstStyle>
          <a:p>
            <a:pPr>
              <a:defRPr/>
            </a:pPr>
            <a:endParaRPr lang="en-US"/>
          </a:p>
        </p:txBody>
      </p:sp>
      <p:sp>
        <p:nvSpPr>
          <p:cNvPr id="11673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C69FC4A4-485D-E949-8066-106EAB69EB55}" type="datetime1">
              <a:rPr lang="en-US"/>
              <a:pPr>
                <a:defRPr/>
              </a:pPr>
              <a:t>12/10/2012</a:t>
            </a:fld>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674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4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ＭＳ Ｐゴシック" charset="-128"/>
                <a:cs typeface="ＭＳ Ｐゴシック" charset="-128"/>
              </a:defRPr>
            </a:lvl1pPr>
          </a:lstStyle>
          <a:p>
            <a:pPr>
              <a:defRPr/>
            </a:pPr>
            <a:endParaRPr lang="en-US"/>
          </a:p>
        </p:txBody>
      </p:sp>
      <p:sp>
        <p:nvSpPr>
          <p:cNvPr id="11674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3D763327-7ED5-434E-9E9C-23DB4A7C09C3}" type="slidenum">
              <a:rPr lang="en-US"/>
              <a:pPr>
                <a:defRPr/>
              </a:pPr>
              <a:t>‹#›</a:t>
            </a:fld>
            <a:endParaRPr lang="en-US"/>
          </a:p>
        </p:txBody>
      </p:sp>
    </p:spTree>
    <p:extLst>
      <p:ext uri="{BB962C8B-B14F-4D97-AF65-F5344CB8AC3E}">
        <p14:creationId xmlns:p14="http://schemas.microsoft.com/office/powerpoint/2010/main" val="253629322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106" charset="0"/>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Calibri" pitchFamily="-106" charset="0"/>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106" charset="0"/>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106" charset="0"/>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fld id="{9D588A67-1265-2043-BD66-E9541011D8C1}" type="slidenum">
              <a:rPr lang="en-US" sz="1200"/>
              <a:pPr/>
              <a:t>6</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rebuchet MS" charset="0"/>
                <a:ea typeface="ＭＳ Ｐゴシック" charset="0"/>
                <a:cs typeface="ＭＳ Ｐゴシック" charset="0"/>
              </a:defRPr>
            </a:lvl1pPr>
            <a:lvl2pPr marL="742950" indent="-285750" defTabSz="966788" eaLnBrk="0" hangingPunct="0">
              <a:defRPr sz="2400">
                <a:solidFill>
                  <a:schemeClr val="tx1"/>
                </a:solidFill>
                <a:latin typeface="Trebuchet MS" charset="0"/>
                <a:ea typeface="ＭＳ Ｐゴシック" charset="0"/>
              </a:defRPr>
            </a:lvl2pPr>
            <a:lvl3pPr marL="1143000" indent="-228600" defTabSz="966788" eaLnBrk="0" hangingPunct="0">
              <a:defRPr sz="2400">
                <a:solidFill>
                  <a:schemeClr val="tx1"/>
                </a:solidFill>
                <a:latin typeface="Trebuchet MS" charset="0"/>
                <a:ea typeface="ＭＳ Ｐゴシック" charset="0"/>
              </a:defRPr>
            </a:lvl3pPr>
            <a:lvl4pPr marL="1600200" indent="-228600" defTabSz="966788" eaLnBrk="0" hangingPunct="0">
              <a:defRPr sz="2400">
                <a:solidFill>
                  <a:schemeClr val="tx1"/>
                </a:solidFill>
                <a:latin typeface="Trebuchet MS" charset="0"/>
                <a:ea typeface="ＭＳ Ｐゴシック" charset="0"/>
              </a:defRPr>
            </a:lvl4pPr>
            <a:lvl5pPr marL="2057400" indent="-228600" defTabSz="966788" eaLnBrk="0" hangingPunct="0">
              <a:defRPr sz="2400">
                <a:solidFill>
                  <a:schemeClr val="tx1"/>
                </a:solidFill>
                <a:latin typeface="Trebuchet MS"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fld id="{940B364D-2D11-3148-B57F-124F23AF9A8C}" type="slidenum">
              <a:rPr lang="en-US" sz="1300">
                <a:latin typeface="Arial" charset="0"/>
              </a:rPr>
              <a:pPr eaLnBrk="1" hangingPunct="1"/>
              <a:t>7</a:t>
            </a:fld>
            <a:endParaRPr lang="en-US" sz="1300">
              <a:latin typeface="Arial"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rebuchet MS" charset="0"/>
                <a:ea typeface="ＭＳ Ｐゴシック" charset="0"/>
                <a:cs typeface="ＭＳ Ｐゴシック" charset="0"/>
              </a:defRPr>
            </a:lvl1pPr>
            <a:lvl2pPr marL="742950" indent="-285750" defTabSz="966788" eaLnBrk="0" hangingPunct="0">
              <a:defRPr sz="2400">
                <a:solidFill>
                  <a:schemeClr val="tx1"/>
                </a:solidFill>
                <a:latin typeface="Trebuchet MS" charset="0"/>
                <a:ea typeface="ＭＳ Ｐゴシック" charset="0"/>
              </a:defRPr>
            </a:lvl2pPr>
            <a:lvl3pPr marL="1143000" indent="-228600" defTabSz="966788" eaLnBrk="0" hangingPunct="0">
              <a:defRPr sz="2400">
                <a:solidFill>
                  <a:schemeClr val="tx1"/>
                </a:solidFill>
                <a:latin typeface="Trebuchet MS" charset="0"/>
                <a:ea typeface="ＭＳ Ｐゴシック" charset="0"/>
              </a:defRPr>
            </a:lvl3pPr>
            <a:lvl4pPr marL="1600200" indent="-228600" defTabSz="966788" eaLnBrk="0" hangingPunct="0">
              <a:defRPr sz="2400">
                <a:solidFill>
                  <a:schemeClr val="tx1"/>
                </a:solidFill>
                <a:latin typeface="Trebuchet MS" charset="0"/>
                <a:ea typeface="ＭＳ Ｐゴシック" charset="0"/>
              </a:defRPr>
            </a:lvl4pPr>
            <a:lvl5pPr marL="2057400" indent="-228600" defTabSz="966788" eaLnBrk="0" hangingPunct="0">
              <a:defRPr sz="2400">
                <a:solidFill>
                  <a:schemeClr val="tx1"/>
                </a:solidFill>
                <a:latin typeface="Trebuchet MS"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fld id="{E00BCE46-B66E-774D-BE38-3AFA7E08D048}" type="slidenum">
              <a:rPr lang="en-US" sz="1300">
                <a:latin typeface="Arial" charset="0"/>
              </a:rPr>
              <a:pPr eaLnBrk="1" hangingPunct="1"/>
              <a:t>8</a:t>
            </a:fld>
            <a:endParaRPr lang="en-US" sz="1300">
              <a:latin typeface="Arial"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Ws = ½ CV</a:t>
            </a:r>
            <a:r>
              <a:rPr lang="en-US" sz="1400" baseline="30000">
                <a:latin typeface="Calibri" charset="0"/>
                <a:ea typeface="ＭＳ Ｐゴシック" charset="0"/>
                <a:cs typeface="ＭＳ Ｐゴシック" charset="0"/>
              </a:rPr>
              <a:t>2</a:t>
            </a:r>
            <a:r>
              <a:rPr lang="en-US">
                <a:latin typeface="Calibri" charset="0"/>
                <a:ea typeface="ＭＳ Ｐゴシック" charset="0"/>
                <a:cs typeface="ＭＳ Ｐゴシック" charset="0"/>
              </a:rPr>
              <a:t> or Ws = ½ Q</a:t>
            </a:r>
            <a:r>
              <a:rPr lang="en-US" baseline="30000">
                <a:latin typeface="Calibri" charset="0"/>
                <a:ea typeface="ＭＳ Ｐゴシック" charset="0"/>
                <a:cs typeface="ＭＳ Ｐゴシック" charset="0"/>
              </a:rPr>
              <a:t>2</a:t>
            </a:r>
            <a:r>
              <a:rPr lang="en-US">
                <a:latin typeface="Calibri" charset="0"/>
                <a:ea typeface="ＭＳ Ｐゴシック" charset="0"/>
                <a:cs typeface="ＭＳ Ｐゴシック" charset="0"/>
              </a:rPr>
              <a:t>/C</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fld id="{11AD1BB1-8BD4-3846-96EA-FD20F967D8A5}" type="slidenum">
              <a:rPr lang="en-US" sz="1200"/>
              <a:pPr/>
              <a:t>18</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fld id="{36A53597-EC39-A748-866C-D487A8437EA7}" type="slidenum">
              <a:rPr lang="en-US" sz="1200"/>
              <a:pPr/>
              <a:t>20</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4.4 N/m2 = 6e-4 psi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0EDD4E-80DC-44AC-9D72-8309D33892C2}" type="slidenum">
              <a:rPr lang="en-US" smtClean="0"/>
              <a:pPr>
                <a:defRPr/>
              </a:pPr>
              <a:t>27</a:t>
            </a:fld>
            <a:endParaRPr lang="en-US"/>
          </a:p>
        </p:txBody>
      </p:sp>
    </p:spTree>
    <p:extLst>
      <p:ext uri="{BB962C8B-B14F-4D97-AF65-F5344CB8AC3E}">
        <p14:creationId xmlns:p14="http://schemas.microsoft.com/office/powerpoint/2010/main" val="665969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4519FF-E45E-EA45-9A45-2394F3C1457B}" type="slidenum">
              <a:rPr lang="en-US"/>
              <a:pPr>
                <a:defRPr/>
              </a:pPr>
              <a:t>‹#›</a:t>
            </a:fld>
            <a:endParaRPr lang="en-US"/>
          </a:p>
        </p:txBody>
      </p:sp>
    </p:spTree>
    <p:extLst>
      <p:ext uri="{BB962C8B-B14F-4D97-AF65-F5344CB8AC3E}">
        <p14:creationId xmlns:p14="http://schemas.microsoft.com/office/powerpoint/2010/main" val="67456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0F6D42-A78D-D841-BC4B-C2A5AD535ED0}" type="slidenum">
              <a:rPr lang="en-US"/>
              <a:pPr>
                <a:defRPr/>
              </a:pPr>
              <a:t>‹#›</a:t>
            </a:fld>
            <a:endParaRPr lang="en-US"/>
          </a:p>
        </p:txBody>
      </p:sp>
    </p:spTree>
    <p:extLst>
      <p:ext uri="{BB962C8B-B14F-4D97-AF65-F5344CB8AC3E}">
        <p14:creationId xmlns:p14="http://schemas.microsoft.com/office/powerpoint/2010/main" val="2820403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C61DF6-BEFC-4F45-B317-66AA5C6BB92F}" type="slidenum">
              <a:rPr lang="en-US"/>
              <a:pPr>
                <a:defRPr/>
              </a:pPr>
              <a:t>‹#›</a:t>
            </a:fld>
            <a:endParaRPr lang="en-US"/>
          </a:p>
        </p:txBody>
      </p:sp>
    </p:spTree>
    <p:extLst>
      <p:ext uri="{BB962C8B-B14F-4D97-AF65-F5344CB8AC3E}">
        <p14:creationId xmlns:p14="http://schemas.microsoft.com/office/powerpoint/2010/main" val="2942447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202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F5BED7-C3F5-4B4D-99BD-057228C01B70}" type="slidenum">
              <a:rPr lang="en-US"/>
              <a:pPr>
                <a:defRPr/>
              </a:pPr>
              <a:t>‹#›</a:t>
            </a:fld>
            <a:endParaRPr lang="en-US"/>
          </a:p>
        </p:txBody>
      </p:sp>
    </p:spTree>
    <p:extLst>
      <p:ext uri="{BB962C8B-B14F-4D97-AF65-F5344CB8AC3E}">
        <p14:creationId xmlns:p14="http://schemas.microsoft.com/office/powerpoint/2010/main" val="146770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35779F-E749-D944-B263-CE72E81C16F4}" type="slidenum">
              <a:rPr lang="en-US"/>
              <a:pPr>
                <a:defRPr/>
              </a:pPr>
              <a:t>‹#›</a:t>
            </a:fld>
            <a:endParaRPr lang="en-US"/>
          </a:p>
        </p:txBody>
      </p:sp>
    </p:spTree>
    <p:extLst>
      <p:ext uri="{BB962C8B-B14F-4D97-AF65-F5344CB8AC3E}">
        <p14:creationId xmlns:p14="http://schemas.microsoft.com/office/powerpoint/2010/main" val="16677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32D925-C8BD-D148-BBC5-1BA598D66752}" type="slidenum">
              <a:rPr lang="en-US"/>
              <a:pPr>
                <a:defRPr/>
              </a:pPr>
              <a:t>‹#›</a:t>
            </a:fld>
            <a:endParaRPr lang="en-US"/>
          </a:p>
        </p:txBody>
      </p:sp>
    </p:spTree>
    <p:extLst>
      <p:ext uri="{BB962C8B-B14F-4D97-AF65-F5344CB8AC3E}">
        <p14:creationId xmlns:p14="http://schemas.microsoft.com/office/powerpoint/2010/main" val="319999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ABC314-BE71-A649-8B2F-4EE8F265E8C3}" type="slidenum">
              <a:rPr lang="en-US"/>
              <a:pPr>
                <a:defRPr/>
              </a:pPr>
              <a:t>‹#›</a:t>
            </a:fld>
            <a:endParaRPr lang="en-US"/>
          </a:p>
        </p:txBody>
      </p:sp>
    </p:spTree>
    <p:extLst>
      <p:ext uri="{BB962C8B-B14F-4D97-AF65-F5344CB8AC3E}">
        <p14:creationId xmlns:p14="http://schemas.microsoft.com/office/powerpoint/2010/main" val="429363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44FA49-7148-DB40-B534-49A57E3E9866}" type="slidenum">
              <a:rPr lang="en-US"/>
              <a:pPr>
                <a:defRPr/>
              </a:pPr>
              <a:t>‹#›</a:t>
            </a:fld>
            <a:endParaRPr lang="en-US"/>
          </a:p>
        </p:txBody>
      </p:sp>
    </p:spTree>
    <p:extLst>
      <p:ext uri="{BB962C8B-B14F-4D97-AF65-F5344CB8AC3E}">
        <p14:creationId xmlns:p14="http://schemas.microsoft.com/office/powerpoint/2010/main" val="2529856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29A4BF-1D52-3449-B9CC-2435F0DF271F}" type="slidenum">
              <a:rPr lang="en-US"/>
              <a:pPr>
                <a:defRPr/>
              </a:pPr>
              <a:t>‹#›</a:t>
            </a:fld>
            <a:endParaRPr lang="en-US"/>
          </a:p>
        </p:txBody>
      </p:sp>
    </p:spTree>
    <p:extLst>
      <p:ext uri="{BB962C8B-B14F-4D97-AF65-F5344CB8AC3E}">
        <p14:creationId xmlns:p14="http://schemas.microsoft.com/office/powerpoint/2010/main" val="2464487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17D22-8E64-0D4F-8338-64C3364FDA06}" type="slidenum">
              <a:rPr lang="en-US"/>
              <a:pPr>
                <a:defRPr/>
              </a:pPr>
              <a:t>‹#›</a:t>
            </a:fld>
            <a:endParaRPr lang="en-US"/>
          </a:p>
        </p:txBody>
      </p:sp>
    </p:spTree>
    <p:extLst>
      <p:ext uri="{BB962C8B-B14F-4D97-AF65-F5344CB8AC3E}">
        <p14:creationId xmlns:p14="http://schemas.microsoft.com/office/powerpoint/2010/main" val="3247859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865048-C3FD-ED45-8BAF-4963871A48EE}" type="slidenum">
              <a:rPr lang="en-US"/>
              <a:pPr>
                <a:defRPr/>
              </a:pPr>
              <a:t>‹#›</a:t>
            </a:fld>
            <a:endParaRPr lang="en-US"/>
          </a:p>
        </p:txBody>
      </p:sp>
    </p:spTree>
    <p:extLst>
      <p:ext uri="{BB962C8B-B14F-4D97-AF65-F5344CB8AC3E}">
        <p14:creationId xmlns:p14="http://schemas.microsoft.com/office/powerpoint/2010/main" val="375473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6684A74-84E8-E64C-BE71-5AB0F19AA7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s>
</file>

<file path=ppt/slides/_rels/slide11.xml.rels><?xml version="1.0" encoding="UTF-8" standalone="yes" ?><Relationships xmlns="http://schemas.openxmlformats.org/package/2006/relationships"><Relationship Id="rId3" Target="http://www.flickr.com/photos/artbystevejohnson/4621636807/" TargetMode="External" Type="http://schemas.openxmlformats.org/officeDocument/2006/relationships/hyperlink"/><Relationship Id="rId2" Target="../media/image44.jpeg" Type="http://schemas.openxmlformats.org/officeDocument/2006/relationships/image"/><Relationship Id="rId1" Target="../slideLayouts/slideLayout2.xml" Type="http://schemas.openxmlformats.org/officeDocument/2006/relationships/slideLayout"/><Relationship Id="rId4" Target="../media/image45.emf" Type="http://schemas.openxmlformats.org/officeDocument/2006/relationships/image"/></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emf"/><Relationship Id="rId3" Type="http://schemas.openxmlformats.org/officeDocument/2006/relationships/tags" Target="../tags/tag28.xml"/><Relationship Id="rId7" Type="http://schemas.openxmlformats.org/officeDocument/2006/relationships/image" Target="../media/image46.emf"/><Relationship Id="rId12" Type="http://schemas.openxmlformats.org/officeDocument/2006/relationships/image" Target="../media/image51.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2.xml"/><Relationship Id="rId11" Type="http://schemas.openxmlformats.org/officeDocument/2006/relationships/image" Target="../media/image50.png"/><Relationship Id="rId5" Type="http://schemas.openxmlformats.org/officeDocument/2006/relationships/tags" Target="../tags/tag30.xml"/><Relationship Id="rId10" Type="http://schemas.openxmlformats.org/officeDocument/2006/relationships/image" Target="../media/image49.png"/><Relationship Id="rId4" Type="http://schemas.openxmlformats.org/officeDocument/2006/relationships/tags" Target="../tags/tag29.xml"/><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6.emf"/><Relationship Id="rId18" Type="http://schemas.openxmlformats.org/officeDocument/2006/relationships/image" Target="../media/image71.emf"/><Relationship Id="rId3" Type="http://schemas.openxmlformats.org/officeDocument/2006/relationships/image" Target="../media/image56.emf"/><Relationship Id="rId7" Type="http://schemas.openxmlformats.org/officeDocument/2006/relationships/image" Target="../media/image60.emf"/><Relationship Id="rId12" Type="http://schemas.openxmlformats.org/officeDocument/2006/relationships/image" Target="../media/image65.emf"/><Relationship Id="rId17" Type="http://schemas.openxmlformats.org/officeDocument/2006/relationships/image" Target="../media/image70.emf"/><Relationship Id="rId2" Type="http://schemas.openxmlformats.org/officeDocument/2006/relationships/image" Target="../media/image55.emf"/><Relationship Id="rId16" Type="http://schemas.openxmlformats.org/officeDocument/2006/relationships/image" Target="../media/image69.emf"/><Relationship Id="rId1" Type="http://schemas.openxmlformats.org/officeDocument/2006/relationships/slideLayout" Target="../slideLayouts/slideLayout1.xml"/><Relationship Id="rId6" Type="http://schemas.openxmlformats.org/officeDocument/2006/relationships/image" Target="../media/image59.emf"/><Relationship Id="rId11" Type="http://schemas.openxmlformats.org/officeDocument/2006/relationships/image" Target="../media/image64.emf"/><Relationship Id="rId5" Type="http://schemas.openxmlformats.org/officeDocument/2006/relationships/image" Target="../media/image58.emf"/><Relationship Id="rId15" Type="http://schemas.openxmlformats.org/officeDocument/2006/relationships/image" Target="../media/image68.emf"/><Relationship Id="rId10" Type="http://schemas.openxmlformats.org/officeDocument/2006/relationships/image" Target="../media/image63.emf"/><Relationship Id="rId4" Type="http://schemas.openxmlformats.org/officeDocument/2006/relationships/image" Target="../media/image57.emf"/><Relationship Id="rId9" Type="http://schemas.openxmlformats.org/officeDocument/2006/relationships/image" Target="../media/image62.emf"/><Relationship Id="rId14" Type="http://schemas.openxmlformats.org/officeDocument/2006/relationships/image" Target="../media/image67.emf"/></Relationships>
</file>

<file path=ppt/slides/_rels/slide15.xml.rels><?xml version="1.0" encoding="UTF-8" standalone="yes" ?><Relationships xmlns="http://schemas.openxmlformats.org/package/2006/relationships"><Relationship Id="rId8" Target="../tags/tag38.xml" Type="http://schemas.openxmlformats.org/officeDocument/2006/relationships/tags"/><Relationship Id="rId13" Target="../media/image75.png" Type="http://schemas.openxmlformats.org/officeDocument/2006/relationships/image"/><Relationship Id="rId18" Target="../media/image80.jpeg" Type="http://schemas.openxmlformats.org/officeDocument/2006/relationships/image"/><Relationship Id="rId3" Target="../tags/tag33.xml" Type="http://schemas.openxmlformats.org/officeDocument/2006/relationships/tags"/><Relationship Id="rId7" Target="../tags/tag37.xml" Type="http://schemas.openxmlformats.org/officeDocument/2006/relationships/tags"/><Relationship Id="rId12" Target="../media/image74.png" Type="http://schemas.openxmlformats.org/officeDocument/2006/relationships/image"/><Relationship Id="rId17" Target="../media/image79.png" Type="http://schemas.openxmlformats.org/officeDocument/2006/relationships/image"/><Relationship Id="rId2" Target="../tags/tag32.xml" Type="http://schemas.openxmlformats.org/officeDocument/2006/relationships/tags"/><Relationship Id="rId16" Target="../media/image78.png" Type="http://schemas.openxmlformats.org/officeDocument/2006/relationships/image"/><Relationship Id="rId1" Target="../tags/tag31.xml" Type="http://schemas.openxmlformats.org/officeDocument/2006/relationships/tags"/><Relationship Id="rId6" Target="../tags/tag36.xml" Type="http://schemas.openxmlformats.org/officeDocument/2006/relationships/tags"/><Relationship Id="rId11" Target="../media/image73.png" Type="http://schemas.openxmlformats.org/officeDocument/2006/relationships/image"/><Relationship Id="rId5" Target="../tags/tag35.xml" Type="http://schemas.openxmlformats.org/officeDocument/2006/relationships/tags"/><Relationship Id="rId15" Target="../media/image77.png" Type="http://schemas.openxmlformats.org/officeDocument/2006/relationships/image"/><Relationship Id="rId10" Target="../media/image72.png" Type="http://schemas.openxmlformats.org/officeDocument/2006/relationships/image"/><Relationship Id="rId19" Target="../media/image6.emf" Type="http://schemas.openxmlformats.org/officeDocument/2006/relationships/image"/><Relationship Id="rId4" Target="../tags/tag34.xml" Type="http://schemas.openxmlformats.org/officeDocument/2006/relationships/tags"/><Relationship Id="rId9" Target="../slideLayouts/slideLayout2.xml" Type="http://schemas.openxmlformats.org/officeDocument/2006/relationships/slideLayout"/><Relationship Id="rId14" Target="../media/image76.png" Type="http://schemas.openxmlformats.org/officeDocument/2006/relationships/image"/></Relationships>
</file>

<file path=ppt/slides/_rels/slide16.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81.png"/><Relationship Id="rId18" Type="http://schemas.openxmlformats.org/officeDocument/2006/relationships/image" Target="../media/image17.png"/><Relationship Id="rId3" Type="http://schemas.openxmlformats.org/officeDocument/2006/relationships/tags" Target="../tags/tag41.xml"/><Relationship Id="rId21" Type="http://schemas.openxmlformats.org/officeDocument/2006/relationships/image" Target="../media/image87.png"/><Relationship Id="rId7" Type="http://schemas.openxmlformats.org/officeDocument/2006/relationships/tags" Target="../tags/tag45.xml"/><Relationship Id="rId12" Type="http://schemas.openxmlformats.org/officeDocument/2006/relationships/slideLayout" Target="../slideLayouts/slideLayout2.xml"/><Relationship Id="rId17" Type="http://schemas.openxmlformats.org/officeDocument/2006/relationships/image" Target="../media/image75.png"/><Relationship Id="rId2" Type="http://schemas.openxmlformats.org/officeDocument/2006/relationships/tags" Target="../tags/tag40.xml"/><Relationship Id="rId16" Type="http://schemas.openxmlformats.org/officeDocument/2006/relationships/image" Target="../media/image84.png"/><Relationship Id="rId20" Type="http://schemas.openxmlformats.org/officeDocument/2006/relationships/image" Target="../media/image86.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5" Type="http://schemas.openxmlformats.org/officeDocument/2006/relationships/tags" Target="../tags/tag43.xml"/><Relationship Id="rId15" Type="http://schemas.openxmlformats.org/officeDocument/2006/relationships/image" Target="../media/image83.png"/><Relationship Id="rId10" Type="http://schemas.openxmlformats.org/officeDocument/2006/relationships/tags" Target="../tags/tag48.xml"/><Relationship Id="rId19" Type="http://schemas.openxmlformats.org/officeDocument/2006/relationships/image" Target="../media/image85.png"/><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image" Target="../media/image82.png"/><Relationship Id="rId22" Type="http://schemas.openxmlformats.org/officeDocument/2006/relationships/image" Target="../media/image88.png"/></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tags" Target="../tags/tag52.xml"/><Relationship Id="rId7" Type="http://schemas.openxmlformats.org/officeDocument/2006/relationships/image" Target="../media/image90.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89.png"/><Relationship Id="rId5" Type="http://schemas.openxmlformats.org/officeDocument/2006/relationships/slideLayout" Target="../slideLayouts/slideLayout2.xml"/><Relationship Id="rId4" Type="http://schemas.openxmlformats.org/officeDocument/2006/relationships/tags" Target="../tags/tag53.xml"/><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tags" Target="../tags/tag56.xml"/><Relationship Id="rId7" Type="http://schemas.openxmlformats.org/officeDocument/2006/relationships/image" Target="../media/image93.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openxmlformats.org/officeDocument/2006/relationships/image" Target="../media/image96.png"/><Relationship Id="rId4" Type="http://schemas.openxmlformats.org/officeDocument/2006/relationships/tags" Target="../tags/tag57.xml"/><Relationship Id="rId9" Type="http://schemas.openxmlformats.org/officeDocument/2006/relationships/image" Target="../media/image95.png"/></Relationships>
</file>

<file path=ppt/slides/_rels/slide1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72.png"/><Relationship Id="rId3" Type="http://schemas.openxmlformats.org/officeDocument/2006/relationships/tags" Target="../tags/tag60.xml"/><Relationship Id="rId7" Type="http://schemas.openxmlformats.org/officeDocument/2006/relationships/slideLayout" Target="../slideLayouts/slideLayout2.xml"/><Relationship Id="rId12" Type="http://schemas.openxmlformats.org/officeDocument/2006/relationships/image" Target="../media/image9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74.png"/><Relationship Id="rId5" Type="http://schemas.openxmlformats.org/officeDocument/2006/relationships/tags" Target="../tags/tag62.xml"/><Relationship Id="rId10" Type="http://schemas.openxmlformats.org/officeDocument/2006/relationships/image" Target="../media/image73.png"/><Relationship Id="rId4" Type="http://schemas.openxmlformats.org/officeDocument/2006/relationships/tags" Target="../tags/tag61.xml"/><Relationship Id="rId9" Type="http://schemas.openxmlformats.org/officeDocument/2006/relationships/image" Target="../media/image98.png"/><Relationship Id="rId1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1.png"/><Relationship Id="rId18" Type="http://schemas.openxmlformats.org/officeDocument/2006/relationships/image" Target="../media/image6.emf"/><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2.xml"/><Relationship Id="rId17" Type="http://schemas.openxmlformats.org/officeDocument/2006/relationships/image" Target="../media/image5.png"/><Relationship Id="rId2" Type="http://schemas.openxmlformats.org/officeDocument/2006/relationships/tags" Target="../tags/tag3.xml"/><Relationship Id="rId16" Type="http://schemas.openxmlformats.org/officeDocument/2006/relationships/image" Target="../media/image4.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3.png"/><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arget="../media/image99.emf" Type="http://schemas.openxmlformats.org/officeDocument/2006/relationships/image"/><Relationship Id="rId13" Target="../media/image104.jpeg" Type="http://schemas.openxmlformats.org/officeDocument/2006/relationships/image"/><Relationship Id="rId3" Target="../tags/tag66.xml" Type="http://schemas.openxmlformats.org/officeDocument/2006/relationships/tags"/><Relationship Id="rId7" Target="../notesSlides/notesSlide5.xml" Type="http://schemas.openxmlformats.org/officeDocument/2006/relationships/notesSlide"/><Relationship Id="rId12" Target="../media/image103.png" Type="http://schemas.openxmlformats.org/officeDocument/2006/relationships/image"/><Relationship Id="rId2" Target="../tags/tag65.xml" Type="http://schemas.openxmlformats.org/officeDocument/2006/relationships/tags"/><Relationship Id="rId1" Target="../tags/tag64.xml" Type="http://schemas.openxmlformats.org/officeDocument/2006/relationships/tags"/><Relationship Id="rId6" Target="../slideLayouts/slideLayout2.xml" Type="http://schemas.openxmlformats.org/officeDocument/2006/relationships/slideLayout"/><Relationship Id="rId11" Target="../media/image102.png" Type="http://schemas.openxmlformats.org/officeDocument/2006/relationships/image"/><Relationship Id="rId5" Target="../tags/tag68.xml" Type="http://schemas.openxmlformats.org/officeDocument/2006/relationships/tags"/><Relationship Id="rId10" Target="../media/image101.png" Type="http://schemas.openxmlformats.org/officeDocument/2006/relationships/image"/><Relationship Id="rId4" Target="../tags/tag67.xml" Type="http://schemas.openxmlformats.org/officeDocument/2006/relationships/tags"/><Relationship Id="rId9" Target="../media/image100.png" Type="http://schemas.openxmlformats.org/officeDocument/2006/relationships/image"/><Relationship Id="rId14" Target="http://www.flickr.com/photos/10154402@N03/2840585154/" TargetMode="External" Type="http://schemas.openxmlformats.org/officeDocument/2006/relationships/hyperlink"/></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07.png"/><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image" Target="../media/image106.png"/><Relationship Id="rId2" Type="http://schemas.openxmlformats.org/officeDocument/2006/relationships/tags" Target="../tags/tag70.xml"/><Relationship Id="rId16" Type="http://schemas.openxmlformats.org/officeDocument/2006/relationships/image" Target="../media/image96.png"/><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74.png"/><Relationship Id="rId5" Type="http://schemas.openxmlformats.org/officeDocument/2006/relationships/tags" Target="../tags/tag73.xml"/><Relationship Id="rId15" Type="http://schemas.openxmlformats.org/officeDocument/2006/relationships/image" Target="../media/image108.png"/><Relationship Id="rId10" Type="http://schemas.openxmlformats.org/officeDocument/2006/relationships/image" Target="../media/image73.png"/><Relationship Id="rId4" Type="http://schemas.openxmlformats.org/officeDocument/2006/relationships/tags" Target="../tags/tag72.xml"/><Relationship Id="rId9" Type="http://schemas.openxmlformats.org/officeDocument/2006/relationships/image" Target="../media/image105.png"/><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3.emf"/><Relationship Id="rId3" Type="http://schemas.openxmlformats.org/officeDocument/2006/relationships/tags" Target="../tags/tag78.xml"/><Relationship Id="rId7" Type="http://schemas.openxmlformats.org/officeDocument/2006/relationships/image" Target="../media/image108.png"/><Relationship Id="rId12" Type="http://schemas.openxmlformats.org/officeDocument/2006/relationships/image" Target="../media/image112.emf"/><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Layout" Target="../slideLayouts/slideLayout2.xml"/><Relationship Id="rId11" Type="http://schemas.openxmlformats.org/officeDocument/2006/relationships/image" Target="../media/image111.png"/><Relationship Id="rId5" Type="http://schemas.openxmlformats.org/officeDocument/2006/relationships/tags" Target="../tags/tag80.xml"/><Relationship Id="rId10" Type="http://schemas.openxmlformats.org/officeDocument/2006/relationships/image" Target="../media/image110.png"/><Relationship Id="rId4" Type="http://schemas.openxmlformats.org/officeDocument/2006/relationships/tags" Target="../tags/tag79.xml"/><Relationship Id="rId9" Type="http://schemas.openxmlformats.org/officeDocument/2006/relationships/image" Target="../media/image109.png"/><Relationship Id="rId14" Type="http://schemas.openxmlformats.org/officeDocument/2006/relationships/image" Target="../media/image114.emf"/></Relationships>
</file>

<file path=ppt/slides/_rels/slide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16.emf"/></Relationships>
</file>

<file path=ppt/slides/_rels/slide24.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120.emf"/><Relationship Id="rId4" Type="http://schemas.openxmlformats.org/officeDocument/2006/relationships/image" Target="../media/image119.png"/></Relationships>
</file>

<file path=ppt/slides/_rels/slide25.xml.rels><?xml version="1.0" encoding="UTF-8" standalone="yes" ?><Relationships xmlns="http://schemas.openxmlformats.org/package/2006/relationships"><Relationship Id="rId8" Target="../media/image102.png" Type="http://schemas.openxmlformats.org/officeDocument/2006/relationships/image"/><Relationship Id="rId13" Target="../media/image126.emf" Type="http://schemas.openxmlformats.org/officeDocument/2006/relationships/image"/><Relationship Id="rId3" Target="../tags/tag84.xml" Type="http://schemas.openxmlformats.org/officeDocument/2006/relationships/tags"/><Relationship Id="rId7" Target="../media/image101.png" Type="http://schemas.openxmlformats.org/officeDocument/2006/relationships/image"/><Relationship Id="rId12" Target="../media/image125.emf" Type="http://schemas.openxmlformats.org/officeDocument/2006/relationships/image"/><Relationship Id="rId2" Target="../tags/tag83.xml" Type="http://schemas.openxmlformats.org/officeDocument/2006/relationships/tags"/><Relationship Id="rId16" Target="../media/image129.emf" Type="http://schemas.openxmlformats.org/officeDocument/2006/relationships/image"/><Relationship Id="rId1" Target="../tags/tag82.xml" Type="http://schemas.openxmlformats.org/officeDocument/2006/relationships/tags"/><Relationship Id="rId6" Target="../media/image121.emf" Type="http://schemas.openxmlformats.org/officeDocument/2006/relationships/image"/><Relationship Id="rId11" Target="../media/image124.emf" Type="http://schemas.openxmlformats.org/officeDocument/2006/relationships/image"/><Relationship Id="rId5" Target="../slideLayouts/slideLayout12.xml" Type="http://schemas.openxmlformats.org/officeDocument/2006/relationships/slideLayout"/><Relationship Id="rId15" Target="../media/image128.emf" Type="http://schemas.openxmlformats.org/officeDocument/2006/relationships/image"/><Relationship Id="rId10" Target="../media/image123.jpeg" Type="http://schemas.openxmlformats.org/officeDocument/2006/relationships/image"/><Relationship Id="rId4" Target="../tags/tag85.xml" Type="http://schemas.openxmlformats.org/officeDocument/2006/relationships/tags"/><Relationship Id="rId9" Target="../media/image122.png" Type="http://schemas.openxmlformats.org/officeDocument/2006/relationships/image"/><Relationship Id="rId14" Target="../media/image127.emf" Type="http://schemas.openxmlformats.org/officeDocument/2006/relationships/image"/></Relationships>
</file>

<file path=ppt/slides/_rels/slide2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10.png"/><Relationship Id="rId18" Type="http://schemas.openxmlformats.org/officeDocument/2006/relationships/image" Target="../media/image15.emf"/><Relationship Id="rId3" Type="http://schemas.openxmlformats.org/officeDocument/2006/relationships/tags" Target="../tags/tag88.xml"/><Relationship Id="rId7" Type="http://schemas.openxmlformats.org/officeDocument/2006/relationships/slideLayout" Target="../slideLayouts/slideLayout1.xml"/><Relationship Id="rId12" Type="http://schemas.openxmlformats.org/officeDocument/2006/relationships/image" Target="../media/image109.png"/><Relationship Id="rId17" Type="http://schemas.openxmlformats.org/officeDocument/2006/relationships/image" Target="../media/image114.emf"/><Relationship Id="rId2" Type="http://schemas.openxmlformats.org/officeDocument/2006/relationships/tags" Target="../tags/tag87.xml"/><Relationship Id="rId16" Type="http://schemas.openxmlformats.org/officeDocument/2006/relationships/image" Target="../media/image113.emf"/><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98.png"/><Relationship Id="rId5" Type="http://schemas.openxmlformats.org/officeDocument/2006/relationships/tags" Target="../tags/tag90.xml"/><Relationship Id="rId15" Type="http://schemas.openxmlformats.org/officeDocument/2006/relationships/image" Target="../media/image132.emf"/><Relationship Id="rId10" Type="http://schemas.openxmlformats.org/officeDocument/2006/relationships/image" Target="../media/image108.png"/><Relationship Id="rId4" Type="http://schemas.openxmlformats.org/officeDocument/2006/relationships/tags" Target="../tags/tag89.xml"/><Relationship Id="rId9" Type="http://schemas.openxmlformats.org/officeDocument/2006/relationships/image" Target="../media/image131.emf"/><Relationship Id="rId14" Type="http://schemas.openxmlformats.org/officeDocument/2006/relationships/image" Target="../media/image111.png"/></Relationships>
</file>

<file path=ppt/slides/_rels/slide27.xml.rels><?xml version="1.0" encoding="UTF-8" standalone="yes"?>
<Relationships xmlns="http://schemas.openxmlformats.org/package/2006/relationships"><Relationship Id="rId3" Type="http://schemas.openxmlformats.org/officeDocument/2006/relationships/hyperlink" Target="http://ocw.mit.ed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ocw.mit.edu/term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5.xml"/><Relationship Id="rId7" Type="http://schemas.openxmlformats.org/officeDocument/2006/relationships/image" Target="../media/image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8.png"/><Relationship Id="rId11" Type="http://schemas.openxmlformats.org/officeDocument/2006/relationships/image" Target="../media/image12.emf"/><Relationship Id="rId5" Type="http://schemas.openxmlformats.org/officeDocument/2006/relationships/image" Target="../media/image7.png"/><Relationship Id="rId10" Type="http://schemas.openxmlformats.org/officeDocument/2006/relationships/image" Target="../media/image11.emf"/><Relationship Id="rId4" Type="http://schemas.openxmlformats.org/officeDocument/2006/relationships/slideLayout" Target="../slideLayouts/slideLayout2.xml"/><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emf"/><Relationship Id="rId3" Type="http://schemas.openxmlformats.org/officeDocument/2006/relationships/tags" Target="../tags/tag18.xml"/><Relationship Id="rId7" Type="http://schemas.openxmlformats.org/officeDocument/2006/relationships/image" Target="../media/image17.png"/><Relationship Id="rId12" Type="http://schemas.openxmlformats.org/officeDocument/2006/relationships/image" Target="../media/image22.emf"/><Relationship Id="rId17" Type="http://schemas.openxmlformats.org/officeDocument/2006/relationships/image" Target="../media/image27.png"/><Relationship Id="rId2" Type="http://schemas.openxmlformats.org/officeDocument/2006/relationships/tags" Target="../tags/tag17.xml"/><Relationship Id="rId16" Type="http://schemas.openxmlformats.org/officeDocument/2006/relationships/image" Target="../media/image26.emf"/><Relationship Id="rId1" Type="http://schemas.openxmlformats.org/officeDocument/2006/relationships/tags" Target="../tags/tag16.xml"/><Relationship Id="rId6" Type="http://schemas.openxmlformats.org/officeDocument/2006/relationships/image" Target="../media/image16.png"/><Relationship Id="rId11" Type="http://schemas.openxmlformats.org/officeDocument/2006/relationships/image" Target="../media/image21.emf"/><Relationship Id="rId5" Type="http://schemas.openxmlformats.org/officeDocument/2006/relationships/slideLayout" Target="../slideLayouts/slideLayout2.xml"/><Relationship Id="rId15" Type="http://schemas.openxmlformats.org/officeDocument/2006/relationships/image" Target="../media/image25.emf"/><Relationship Id="rId10" Type="http://schemas.openxmlformats.org/officeDocument/2006/relationships/image" Target="../media/image20.emf"/><Relationship Id="rId4" Type="http://schemas.openxmlformats.org/officeDocument/2006/relationships/tags" Target="../tags/tag19.xml"/><Relationship Id="rId9" Type="http://schemas.openxmlformats.org/officeDocument/2006/relationships/image" Target="../media/image19.emf"/><Relationship Id="rId14" Type="http://schemas.openxmlformats.org/officeDocument/2006/relationships/image" Target="../media/image24.emf"/></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23.emf"/><Relationship Id="rId3" Type="http://schemas.openxmlformats.org/officeDocument/2006/relationships/tags" Target="../tags/tag21.xml"/><Relationship Id="rId7" Type="http://schemas.openxmlformats.org/officeDocument/2006/relationships/image" Target="../media/image28.wmf"/><Relationship Id="rId12" Type="http://schemas.openxmlformats.org/officeDocument/2006/relationships/image" Target="../media/image22.emf"/><Relationship Id="rId2" Type="http://schemas.openxmlformats.org/officeDocument/2006/relationships/tags" Target="../tags/tag20.xml"/><Relationship Id="rId16" Type="http://schemas.openxmlformats.org/officeDocument/2006/relationships/image" Target="../media/image30.emf"/><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7.png"/><Relationship Id="rId5" Type="http://schemas.openxmlformats.org/officeDocument/2006/relationships/notesSlide" Target="../notesSlides/notesSlide1.xml"/><Relationship Id="rId15" Type="http://schemas.openxmlformats.org/officeDocument/2006/relationships/image" Target="../media/image29.emf"/><Relationship Id="rId10" Type="http://schemas.openxmlformats.org/officeDocument/2006/relationships/image" Target="../media/image18.png"/><Relationship Id="rId4" Type="http://schemas.openxmlformats.org/officeDocument/2006/relationships/slideLayout" Target="../slideLayouts/slideLayout1.xml"/><Relationship Id="rId9" Type="http://schemas.openxmlformats.org/officeDocument/2006/relationships/image" Target="../media/image20.emf"/><Relationship Id="rId1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3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1550988" y="1233488"/>
            <a:ext cx="6057900" cy="595312"/>
          </a:xfrm>
          <a:prstGeom prst="rect">
            <a:avLst/>
          </a:prstGeom>
          <a:noFill/>
          <a:ln w="25400">
            <a:noFill/>
            <a:miter lim="800000"/>
            <a:headEnd type="none" w="sm" len="sm"/>
            <a:tailEnd type="none" w="sm" len="sm"/>
          </a:ln>
          <a:effec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37931725" indent="-37474525" eaLnBrk="0" hangingPunct="0">
              <a:defRPr sz="2400">
                <a:solidFill>
                  <a:schemeClr val="tx1"/>
                </a:solidFill>
                <a:latin typeface="Trebuchet MS" charset="0"/>
                <a:ea typeface="ＭＳ Ｐゴシック" charset="0"/>
              </a:defRPr>
            </a:lvl2pPr>
            <a:lvl3pPr eaLnBrk="0" hangingPunct="0">
              <a:defRPr sz="2400">
                <a:solidFill>
                  <a:schemeClr val="tx1"/>
                </a:solidFill>
                <a:latin typeface="Trebuchet MS" charset="0"/>
                <a:ea typeface="ＭＳ Ｐゴシック" charset="0"/>
              </a:defRPr>
            </a:lvl3pPr>
            <a:lvl4pPr eaLnBrk="0" hangingPunct="0">
              <a:defRPr sz="2400">
                <a:solidFill>
                  <a:schemeClr val="tx1"/>
                </a:solidFill>
                <a:latin typeface="Trebuchet MS" charset="0"/>
                <a:ea typeface="ＭＳ Ｐゴシック" charset="0"/>
              </a:defRPr>
            </a:lvl4pPr>
            <a:lvl5pPr eaLnBrk="0" hangingPunct="0">
              <a:defRPr sz="2400">
                <a:solidFill>
                  <a:schemeClr val="tx1"/>
                </a:solidFill>
                <a:latin typeface="Trebuchet MS" charset="0"/>
                <a:ea typeface="ＭＳ Ｐゴシック" charset="0"/>
              </a:defRPr>
            </a:lvl5pPr>
            <a:lvl6pPr marL="457200" eaLnBrk="0" fontAlgn="base" hangingPunct="0">
              <a:spcBef>
                <a:spcPct val="0"/>
              </a:spcBef>
              <a:spcAft>
                <a:spcPct val="0"/>
              </a:spcAft>
              <a:defRPr sz="2400">
                <a:solidFill>
                  <a:schemeClr val="tx1"/>
                </a:solidFill>
                <a:latin typeface="Trebuchet MS" charset="0"/>
                <a:ea typeface="ＭＳ Ｐゴシック" charset="0"/>
              </a:defRPr>
            </a:lvl6pPr>
            <a:lvl7pPr marL="914400" eaLnBrk="0" fontAlgn="base" hangingPunct="0">
              <a:spcBef>
                <a:spcPct val="0"/>
              </a:spcBef>
              <a:spcAft>
                <a:spcPct val="0"/>
              </a:spcAft>
              <a:defRPr sz="2400">
                <a:solidFill>
                  <a:schemeClr val="tx1"/>
                </a:solidFill>
                <a:latin typeface="Trebuchet MS" charset="0"/>
                <a:ea typeface="ＭＳ Ｐゴシック" charset="0"/>
              </a:defRPr>
            </a:lvl7pPr>
            <a:lvl8pPr marL="1371600" eaLnBrk="0" fontAlgn="base" hangingPunct="0">
              <a:spcBef>
                <a:spcPct val="0"/>
              </a:spcBef>
              <a:spcAft>
                <a:spcPct val="0"/>
              </a:spcAft>
              <a:defRPr sz="2400">
                <a:solidFill>
                  <a:schemeClr val="tx1"/>
                </a:solidFill>
                <a:latin typeface="Trebuchet MS" charset="0"/>
                <a:ea typeface="ＭＳ Ｐゴシック" charset="0"/>
              </a:defRPr>
            </a:lvl8pPr>
            <a:lvl9pPr marL="1828800" eaLnBrk="0" fontAlgn="base" hangingPunct="0">
              <a:spcBef>
                <a:spcPct val="0"/>
              </a:spcBef>
              <a:spcAft>
                <a:spcPct val="0"/>
              </a:spcAft>
              <a:defRPr sz="2400">
                <a:solidFill>
                  <a:schemeClr val="tx1"/>
                </a:solidFill>
                <a:latin typeface="Trebuchet MS" charset="0"/>
                <a:ea typeface="ＭＳ Ｐゴシック" charset="0"/>
              </a:defRPr>
            </a:lvl9pPr>
          </a:lstStyle>
          <a:p>
            <a:pPr algn="ctr">
              <a:lnSpc>
                <a:spcPct val="120000"/>
              </a:lnSpc>
              <a:defRPr/>
            </a:pPr>
            <a:r>
              <a:rPr lang="en-US" sz="2800" i="1" smtClean="0">
                <a:effectLst>
                  <a:outerShdw blurRad="38100" dist="38100" dir="2700000" algn="tl">
                    <a:srgbClr val="DDDDDD"/>
                  </a:outerShdw>
                </a:effectLst>
              </a:rPr>
              <a:t>Stored Energy and Simple Actuators</a:t>
            </a:r>
            <a:endParaRPr lang="en-US" i="1" smtClean="0">
              <a:effectLst>
                <a:outerShdw blurRad="38100" dist="38100" dir="2700000" algn="tl">
                  <a:srgbClr val="DDDDDD"/>
                </a:outerShdw>
              </a:effectLst>
            </a:endParaRPr>
          </a:p>
        </p:txBody>
      </p:sp>
      <p:sp>
        <p:nvSpPr>
          <p:cNvPr id="15362" name="Text Box 5"/>
          <p:cNvSpPr txBox="1">
            <a:spLocks noChangeArrowheads="1"/>
          </p:cNvSpPr>
          <p:nvPr/>
        </p:nvSpPr>
        <p:spPr bwMode="auto">
          <a:xfrm>
            <a:off x="2752725" y="3200400"/>
            <a:ext cx="36385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r>
              <a:rPr lang="en-US" u="sng"/>
              <a:t>Outline</a:t>
            </a:r>
          </a:p>
          <a:p>
            <a:endParaRPr lang="en-US" u="sng"/>
          </a:p>
          <a:p>
            <a:pPr eaLnBrk="1" hangingPunct="1"/>
            <a:r>
              <a:rPr lang="en-US"/>
              <a:t>Magnetic-Field Actuators</a:t>
            </a:r>
          </a:p>
          <a:p>
            <a:pPr eaLnBrk="1" hangingPunct="1"/>
            <a:r>
              <a:rPr lang="en-US"/>
              <a:t>Electric-Field Actuator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65"/>
          <p:cNvSpPr txBox="1">
            <a:spLocks noChangeArrowheads="1"/>
          </p:cNvSpPr>
          <p:nvPr/>
        </p:nvSpPr>
        <p:spPr bwMode="auto">
          <a:xfrm>
            <a:off x="4794250" y="3802063"/>
            <a:ext cx="196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a:t>Max inductance</a:t>
            </a:r>
          </a:p>
        </p:txBody>
      </p:sp>
      <p:sp>
        <p:nvSpPr>
          <p:cNvPr id="27650" name="Text Box 74"/>
          <p:cNvSpPr txBox="1">
            <a:spLocks noChangeArrowheads="1"/>
          </p:cNvSpPr>
          <p:nvPr/>
        </p:nvSpPr>
        <p:spPr bwMode="auto">
          <a:xfrm>
            <a:off x="6740525" y="3800475"/>
            <a:ext cx="1892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a:t>Min inductance</a:t>
            </a:r>
          </a:p>
        </p:txBody>
      </p:sp>
      <p:sp>
        <p:nvSpPr>
          <p:cNvPr id="27651" name="Text Box 80"/>
          <p:cNvSpPr txBox="1">
            <a:spLocks noChangeArrowheads="1"/>
          </p:cNvSpPr>
          <p:nvPr/>
        </p:nvSpPr>
        <p:spPr bwMode="auto">
          <a:xfrm>
            <a:off x="762000" y="6121400"/>
            <a:ext cx="7626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600" b="1">
                <a:solidFill>
                  <a:srgbClr val="1A34CD"/>
                </a:solidFill>
              </a:rPr>
              <a:t>THE ROTATING CORE IS PULLED INTO ALIGNMENT WITH THE STATIONARY CORE</a:t>
            </a:r>
            <a:br>
              <a:rPr lang="en-US" sz="1600" b="1">
                <a:solidFill>
                  <a:srgbClr val="1A34CD"/>
                </a:solidFill>
              </a:rPr>
            </a:br>
            <a:r>
              <a:rPr lang="en-US" sz="1600" b="1">
                <a:solidFill>
                  <a:srgbClr val="1A34CD"/>
                </a:solidFill>
              </a:rPr>
              <a:t>(AGAIN, THE FORCE ACTS TO MAXIMIZE INDUCTANCE)</a:t>
            </a:r>
          </a:p>
        </p:txBody>
      </p:sp>
      <p:sp>
        <p:nvSpPr>
          <p:cNvPr id="27652" name="TextBox 45"/>
          <p:cNvSpPr txBox="1">
            <a:spLocks noChangeArrowheads="1"/>
          </p:cNvSpPr>
          <p:nvPr/>
        </p:nvSpPr>
        <p:spPr bwMode="auto">
          <a:xfrm>
            <a:off x="1293813" y="457200"/>
            <a:ext cx="6556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i="1" u="sng"/>
              <a:t>Rotating Machine: Variable-Reluctance Motor</a:t>
            </a:r>
          </a:p>
        </p:txBody>
      </p:sp>
      <p:pic>
        <p:nvPicPr>
          <p:cNvPr id="27653" name="Picture 46"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029200"/>
            <a:ext cx="3987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8"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343400"/>
            <a:ext cx="3048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219200"/>
            <a:ext cx="68103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6"/>
          <p:cNvSpPr>
            <a:spLocks noChangeArrowheads="1"/>
          </p:cNvSpPr>
          <p:nvPr/>
        </p:nvSpPr>
        <p:spPr bwMode="auto">
          <a:xfrm>
            <a:off x="1911350" y="1824038"/>
            <a:ext cx="1008063"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7657" name="Picture 18" descr="txp_fig"/>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138238" y="1519238"/>
            <a:ext cx="1143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8" name="Group 8"/>
          <p:cNvGrpSpPr>
            <a:grpSpLocks/>
          </p:cNvGrpSpPr>
          <p:nvPr/>
        </p:nvGrpSpPr>
        <p:grpSpPr bwMode="auto">
          <a:xfrm>
            <a:off x="1085850" y="1905000"/>
            <a:ext cx="312738" cy="1152525"/>
            <a:chOff x="563563" y="2436813"/>
            <a:chExt cx="331787" cy="1236662"/>
          </a:xfrm>
        </p:grpSpPr>
        <p:pic>
          <p:nvPicPr>
            <p:cNvPr id="27663" name="Picture 19"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633413" y="2974975"/>
              <a:ext cx="16827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Text Box 20"/>
            <p:cNvSpPr txBox="1">
              <a:spLocks noChangeArrowheads="1"/>
            </p:cNvSpPr>
            <p:nvPr/>
          </p:nvSpPr>
          <p:spPr bwMode="auto">
            <a:xfrm>
              <a:off x="563563" y="2436813"/>
              <a:ext cx="331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sp>
          <p:nvSpPr>
            <p:cNvPr id="27665" name="Text Box 21"/>
            <p:cNvSpPr txBox="1">
              <a:spLocks noChangeArrowheads="1"/>
            </p:cNvSpPr>
            <p:nvPr/>
          </p:nvSpPr>
          <p:spPr bwMode="auto">
            <a:xfrm>
              <a:off x="584200" y="3276600"/>
              <a:ext cx="268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grpSp>
      <p:sp>
        <p:nvSpPr>
          <p:cNvPr id="53" name="Line 77"/>
          <p:cNvSpPr>
            <a:spLocks noChangeShapeType="1"/>
          </p:cNvSpPr>
          <p:nvPr/>
        </p:nvSpPr>
        <p:spPr bwMode="auto">
          <a:xfrm flipV="1">
            <a:off x="5867400" y="1936750"/>
            <a:ext cx="430213" cy="4254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pic>
        <p:nvPicPr>
          <p:cNvPr id="27660"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295400"/>
            <a:ext cx="36068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1219200"/>
            <a:ext cx="6921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1"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229350" y="1655763"/>
            <a:ext cx="601663"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34149" name="Rectangle 5"/>
          <p:cNvSpPr>
            <a:spLocks noChangeArrowheads="1"/>
          </p:cNvSpPr>
          <p:nvPr/>
        </p:nvSpPr>
        <p:spPr bwMode="auto">
          <a:xfrm>
            <a:off x="3886200" y="1981200"/>
            <a:ext cx="4765675" cy="641350"/>
          </a:xfrm>
          <a:prstGeom prst="rect">
            <a:avLst/>
          </a:prstGeom>
          <a:noFill/>
          <a:ln w="9525">
            <a:noFill/>
            <a:miter lim="800000"/>
            <a:headEnd/>
            <a:tailEnd/>
          </a:ln>
          <a:effectLst/>
        </p:spPr>
        <p:txBody>
          <a:bodyPr anchor="ctr">
            <a:spAutoFit/>
          </a:bodyPr>
          <a:lstStyle/>
          <a:p>
            <a:pPr>
              <a:defRPr/>
            </a:pPr>
            <a:r>
              <a:rPr dirty="0" lang="en-US"/>
              <a:t>magnetic strontium ferrite, SrFe12O19, particles dispersed in the elastomer </a:t>
            </a:r>
            <a:r>
              <a:rPr dirty="0" err="1" lang="en-US"/>
              <a:t>Hypalon</a:t>
            </a:r>
            <a:r>
              <a:rPr dirty="0" lang="en-US">
                <a:effectLst>
                  <a:outerShdw algn="tl" blurRad="38100" dir="2700000" dist="38100">
                    <a:srgbClr val="DDDDDD"/>
                  </a:outerShdw>
                </a:effectLst>
              </a:rPr>
              <a:t> </a:t>
            </a:r>
          </a:p>
        </p:txBody>
      </p:sp>
      <p:sp>
        <p:nvSpPr>
          <p:cNvPr id="28674" name="Rectangle 7"/>
          <p:cNvSpPr>
            <a:spLocks noChangeArrowheads="1"/>
          </p:cNvSpPr>
          <p:nvPr/>
        </p:nvSpPr>
        <p:spPr bwMode="auto">
          <a:xfrm>
            <a:off x="3836988" y="381000"/>
            <a:ext cx="2411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i="1" lang="en-US" sz="2400" u="sng"/>
              <a:t>Magnetic Poetry</a:t>
            </a:r>
          </a:p>
        </p:txBody>
      </p:sp>
      <p:pic>
        <p:nvPicPr>
          <p:cNvPr id="28675"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9600" y="533400"/>
            <a:ext cx="296703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
          <p:cNvSpPr txBox="1">
            <a:spLocks noChangeArrowheads="1"/>
          </p:cNvSpPr>
          <p:nvPr/>
        </p:nvSpPr>
        <p:spPr bwMode="auto">
          <a:xfrm>
            <a:off x="609600" y="3581400"/>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dirty="0" lang="en-US" sz="1200"/>
              <a:t>Image by Steve Johnson </a:t>
            </a:r>
            <a:r>
              <a:rPr dirty="0" lang="en-US" sz="1200">
                <a:solidFill>
                  <a:srgbClr val="000000"/>
                </a:solidFill>
                <a:hlinkClick r:id="rId3"/>
              </a:rPr>
              <a:t>http://</a:t>
            </a:r>
            <a:r>
              <a:rPr dirty="0" err="1" lang="en-US" sz="1200">
                <a:solidFill>
                  <a:srgbClr val="000000"/>
                </a:solidFill>
                <a:hlinkClick r:id="rId3"/>
              </a:rPr>
              <a:t>www.flickr.com</a:t>
            </a:r>
            <a:r>
              <a:rPr dirty="0" lang="en-US" sz="1200">
                <a:solidFill>
                  <a:srgbClr val="000000"/>
                </a:solidFill>
                <a:hlinkClick r:id="rId3"/>
              </a:rPr>
              <a:t>/photos/</a:t>
            </a:r>
            <a:r>
              <a:rPr dirty="0" err="1" lang="en-US" sz="1200">
                <a:solidFill>
                  <a:srgbClr val="000000"/>
                </a:solidFill>
                <a:hlinkClick r:id="rId3"/>
              </a:rPr>
              <a:t>artbystevejohnson</a:t>
            </a:r>
            <a:r>
              <a:rPr dirty="0" lang="en-US" sz="1200">
                <a:solidFill>
                  <a:srgbClr val="000000"/>
                </a:solidFill>
                <a:hlinkClick r:id="rId3"/>
              </a:rPr>
              <a:t>/4621636807/</a:t>
            </a:r>
            <a:r>
              <a:rPr dirty="0" lang="en-US" sz="1200">
                <a:solidFill>
                  <a:srgbClr val="000000"/>
                </a:solidFill>
              </a:rPr>
              <a:t>on </a:t>
            </a:r>
            <a:r>
              <a:rPr dirty="0" err="1" lang="en-US" smtClean="0" sz="1200">
                <a:solidFill>
                  <a:srgbClr val="000000"/>
                </a:solidFill>
              </a:rPr>
              <a:t>flickr</a:t>
            </a:r>
            <a:r>
              <a:rPr dirty="0" lang="en-US" smtClean="0" sz="1200">
                <a:solidFill>
                  <a:srgbClr val="000000"/>
                </a:solidFill>
              </a:rPr>
              <a:t> </a:t>
            </a:r>
            <a:endParaRPr dirty="0" lang="en-US" sz="1200">
              <a:solidFill>
                <a:srgbClr val="000000"/>
              </a:solidFill>
            </a:endParaRPr>
          </a:p>
        </p:txBody>
      </p:sp>
      <p:pic>
        <p:nvPicPr>
          <p:cNvPr id="2867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810000"/>
            <a:ext cx="55499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ChangeArrowheads="1"/>
          </p:cNvSpPr>
          <p:nvPr/>
        </p:nvSpPr>
        <p:spPr bwMode="auto">
          <a:xfrm>
            <a:off x="3657600" y="6248400"/>
            <a:ext cx="4765675" cy="369888"/>
          </a:xfrm>
          <a:prstGeom prst="rect">
            <a:avLst/>
          </a:prstGeom>
          <a:noFill/>
          <a:ln w="9525">
            <a:noFill/>
            <a:miter lim="800000"/>
            <a:headEnd/>
            <a:tailEnd/>
          </a:ln>
          <a:effectLst/>
        </p:spPr>
        <p:txBody>
          <a:bodyPr anchor="ctr">
            <a:spAutoFit/>
          </a:bodyPr>
          <a:lstStyle/>
          <a:p>
            <a:pPr>
              <a:defRPr/>
            </a:pPr>
            <a:r>
              <a:rPr dirty="0" lang="en-US"/>
              <a:t>Domains (arrows indicate field direction)</a:t>
            </a:r>
            <a:endParaRPr dirty="0" lang="en-US">
              <a:effectLst>
                <a:outerShdw algn="tl" blurRad="38100" dir="2700000" dist="38100">
                  <a:srgbClr val="DDDDDD"/>
                </a:outerShdw>
              </a:effectLst>
            </a:endParaRPr>
          </a:p>
        </p:txBody>
      </p:sp>
      <p:sp>
        <p:nvSpPr>
          <p:cNvPr id="11" name="Rectangle 5"/>
          <p:cNvSpPr>
            <a:spLocks noChangeArrowheads="1"/>
          </p:cNvSpPr>
          <p:nvPr/>
        </p:nvSpPr>
        <p:spPr bwMode="auto">
          <a:xfrm>
            <a:off x="4953000" y="3505200"/>
            <a:ext cx="1412875" cy="369888"/>
          </a:xfrm>
          <a:prstGeom prst="rect">
            <a:avLst/>
          </a:prstGeom>
          <a:noFill/>
          <a:ln w="9525">
            <a:noFill/>
            <a:miter lim="800000"/>
            <a:headEnd/>
            <a:tailEnd/>
          </a:ln>
          <a:effectLst/>
        </p:spPr>
        <p:txBody>
          <a:bodyPr anchor="ctr">
            <a:spAutoFit/>
          </a:bodyPr>
          <a:lstStyle/>
          <a:p>
            <a:pPr>
              <a:defRPr/>
            </a:pPr>
            <a:r>
              <a:rPr dirty="0" lang="en-US"/>
              <a:t>Field lines</a:t>
            </a:r>
            <a:endParaRPr dirty="0" lang="en-US">
              <a:effectLst>
                <a:outerShdw algn="tl" blurRad="38100" dir="2700000" dist="38100">
                  <a:srgbClr val="DDDDDD"/>
                </a:outerShdw>
              </a:effectLst>
            </a:endParaRPr>
          </a:p>
        </p:txBody>
      </p:sp>
      <p:sp>
        <p:nvSpPr>
          <p:cNvPr id="12" name="Rectangle 5"/>
          <p:cNvSpPr>
            <a:spLocks noChangeArrowheads="1"/>
          </p:cNvSpPr>
          <p:nvPr/>
        </p:nvSpPr>
        <p:spPr bwMode="auto">
          <a:xfrm>
            <a:off x="2743200" y="4354513"/>
            <a:ext cx="2286000" cy="369887"/>
          </a:xfrm>
          <a:prstGeom prst="rect">
            <a:avLst/>
          </a:prstGeom>
          <a:noFill/>
          <a:ln w="9525">
            <a:noFill/>
            <a:miter lim="800000"/>
            <a:headEnd/>
            <a:tailEnd/>
          </a:ln>
          <a:effectLst/>
        </p:spPr>
        <p:txBody>
          <a:bodyPr anchor="ctr">
            <a:spAutoFit/>
          </a:bodyPr>
          <a:lstStyle/>
          <a:p>
            <a:pPr>
              <a:defRPr/>
            </a:pPr>
            <a:r>
              <a:rPr dirty="0" lang="en-US"/>
              <a:t>Back (brown) side</a:t>
            </a:r>
            <a:endParaRPr dirty="0" lang="en-US">
              <a:effectLst>
                <a:outerShdw algn="tl" blurRad="38100" dir="2700000" dist="38100">
                  <a:srgbClr val="DDDDDD"/>
                </a:outerShdw>
              </a:effectLst>
            </a:endParaRPr>
          </a:p>
        </p:txBody>
      </p:sp>
      <p:sp>
        <p:nvSpPr>
          <p:cNvPr id="13" name="Rectangle 5"/>
          <p:cNvSpPr>
            <a:spLocks noChangeArrowheads="1"/>
          </p:cNvSpPr>
          <p:nvPr/>
        </p:nvSpPr>
        <p:spPr bwMode="auto">
          <a:xfrm>
            <a:off x="2743200" y="5410200"/>
            <a:ext cx="2286000" cy="369888"/>
          </a:xfrm>
          <a:prstGeom prst="rect">
            <a:avLst/>
          </a:prstGeom>
          <a:noFill/>
          <a:ln w="9525">
            <a:noFill/>
            <a:miter lim="800000"/>
            <a:headEnd/>
            <a:tailEnd/>
          </a:ln>
          <a:effectLst/>
        </p:spPr>
        <p:txBody>
          <a:bodyPr anchor="ctr">
            <a:spAutoFit/>
          </a:bodyPr>
          <a:lstStyle/>
          <a:p>
            <a:pPr>
              <a:defRPr/>
            </a:pPr>
            <a:r>
              <a:rPr dirty="0" lang="en-US"/>
              <a:t>Front (printed) side</a:t>
            </a:r>
            <a:endParaRPr dirty="0" lang="en-US">
              <a:effectLst>
                <a:outerShdw algn="tl" blurRad="38100" dir="2700000" dist="38100">
                  <a:srgbClr val="DDDDDD"/>
                </a:outerShdw>
              </a:effectLst>
            </a:endParaRPr>
          </a:p>
        </p:txBody>
      </p:sp>
    </p:spTree>
  </p:cSld>
  <p:clrMapOvr>
    <a:masterClrMapping/>
  </p:clrMapOvr>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withGroup">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7"/>
                                        </p:tgtEl>
                                        <p:attrNameLst>
                                          <p:attrName>style.visibility</p:attrName>
                                        </p:attrNameLst>
                                      </p:cBhvr>
                                      <p:to>
                                        <p:strVal val="visible"/>
                                      </p:to>
                                    </p:set>
                                    <p:animEffect filter="blinds(horizontal)" transition="in">
                                      <p:cBhvr>
                                        <p:cTn dur="500" id="7"/>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21375" y="1143000"/>
            <a:ext cx="11541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5"/>
          <p:cNvSpPr>
            <a:spLocks noChangeArrowheads="1"/>
          </p:cNvSpPr>
          <p:nvPr/>
        </p:nvSpPr>
        <p:spPr bwMode="auto">
          <a:xfrm>
            <a:off x="3836988" y="381000"/>
            <a:ext cx="2411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Magnetic Poetry</a:t>
            </a:r>
          </a:p>
        </p:txBody>
      </p:sp>
      <p:pic>
        <p:nvPicPr>
          <p:cNvPr id="29699" name="Picture 39"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3200400" y="4953000"/>
            <a:ext cx="21828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44" name="Text Box 40"/>
          <p:cNvSpPr txBox="1">
            <a:spLocks noChangeArrowheads="1"/>
          </p:cNvSpPr>
          <p:nvPr/>
        </p:nvSpPr>
        <p:spPr bwMode="auto">
          <a:xfrm>
            <a:off x="573088" y="928688"/>
            <a:ext cx="950912" cy="36671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37931725" indent="-37474525" eaLnBrk="0" hangingPunct="0">
              <a:defRPr sz="2400">
                <a:solidFill>
                  <a:schemeClr val="tx1"/>
                </a:solidFill>
                <a:latin typeface="Trebuchet MS" charset="0"/>
                <a:ea typeface="ＭＳ Ｐゴシック" charset="0"/>
              </a:defRPr>
            </a:lvl2pPr>
            <a:lvl3pPr eaLnBrk="0" hangingPunct="0">
              <a:defRPr sz="2400">
                <a:solidFill>
                  <a:schemeClr val="tx1"/>
                </a:solidFill>
                <a:latin typeface="Trebuchet MS" charset="0"/>
                <a:ea typeface="ＭＳ Ｐゴシック" charset="0"/>
              </a:defRPr>
            </a:lvl3pPr>
            <a:lvl4pPr eaLnBrk="0" hangingPunct="0">
              <a:defRPr sz="2400">
                <a:solidFill>
                  <a:schemeClr val="tx1"/>
                </a:solidFill>
                <a:latin typeface="Trebuchet MS" charset="0"/>
                <a:ea typeface="ＭＳ Ｐゴシック" charset="0"/>
              </a:defRPr>
            </a:lvl4pPr>
            <a:lvl5pPr eaLnBrk="0" hangingPunct="0">
              <a:defRPr sz="2400">
                <a:solidFill>
                  <a:schemeClr val="tx1"/>
                </a:solidFill>
                <a:latin typeface="Trebuchet MS" charset="0"/>
                <a:ea typeface="ＭＳ Ｐゴシック" charset="0"/>
              </a:defRPr>
            </a:lvl5pPr>
            <a:lvl6pPr marL="457200" eaLnBrk="0" fontAlgn="base" hangingPunct="0">
              <a:spcBef>
                <a:spcPct val="0"/>
              </a:spcBef>
              <a:spcAft>
                <a:spcPct val="0"/>
              </a:spcAft>
              <a:defRPr sz="2400">
                <a:solidFill>
                  <a:schemeClr val="tx1"/>
                </a:solidFill>
                <a:latin typeface="Trebuchet MS" charset="0"/>
                <a:ea typeface="ＭＳ Ｐゴシック" charset="0"/>
              </a:defRPr>
            </a:lvl6pPr>
            <a:lvl7pPr marL="914400" eaLnBrk="0" fontAlgn="base" hangingPunct="0">
              <a:spcBef>
                <a:spcPct val="0"/>
              </a:spcBef>
              <a:spcAft>
                <a:spcPct val="0"/>
              </a:spcAft>
              <a:defRPr sz="2400">
                <a:solidFill>
                  <a:schemeClr val="tx1"/>
                </a:solidFill>
                <a:latin typeface="Trebuchet MS" charset="0"/>
                <a:ea typeface="ＭＳ Ｐゴシック" charset="0"/>
              </a:defRPr>
            </a:lvl7pPr>
            <a:lvl8pPr marL="1371600" eaLnBrk="0" fontAlgn="base" hangingPunct="0">
              <a:spcBef>
                <a:spcPct val="0"/>
              </a:spcBef>
              <a:spcAft>
                <a:spcPct val="0"/>
              </a:spcAft>
              <a:defRPr sz="2400">
                <a:solidFill>
                  <a:schemeClr val="tx1"/>
                </a:solidFill>
                <a:latin typeface="Trebuchet MS" charset="0"/>
                <a:ea typeface="ＭＳ Ｐゴシック" charset="0"/>
              </a:defRPr>
            </a:lvl8pPr>
            <a:lvl9pPr marL="18288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defRPr/>
            </a:pPr>
            <a:r>
              <a:rPr lang="en-US" sz="1800" dirty="0" smtClean="0">
                <a:effectLst>
                  <a:outerShdw blurRad="38100" dist="38100" dir="2700000" algn="tl">
                    <a:srgbClr val="DDDDDD"/>
                  </a:outerShdw>
                </a:effectLst>
              </a:rPr>
              <a:t>magnet</a:t>
            </a:r>
          </a:p>
        </p:txBody>
      </p:sp>
      <p:sp>
        <p:nvSpPr>
          <p:cNvPr id="123945" name="Text Box 41"/>
          <p:cNvSpPr txBox="1">
            <a:spLocks noChangeArrowheads="1"/>
          </p:cNvSpPr>
          <p:nvPr/>
        </p:nvSpPr>
        <p:spPr bwMode="auto">
          <a:xfrm>
            <a:off x="2057400" y="990600"/>
            <a:ext cx="788988" cy="3667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37931725" indent="-37474525" eaLnBrk="0" hangingPunct="0">
              <a:defRPr sz="2400">
                <a:solidFill>
                  <a:schemeClr val="tx1"/>
                </a:solidFill>
                <a:latin typeface="Trebuchet MS" charset="0"/>
                <a:ea typeface="ＭＳ Ｐゴシック" charset="0"/>
              </a:defRPr>
            </a:lvl2pPr>
            <a:lvl3pPr eaLnBrk="0" hangingPunct="0">
              <a:defRPr sz="2400">
                <a:solidFill>
                  <a:schemeClr val="tx1"/>
                </a:solidFill>
                <a:latin typeface="Trebuchet MS" charset="0"/>
                <a:ea typeface="ＭＳ Ｐゴシック" charset="0"/>
              </a:defRPr>
            </a:lvl3pPr>
            <a:lvl4pPr eaLnBrk="0" hangingPunct="0">
              <a:defRPr sz="2400">
                <a:solidFill>
                  <a:schemeClr val="tx1"/>
                </a:solidFill>
                <a:latin typeface="Trebuchet MS" charset="0"/>
                <a:ea typeface="ＭＳ Ｐゴシック" charset="0"/>
              </a:defRPr>
            </a:lvl4pPr>
            <a:lvl5pPr eaLnBrk="0" hangingPunct="0">
              <a:defRPr sz="2400">
                <a:solidFill>
                  <a:schemeClr val="tx1"/>
                </a:solidFill>
                <a:latin typeface="Trebuchet MS" charset="0"/>
                <a:ea typeface="ＭＳ Ｐゴシック" charset="0"/>
              </a:defRPr>
            </a:lvl5pPr>
            <a:lvl6pPr marL="457200" eaLnBrk="0" fontAlgn="base" hangingPunct="0">
              <a:spcBef>
                <a:spcPct val="0"/>
              </a:spcBef>
              <a:spcAft>
                <a:spcPct val="0"/>
              </a:spcAft>
              <a:defRPr sz="2400">
                <a:solidFill>
                  <a:schemeClr val="tx1"/>
                </a:solidFill>
                <a:latin typeface="Trebuchet MS" charset="0"/>
                <a:ea typeface="ＭＳ Ｐゴシック" charset="0"/>
              </a:defRPr>
            </a:lvl6pPr>
            <a:lvl7pPr marL="914400" eaLnBrk="0" fontAlgn="base" hangingPunct="0">
              <a:spcBef>
                <a:spcPct val="0"/>
              </a:spcBef>
              <a:spcAft>
                <a:spcPct val="0"/>
              </a:spcAft>
              <a:defRPr sz="2400">
                <a:solidFill>
                  <a:schemeClr val="tx1"/>
                </a:solidFill>
                <a:latin typeface="Trebuchet MS" charset="0"/>
                <a:ea typeface="ＭＳ Ｐゴシック" charset="0"/>
              </a:defRPr>
            </a:lvl7pPr>
            <a:lvl8pPr marL="1371600" eaLnBrk="0" fontAlgn="base" hangingPunct="0">
              <a:spcBef>
                <a:spcPct val="0"/>
              </a:spcBef>
              <a:spcAft>
                <a:spcPct val="0"/>
              </a:spcAft>
              <a:defRPr sz="2400">
                <a:solidFill>
                  <a:schemeClr val="tx1"/>
                </a:solidFill>
                <a:latin typeface="Trebuchet MS" charset="0"/>
                <a:ea typeface="ＭＳ Ｐゴシック" charset="0"/>
              </a:defRPr>
            </a:lvl8pPr>
            <a:lvl9pPr marL="18288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defRPr/>
            </a:pPr>
            <a:r>
              <a:rPr lang="en-US" sz="1800" dirty="0" smtClean="0">
                <a:effectLst>
                  <a:outerShdw blurRad="38100" dist="38100" dir="2700000" algn="tl">
                    <a:srgbClr val="DDDDDD"/>
                  </a:outerShdw>
                </a:effectLst>
              </a:rPr>
              <a:t>fridge</a:t>
            </a:r>
          </a:p>
        </p:txBody>
      </p:sp>
      <p:pic>
        <p:nvPicPr>
          <p:cNvPr id="29702" name="Picture 46"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3211513" y="5803900"/>
            <a:ext cx="25034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47"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609600" y="4953000"/>
            <a:ext cx="16668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8" descr="txp_fi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6248400" y="4724400"/>
            <a:ext cx="1651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50" descr="txp_fi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6934200" y="5105400"/>
            <a:ext cx="145097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4400" y="1371600"/>
            <a:ext cx="18923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Box 36"/>
          <p:cNvSpPr txBox="1">
            <a:spLocks noChangeArrowheads="1"/>
          </p:cNvSpPr>
          <p:nvPr/>
        </p:nvSpPr>
        <p:spPr bwMode="auto">
          <a:xfrm>
            <a:off x="6477000" y="6019800"/>
            <a:ext cx="120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PRESSURE</a:t>
            </a:r>
          </a:p>
        </p:txBody>
      </p:sp>
      <p:sp>
        <p:nvSpPr>
          <p:cNvPr id="13" name="Right Brace 12"/>
          <p:cNvSpPr/>
          <p:nvPr/>
        </p:nvSpPr>
        <p:spPr>
          <a:xfrm rot="5400000">
            <a:off x="7010400" y="5638800"/>
            <a:ext cx="152400" cy="609600"/>
          </a:xfrm>
          <a:prstGeom prst="rightBrace">
            <a:avLst>
              <a:gd name="adj1" fmla="val 39583"/>
              <a:gd name="adj2" fmla="val 50000"/>
            </a:avLst>
          </a:prstGeom>
          <a:ln>
            <a:solidFill>
              <a:srgbClr val="4F81BD"/>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89778" y="2935111"/>
            <a:ext cx="4713111" cy="3668889"/>
          </a:xfrm>
          <a:prstGeom prst="rect">
            <a:avLst/>
          </a:prstGeom>
          <a:solidFill>
            <a:schemeClr val="bg1">
              <a:lumMod val="5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4084271" y="2796121"/>
            <a:ext cx="5059729" cy="4061879"/>
          </a:xfrm>
          <a:prstGeom prst="rect">
            <a:avLst/>
          </a:prstGeom>
        </p:spPr>
      </p:pic>
      <p:sp>
        <p:nvSpPr>
          <p:cNvPr id="30721" name="Rectangle 2"/>
          <p:cNvSpPr>
            <a:spLocks noChangeArrowheads="1"/>
          </p:cNvSpPr>
          <p:nvPr/>
        </p:nvSpPr>
        <p:spPr bwMode="auto">
          <a:xfrm>
            <a:off x="5345641" y="605366"/>
            <a:ext cx="327342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i="1" u="sng" dirty="0"/>
              <a:t>Ubiquitous </a:t>
            </a:r>
            <a:br>
              <a:rPr lang="en-US" sz="2400" i="1" u="sng" dirty="0"/>
            </a:br>
            <a:r>
              <a:rPr lang="en-US" sz="2400" i="1" u="sng" dirty="0"/>
              <a:t>Electrostatic Motors</a:t>
            </a:r>
          </a:p>
        </p:txBody>
      </p:sp>
      <p:grpSp>
        <p:nvGrpSpPr>
          <p:cNvPr id="6" name="Group 5"/>
          <p:cNvGrpSpPr/>
          <p:nvPr/>
        </p:nvGrpSpPr>
        <p:grpSpPr>
          <a:xfrm>
            <a:off x="-135467" y="541866"/>
            <a:ext cx="5130800" cy="3640667"/>
            <a:chOff x="198204" y="3397250"/>
            <a:chExt cx="3945056" cy="2762250"/>
          </a:xfrm>
        </p:grpSpPr>
        <p:pic>
          <p:nvPicPr>
            <p:cNvPr id="2" name="Picture 1"/>
            <p:cNvPicPr>
              <a:picLocks noChangeAspect="1"/>
            </p:cNvPicPr>
            <p:nvPr/>
          </p:nvPicPr>
          <p:blipFill>
            <a:blip r:embed="rId3"/>
            <a:stretch>
              <a:fillRect/>
            </a:stretch>
          </p:blipFill>
          <p:spPr>
            <a:xfrm>
              <a:off x="198204" y="3397250"/>
              <a:ext cx="3561512" cy="2762250"/>
            </a:xfrm>
            <a:prstGeom prst="rect">
              <a:avLst/>
            </a:prstGeom>
          </p:spPr>
        </p:pic>
        <p:sp>
          <p:nvSpPr>
            <p:cNvPr id="11" name="Rectangle 12"/>
            <p:cNvSpPr>
              <a:spLocks noChangeArrowheads="1"/>
            </p:cNvSpPr>
            <p:nvPr/>
          </p:nvSpPr>
          <p:spPr bwMode="auto">
            <a:xfrm>
              <a:off x="3431118" y="4163484"/>
              <a:ext cx="7121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t>Hinges</a:t>
              </a:r>
            </a:p>
          </p:txBody>
        </p:sp>
        <p:sp>
          <p:nvSpPr>
            <p:cNvPr id="12" name="Rectangle 12"/>
            <p:cNvSpPr>
              <a:spLocks noChangeArrowheads="1"/>
            </p:cNvSpPr>
            <p:nvPr/>
          </p:nvSpPr>
          <p:spPr bwMode="auto">
            <a:xfrm>
              <a:off x="345017" y="4897967"/>
              <a:ext cx="556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t>Yoke</a:t>
              </a:r>
            </a:p>
          </p:txBody>
        </p:sp>
        <p:sp>
          <p:nvSpPr>
            <p:cNvPr id="13" name="Rectangle 12"/>
            <p:cNvSpPr>
              <a:spLocks noChangeArrowheads="1"/>
            </p:cNvSpPr>
            <p:nvPr/>
          </p:nvSpPr>
          <p:spPr bwMode="auto">
            <a:xfrm>
              <a:off x="698500" y="5389033"/>
              <a:ext cx="11062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t>Landing Tip</a:t>
              </a:r>
            </a:p>
          </p:txBody>
        </p:sp>
        <p:cxnSp>
          <p:nvCxnSpPr>
            <p:cNvPr id="14" name="Straight Arrow Connector 13"/>
            <p:cNvCxnSpPr/>
            <p:nvPr/>
          </p:nvCxnSpPr>
          <p:spPr>
            <a:xfrm flipH="1">
              <a:off x="2899833" y="4318000"/>
              <a:ext cx="582084" cy="349250"/>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783168" y="4751917"/>
              <a:ext cx="857249" cy="211666"/>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693333" y="5137150"/>
              <a:ext cx="596900" cy="440267"/>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grpSp>
      <p:sp>
        <p:nvSpPr>
          <p:cNvPr id="23" name="Rectangle 22"/>
          <p:cNvSpPr>
            <a:spLocks noChangeArrowheads="1"/>
          </p:cNvSpPr>
          <p:nvPr/>
        </p:nvSpPr>
        <p:spPr bwMode="auto">
          <a:xfrm>
            <a:off x="8125178" y="5700183"/>
            <a:ext cx="723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t>Screen</a:t>
            </a:r>
          </a:p>
        </p:txBody>
      </p:sp>
      <p:sp>
        <p:nvSpPr>
          <p:cNvPr id="24" name="Rectangle 23"/>
          <p:cNvSpPr>
            <a:spLocks noChangeArrowheads="1"/>
          </p:cNvSpPr>
          <p:nvPr/>
        </p:nvSpPr>
        <p:spPr bwMode="auto">
          <a:xfrm>
            <a:off x="6989938" y="3735917"/>
            <a:ext cx="14256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t>Projection Lens</a:t>
            </a:r>
          </a:p>
        </p:txBody>
      </p:sp>
      <p:sp>
        <p:nvSpPr>
          <p:cNvPr id="25" name="Rectangle 24"/>
          <p:cNvSpPr>
            <a:spLocks noChangeArrowheads="1"/>
          </p:cNvSpPr>
          <p:nvPr/>
        </p:nvSpPr>
        <p:spPr bwMode="auto">
          <a:xfrm>
            <a:off x="4521199" y="5020733"/>
            <a:ext cx="9997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t>Color filer</a:t>
            </a:r>
          </a:p>
        </p:txBody>
      </p:sp>
      <p:sp>
        <p:nvSpPr>
          <p:cNvPr id="26" name="Rectangle 25"/>
          <p:cNvSpPr>
            <a:spLocks noChangeArrowheads="1"/>
          </p:cNvSpPr>
          <p:nvPr/>
        </p:nvSpPr>
        <p:spPr bwMode="auto">
          <a:xfrm>
            <a:off x="4567766" y="5437715"/>
            <a:ext cx="10951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t>Condensing </a:t>
            </a:r>
          </a:p>
          <a:p>
            <a:r>
              <a:rPr lang="en-US" sz="1400" dirty="0" smtClean="0"/>
              <a:t>lens</a:t>
            </a:r>
          </a:p>
        </p:txBody>
      </p:sp>
      <p:sp>
        <p:nvSpPr>
          <p:cNvPr id="27" name="Rectangle 26"/>
          <p:cNvSpPr>
            <a:spLocks noChangeArrowheads="1"/>
          </p:cNvSpPr>
          <p:nvPr/>
        </p:nvSpPr>
        <p:spPr bwMode="auto">
          <a:xfrm>
            <a:off x="4864804" y="3381728"/>
            <a:ext cx="5322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t>DMD</a:t>
            </a:r>
          </a:p>
        </p:txBody>
      </p:sp>
      <p:sp>
        <p:nvSpPr>
          <p:cNvPr id="28" name="Rectangle 27"/>
          <p:cNvSpPr>
            <a:spLocks noChangeArrowheads="1"/>
          </p:cNvSpPr>
          <p:nvPr/>
        </p:nvSpPr>
        <p:spPr bwMode="auto">
          <a:xfrm>
            <a:off x="6230760" y="3248376"/>
            <a:ext cx="9987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t>DLP Board</a:t>
            </a:r>
          </a:p>
        </p:txBody>
      </p:sp>
      <p:sp>
        <p:nvSpPr>
          <p:cNvPr id="29" name="Rectangle 28"/>
          <p:cNvSpPr>
            <a:spLocks noChangeArrowheads="1"/>
          </p:cNvSpPr>
          <p:nvPr/>
        </p:nvSpPr>
        <p:spPr bwMode="auto">
          <a:xfrm>
            <a:off x="4647493" y="3855859"/>
            <a:ext cx="8028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t>Shaping </a:t>
            </a:r>
          </a:p>
          <a:p>
            <a:r>
              <a:rPr lang="en-US" sz="1400" dirty="0" smtClean="0"/>
              <a:t>Lens</a:t>
            </a:r>
          </a:p>
        </p:txBody>
      </p:sp>
      <p:cxnSp>
        <p:nvCxnSpPr>
          <p:cNvPr id="30" name="Straight Arrow Connector 29"/>
          <p:cNvCxnSpPr/>
          <p:nvPr/>
        </p:nvCxnSpPr>
        <p:spPr>
          <a:xfrm>
            <a:off x="5277556" y="3612444"/>
            <a:ext cx="451555" cy="239889"/>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5305778" y="5136444"/>
            <a:ext cx="225778" cy="366890"/>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9" name="Rectangle 38"/>
          <p:cNvSpPr>
            <a:spLocks noChangeArrowheads="1"/>
          </p:cNvSpPr>
          <p:nvPr/>
        </p:nvSpPr>
        <p:spPr bwMode="auto">
          <a:xfrm>
            <a:off x="5943599" y="6051549"/>
            <a:ext cx="11721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t>Light source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76200"/>
            <a:ext cx="2070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323850" y="328613"/>
            <a:ext cx="24463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u="sng">
                <a:cs typeface="Trebuchet MS" charset="0"/>
              </a:rPr>
              <a:t>Energy Stored in </a:t>
            </a:r>
          </a:p>
          <a:p>
            <a:pPr eaLnBrk="1" hangingPunct="1"/>
            <a:r>
              <a:rPr lang="en-US" u="sng">
                <a:cs typeface="Trebuchet MS" charset="0"/>
              </a:rPr>
              <a:t>Electric Fields</a:t>
            </a:r>
          </a:p>
        </p:txBody>
      </p:sp>
      <p:sp>
        <p:nvSpPr>
          <p:cNvPr id="31748" name="TextBox 3"/>
          <p:cNvSpPr txBox="1">
            <a:spLocks noChangeArrowheads="1"/>
          </p:cNvSpPr>
          <p:nvPr/>
        </p:nvSpPr>
        <p:spPr bwMode="auto">
          <a:xfrm>
            <a:off x="352425" y="1295400"/>
            <a:ext cx="32004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Aft>
                <a:spcPts val="1200"/>
              </a:spcAft>
              <a:buFontTx/>
              <a:buAutoNum type="arabicPeriod"/>
            </a:pPr>
            <a:r>
              <a:rPr lang="en-US" sz="1600">
                <a:cs typeface="Trebuchet MS" charset="0"/>
              </a:rPr>
              <a:t>Begin with a neutral reference conductor, the charge reservoir.  Its potential is zero, by definition.</a:t>
            </a:r>
          </a:p>
          <a:p>
            <a:pPr eaLnBrk="1" hangingPunct="1">
              <a:spcAft>
                <a:spcPts val="1200"/>
              </a:spcAft>
              <a:buFontTx/>
              <a:buAutoNum type="arabicPeriod"/>
            </a:pPr>
            <a:r>
              <a:rPr lang="en-US" sz="1600">
                <a:cs typeface="Trebuchet MS" charset="0"/>
              </a:rPr>
              <a:t>Move charges from the reference conductor into free space, thereby creating an electric field and doing work in the process.  The work is stored as potential energy in the electric fields.</a:t>
            </a:r>
          </a:p>
          <a:p>
            <a:pPr eaLnBrk="1" hangingPunct="1">
              <a:spcAft>
                <a:spcPts val="1200"/>
              </a:spcAft>
              <a:buFontTx/>
              <a:buAutoNum type="arabicPeriod"/>
            </a:pPr>
            <a:r>
              <a:rPr lang="en-US" sz="1600">
                <a:cs typeface="Trebuchet MS" charset="0"/>
              </a:rPr>
              <a:t>Account for all the work done, and thereby derive the energy stored in the electric fields.</a:t>
            </a:r>
          </a:p>
          <a:p>
            <a:pPr eaLnBrk="1" hangingPunct="1">
              <a:spcAft>
                <a:spcPts val="1200"/>
              </a:spcAft>
              <a:buFontTx/>
              <a:buAutoNum type="arabicPeriod"/>
            </a:pPr>
            <a:r>
              <a:rPr lang="en-US" sz="1600">
                <a:cs typeface="Trebuchet MS" charset="0"/>
              </a:rPr>
              <a:t>The argument directly extends to systems with multiple conductors </a:t>
            </a:r>
            <a:br>
              <a:rPr lang="en-US" sz="1600">
                <a:cs typeface="Trebuchet MS" charset="0"/>
              </a:rPr>
            </a:br>
            <a:r>
              <a:rPr lang="en-US" sz="1600">
                <a:cs typeface="Trebuchet MS" charset="0"/>
              </a:rPr>
              <a:t>(and dielectrics).</a:t>
            </a:r>
          </a:p>
        </p:txBody>
      </p:sp>
      <p:sp>
        <p:nvSpPr>
          <p:cNvPr id="31749" name="TextBox 5"/>
          <p:cNvSpPr txBox="1">
            <a:spLocks noChangeArrowheads="1"/>
          </p:cNvSpPr>
          <p:nvPr/>
        </p:nvSpPr>
        <p:spPr bwMode="auto">
          <a:xfrm>
            <a:off x="3746500" y="1714500"/>
            <a:ext cx="53975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buFont typeface="Arial" charset="0"/>
              <a:buChar char="•"/>
            </a:pPr>
            <a:r>
              <a:rPr lang="en-US" sz="1600"/>
              <a:t>The work done by moving charge       to a location with potential     is          . More generally, the work done to make an incremental charge change to a charge density is</a:t>
            </a:r>
          </a:p>
          <a:p>
            <a:pPr eaLnBrk="1" hangingPunct="1"/>
            <a:endParaRPr lang="en-US" sz="1600"/>
          </a:p>
          <a:p>
            <a:pPr eaLnBrk="1" hangingPunct="1"/>
            <a:endParaRPr lang="en-US" sz="1600"/>
          </a:p>
          <a:p>
            <a:pPr eaLnBrk="1" hangingPunct="1"/>
            <a:endParaRPr lang="en-US" sz="1600"/>
          </a:p>
          <a:p>
            <a:pPr eaLnBrk="1" hangingPunct="1">
              <a:buFont typeface="Arial" charset="0"/>
              <a:buChar char="•"/>
            </a:pPr>
            <a:r>
              <a:rPr lang="en-US" sz="1600"/>
              <a:t>Gauss</a:t>
            </a:r>
            <a:r>
              <a:rPr lang="ja-JP" altLang="en-US" sz="1600"/>
              <a:t>’</a:t>
            </a:r>
            <a:r>
              <a:rPr lang="en-US" altLang="ja-JP" sz="1600"/>
              <a:t> Law   </a:t>
            </a:r>
            <a:endParaRPr lang="en-US" sz="1600"/>
          </a:p>
        </p:txBody>
      </p:sp>
      <p:pic>
        <p:nvPicPr>
          <p:cNvPr id="31750" name="Picture 6"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1770063"/>
            <a:ext cx="2857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89138"/>
            <a:ext cx="4794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3213" y="1993900"/>
            <a:ext cx="1825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0"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70488" y="3394075"/>
            <a:ext cx="27543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2"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60938" y="2632075"/>
            <a:ext cx="2354262"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ight Brace 33"/>
          <p:cNvSpPr/>
          <p:nvPr/>
        </p:nvSpPr>
        <p:spPr>
          <a:xfrm rot="5400000">
            <a:off x="5372100" y="4819650"/>
            <a:ext cx="152400" cy="1752600"/>
          </a:xfrm>
          <a:prstGeom prst="rightBrace">
            <a:avLst>
              <a:gd name="adj1" fmla="val 38888"/>
              <a:gd name="adj2" fmla="val 50000"/>
            </a:avLst>
          </a:prstGeom>
          <a:ln>
            <a:solidFill>
              <a:srgbClr val="7F7F7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latin typeface="Trebuchet MS"/>
              <a:ea typeface="ＭＳ Ｐゴシック" charset="-128"/>
              <a:cs typeface="ＭＳ Ｐゴシック" charset="-128"/>
            </a:endParaRPr>
          </a:p>
        </p:txBody>
      </p:sp>
      <p:sp>
        <p:nvSpPr>
          <p:cNvPr id="31756" name="TextBox 20"/>
          <p:cNvSpPr txBox="1">
            <a:spLocks noChangeArrowheads="1"/>
          </p:cNvSpPr>
          <p:nvPr/>
        </p:nvSpPr>
        <p:spPr bwMode="auto">
          <a:xfrm>
            <a:off x="5167313" y="5757863"/>
            <a:ext cx="6238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100" b="1"/>
              <a:t>ZERO !</a:t>
            </a:r>
          </a:p>
        </p:txBody>
      </p:sp>
      <p:sp>
        <p:nvSpPr>
          <p:cNvPr id="31757" name="TextBox 22"/>
          <p:cNvSpPr txBox="1">
            <a:spLocks noChangeArrowheads="1"/>
          </p:cNvSpPr>
          <p:nvPr/>
        </p:nvSpPr>
        <p:spPr bwMode="auto">
          <a:xfrm>
            <a:off x="6959600" y="5715000"/>
            <a:ext cx="218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400" b="1"/>
              <a:t>ENERGY DENSITY [J/m</a:t>
            </a:r>
            <a:r>
              <a:rPr lang="en-US" sz="1400" b="1" baseline="30000"/>
              <a:t>3</a:t>
            </a:r>
            <a:r>
              <a:rPr lang="en-US" sz="1400" b="1"/>
              <a:t>]</a:t>
            </a:r>
          </a:p>
        </p:txBody>
      </p:sp>
      <p:pic>
        <p:nvPicPr>
          <p:cNvPr id="31758" name="Picture 21"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6200775"/>
            <a:ext cx="471011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19"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65750" y="2027238"/>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1760" name="Picture 20"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26125" y="2022475"/>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1761" name="Picture 21" descr="latex-image-1.pdf"/>
          <p:cNvPicPr>
            <a:picLocks noChangeAspect="1"/>
          </p:cNvPicPr>
          <p:nvPr/>
        </p:nvPicPr>
        <p:blipFill>
          <a:blip r:embed="rId9">
            <a:extLst>
              <a:ext uri="{28A0092B-C50C-407E-A947-70E740481C1C}">
                <a14:useLocalDpi xmlns:a14="http://schemas.microsoft.com/office/drawing/2010/main" val="0"/>
              </a:ext>
            </a:extLst>
          </a:blip>
          <a:srcRect b="-25717"/>
          <a:stretch>
            <a:fillRect/>
          </a:stretch>
        </p:blipFill>
        <p:spPr bwMode="auto">
          <a:xfrm>
            <a:off x="6389688" y="2836863"/>
            <a:ext cx="228600"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7640638" y="4635500"/>
            <a:ext cx="136525"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1763"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228600"/>
            <a:ext cx="1270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2"/>
          <p:cNvSpPr txBox="1">
            <a:spLocks noChangeArrowheads="1"/>
          </p:cNvSpPr>
          <p:nvPr/>
        </p:nvSpPr>
        <p:spPr bwMode="auto">
          <a:xfrm>
            <a:off x="4537075" y="619125"/>
            <a:ext cx="72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a:t>Move </a:t>
            </a:r>
          </a:p>
          <a:p>
            <a:pPr eaLnBrk="1" hangingPunct="1"/>
            <a:r>
              <a:rPr lang="en-US" sz="1200"/>
              <a:t>charges</a:t>
            </a:r>
          </a:p>
        </p:txBody>
      </p:sp>
      <p:sp>
        <p:nvSpPr>
          <p:cNvPr id="31765" name="TextBox 29"/>
          <p:cNvSpPr txBox="1">
            <a:spLocks noChangeArrowheads="1"/>
          </p:cNvSpPr>
          <p:nvPr/>
        </p:nvSpPr>
        <p:spPr bwMode="auto">
          <a:xfrm>
            <a:off x="4452938" y="1152525"/>
            <a:ext cx="881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a:t>Reference</a:t>
            </a:r>
          </a:p>
          <a:p>
            <a:pPr eaLnBrk="1" hangingPunct="1"/>
            <a:r>
              <a:rPr lang="en-US" sz="1200"/>
              <a:t>electrode</a:t>
            </a:r>
          </a:p>
        </p:txBody>
      </p:sp>
      <p:sp>
        <p:nvSpPr>
          <p:cNvPr id="31766" name="TextBox 31"/>
          <p:cNvSpPr txBox="1">
            <a:spLocks noChangeArrowheads="1"/>
          </p:cNvSpPr>
          <p:nvPr/>
        </p:nvSpPr>
        <p:spPr bwMode="auto">
          <a:xfrm>
            <a:off x="6781800" y="790575"/>
            <a:ext cx="847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a:t>electrode</a:t>
            </a:r>
          </a:p>
        </p:txBody>
      </p:sp>
      <p:sp>
        <p:nvSpPr>
          <p:cNvPr id="31767" name="TextBox 34"/>
          <p:cNvSpPr txBox="1">
            <a:spLocks noChangeArrowheads="1"/>
          </p:cNvSpPr>
          <p:nvPr/>
        </p:nvSpPr>
        <p:spPr bwMode="auto">
          <a:xfrm>
            <a:off x="6858000" y="1371600"/>
            <a:ext cx="684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a:t>Infinity</a:t>
            </a:r>
          </a:p>
        </p:txBody>
      </p:sp>
      <p:pic>
        <p:nvPicPr>
          <p:cNvPr id="31768" name="Picture 5"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03788" y="338138"/>
            <a:ext cx="165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9" name="Picture 7"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65588" y="800100"/>
            <a:ext cx="215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0" name="Picture 9"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207250" y="1055688"/>
            <a:ext cx="1143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1" name="Picture 39"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72400" y="228600"/>
            <a:ext cx="1143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2" name="Picture 10"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840538" y="668338"/>
            <a:ext cx="203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3" name="Rectangle 16"/>
          <p:cNvSpPr>
            <a:spLocks noChangeArrowheads="1"/>
          </p:cNvSpPr>
          <p:nvPr/>
        </p:nvSpPr>
        <p:spPr bwMode="auto">
          <a:xfrm>
            <a:off x="3581400" y="6140451"/>
            <a:ext cx="4876800" cy="685800"/>
          </a:xfrm>
          <a:prstGeom prst="rect">
            <a:avLst/>
          </a:prstGeom>
          <a:noFill/>
          <a:ln w="28575">
            <a:solidFill>
              <a:srgbClr val="3D84D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1774"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400800" y="5867400"/>
            <a:ext cx="5715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5" name="Picture 13" descr="latex-image-1.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57713" y="3822700"/>
            <a:ext cx="27559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6" name="Picture 14" descr="latex-image-1.pd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902200" y="4364038"/>
            <a:ext cx="396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7" name="Picture 15" descr="latex-image-1.pd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910138" y="4954588"/>
            <a:ext cx="41306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stretch>
            <a:fillRect/>
          </a:stretch>
        </p:blipFill>
        <p:spPr>
          <a:xfrm>
            <a:off x="606777" y="1205448"/>
            <a:ext cx="3570112" cy="2765289"/>
          </a:xfrm>
          <a:prstGeom prst="rect">
            <a:avLst/>
          </a:prstGeom>
        </p:spPr>
      </p:pic>
      <p:sp>
        <p:nvSpPr>
          <p:cNvPr id="32770" name="Rectangle 5"/>
          <p:cNvSpPr>
            <a:spLocks noChangeArrowheads="1"/>
          </p:cNvSpPr>
          <p:nvPr/>
        </p:nvSpPr>
        <p:spPr bwMode="auto">
          <a:xfrm>
            <a:off x="2247900" y="381000"/>
            <a:ext cx="5067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First Attempt at Estimating Forces</a:t>
            </a:r>
          </a:p>
        </p:txBody>
      </p:sp>
      <p:pic>
        <p:nvPicPr>
          <p:cNvPr id="32771" name="Picture 86" descr="txp_fig"/>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4530725" y="3249613"/>
            <a:ext cx="4143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84" descr="txp_fig"/>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4495800" y="1854200"/>
            <a:ext cx="476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08" descr="txp_fig"/>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3804355" y="2077156"/>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10" descr="txp_fig"/>
          <p:cNvPicPr>
            <a:picLocks noChangeAspect="1" noChangeArrowheads="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6477000" y="2209800"/>
            <a:ext cx="1668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2" descr="txp_fig"/>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6629400" y="2895600"/>
            <a:ext cx="10096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970" name="Picture 114" descr="txp_fig"/>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2971800" y="4419600"/>
            <a:ext cx="22637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973" name="Picture 117" descr="txp_fig"/>
          <p:cNvPicPr>
            <a:picLocks noChangeAspect="1" noChangeArrowheads="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3276600" y="5314950"/>
            <a:ext cx="32877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74" name="Text Box 118"/>
          <p:cNvSpPr txBox="1">
            <a:spLocks noChangeArrowheads="1"/>
          </p:cNvSpPr>
          <p:nvPr/>
        </p:nvSpPr>
        <p:spPr bwMode="auto">
          <a:xfrm>
            <a:off x="1905000" y="6284913"/>
            <a:ext cx="5340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dirty="0">
                <a:solidFill>
                  <a:srgbClr val="1A34CD"/>
                </a:solidFill>
              </a:rPr>
              <a:t>… this analysis is </a:t>
            </a:r>
            <a:r>
              <a:rPr lang="en-US" sz="1800" dirty="0" smtClean="0">
                <a:solidFill>
                  <a:srgbClr val="1A34CD"/>
                </a:solidFill>
              </a:rPr>
              <a:t>wrong </a:t>
            </a:r>
            <a:r>
              <a:rPr lang="en-US" sz="1800" dirty="0">
                <a:solidFill>
                  <a:srgbClr val="1A34CD"/>
                </a:solidFill>
              </a:rPr>
              <a:t>!  Wrong answer !  Why?</a:t>
            </a:r>
          </a:p>
        </p:txBody>
      </p:sp>
      <p:pic>
        <p:nvPicPr>
          <p:cNvPr id="32779" name="Picture 119" descr="txp_fig"/>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4191000" y="2514600"/>
            <a:ext cx="10382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rot="-8035837">
            <a:off x="5668962" y="5786438"/>
            <a:ext cx="24606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31999" y="1354666"/>
            <a:ext cx="305718" cy="369332"/>
          </a:xfrm>
          <a:prstGeom prst="rect">
            <a:avLst/>
          </a:prstGeom>
          <a:noFill/>
        </p:spPr>
        <p:txBody>
          <a:bodyPr wrap="none" rtlCol="0">
            <a:spAutoFit/>
          </a:bodyPr>
          <a:lstStyle/>
          <a:p>
            <a:r>
              <a:rPr lang="en-US" dirty="0" smtClean="0"/>
              <a:t>+</a:t>
            </a:r>
            <a:endParaRPr lang="en-US" dirty="0"/>
          </a:p>
        </p:txBody>
      </p:sp>
      <p:sp>
        <p:nvSpPr>
          <p:cNvPr id="16" name="TextBox 15"/>
          <p:cNvSpPr txBox="1"/>
          <p:nvPr/>
        </p:nvSpPr>
        <p:spPr>
          <a:xfrm>
            <a:off x="1732843" y="1382890"/>
            <a:ext cx="223897" cy="369332"/>
          </a:xfrm>
          <a:prstGeom prst="rect">
            <a:avLst/>
          </a:prstGeom>
          <a:noFill/>
        </p:spPr>
        <p:txBody>
          <a:bodyPr wrap="square" rtlCol="0">
            <a:spAutoFit/>
          </a:bodyPr>
          <a:lstStyle/>
          <a:p>
            <a:r>
              <a:rPr lang="en-US" dirty="0" smtClean="0"/>
              <a:t>+</a:t>
            </a:r>
            <a:endParaRPr lang="en-US" dirty="0"/>
          </a:p>
        </p:txBody>
      </p:sp>
      <p:sp>
        <p:nvSpPr>
          <p:cNvPr id="17" name="TextBox 16"/>
          <p:cNvSpPr txBox="1"/>
          <p:nvPr/>
        </p:nvSpPr>
        <p:spPr>
          <a:xfrm>
            <a:off x="1471317" y="1412995"/>
            <a:ext cx="223897" cy="369332"/>
          </a:xfrm>
          <a:prstGeom prst="rect">
            <a:avLst/>
          </a:prstGeom>
          <a:noFill/>
        </p:spPr>
        <p:txBody>
          <a:bodyPr wrap="square" rtlCol="0">
            <a:spAutoFit/>
          </a:bodyPr>
          <a:lstStyle/>
          <a:p>
            <a:r>
              <a:rPr lang="en-US" dirty="0" smtClean="0"/>
              <a:t>+</a:t>
            </a:r>
            <a:endParaRPr lang="en-US" dirty="0"/>
          </a:p>
        </p:txBody>
      </p:sp>
      <p:sp>
        <p:nvSpPr>
          <p:cNvPr id="18" name="TextBox 17"/>
          <p:cNvSpPr txBox="1"/>
          <p:nvPr/>
        </p:nvSpPr>
        <p:spPr>
          <a:xfrm>
            <a:off x="1179689" y="1441214"/>
            <a:ext cx="223897" cy="369332"/>
          </a:xfrm>
          <a:prstGeom prst="rect">
            <a:avLst/>
          </a:prstGeom>
          <a:noFill/>
        </p:spPr>
        <p:txBody>
          <a:bodyPr wrap="square" rtlCol="0">
            <a:spAutoFit/>
          </a:bodyPr>
          <a:lstStyle/>
          <a:p>
            <a:r>
              <a:rPr lang="en-US" dirty="0" smtClean="0"/>
              <a:t>+</a:t>
            </a:r>
            <a:endParaRPr lang="en-US" dirty="0"/>
          </a:p>
        </p:txBody>
      </p:sp>
      <p:sp>
        <p:nvSpPr>
          <p:cNvPr id="19" name="TextBox 18"/>
          <p:cNvSpPr txBox="1"/>
          <p:nvPr/>
        </p:nvSpPr>
        <p:spPr>
          <a:xfrm>
            <a:off x="918164" y="1480724"/>
            <a:ext cx="223897" cy="369332"/>
          </a:xfrm>
          <a:prstGeom prst="rect">
            <a:avLst/>
          </a:prstGeom>
          <a:noFill/>
        </p:spPr>
        <p:txBody>
          <a:bodyPr wrap="square" rtlCol="0">
            <a:spAutoFit/>
          </a:bodyPr>
          <a:lstStyle/>
          <a:p>
            <a:r>
              <a:rPr lang="en-US" dirty="0" smtClean="0"/>
              <a:t>+</a:t>
            </a:r>
            <a:endParaRPr lang="en-US" dirty="0"/>
          </a:p>
        </p:txBody>
      </p:sp>
      <p:sp>
        <p:nvSpPr>
          <p:cNvPr id="20" name="TextBox 19"/>
          <p:cNvSpPr txBox="1"/>
          <p:nvPr/>
        </p:nvSpPr>
        <p:spPr>
          <a:xfrm>
            <a:off x="2203214" y="1535289"/>
            <a:ext cx="305718" cy="369332"/>
          </a:xfrm>
          <a:prstGeom prst="rect">
            <a:avLst/>
          </a:prstGeom>
          <a:noFill/>
        </p:spPr>
        <p:txBody>
          <a:bodyPr wrap="none" rtlCol="0">
            <a:spAutoFit/>
          </a:bodyPr>
          <a:lstStyle/>
          <a:p>
            <a:r>
              <a:rPr lang="en-US" dirty="0" smtClean="0"/>
              <a:t>+</a:t>
            </a:r>
            <a:endParaRPr lang="en-US" dirty="0"/>
          </a:p>
        </p:txBody>
      </p:sp>
      <p:sp>
        <p:nvSpPr>
          <p:cNvPr id="21" name="TextBox 20"/>
          <p:cNvSpPr txBox="1"/>
          <p:nvPr/>
        </p:nvSpPr>
        <p:spPr>
          <a:xfrm>
            <a:off x="2600204" y="1527766"/>
            <a:ext cx="305718" cy="369332"/>
          </a:xfrm>
          <a:prstGeom prst="rect">
            <a:avLst/>
          </a:prstGeom>
          <a:noFill/>
        </p:spPr>
        <p:txBody>
          <a:bodyPr wrap="none" rtlCol="0">
            <a:spAutoFit/>
          </a:bodyPr>
          <a:lstStyle/>
          <a:p>
            <a:r>
              <a:rPr lang="en-US" dirty="0" smtClean="0"/>
              <a:t>+</a:t>
            </a:r>
            <a:endParaRPr lang="en-US" dirty="0"/>
          </a:p>
        </p:txBody>
      </p:sp>
      <p:sp>
        <p:nvSpPr>
          <p:cNvPr id="22" name="TextBox 21"/>
          <p:cNvSpPr txBox="1"/>
          <p:nvPr/>
        </p:nvSpPr>
        <p:spPr>
          <a:xfrm>
            <a:off x="2959572" y="1539053"/>
            <a:ext cx="305718" cy="369332"/>
          </a:xfrm>
          <a:prstGeom prst="rect">
            <a:avLst/>
          </a:prstGeom>
          <a:noFill/>
        </p:spPr>
        <p:txBody>
          <a:bodyPr wrap="none" rtlCol="0">
            <a:spAutoFit/>
          </a:bodyPr>
          <a:lstStyle/>
          <a:p>
            <a:r>
              <a:rPr lang="en-US" dirty="0" smtClean="0"/>
              <a:t>+</a:t>
            </a:r>
            <a:endParaRPr lang="en-US" dirty="0"/>
          </a:p>
        </p:txBody>
      </p:sp>
      <p:sp>
        <p:nvSpPr>
          <p:cNvPr id="23" name="TextBox 22"/>
          <p:cNvSpPr txBox="1"/>
          <p:nvPr/>
        </p:nvSpPr>
        <p:spPr>
          <a:xfrm>
            <a:off x="1973668" y="1531530"/>
            <a:ext cx="305718" cy="369332"/>
          </a:xfrm>
          <a:prstGeom prst="rect">
            <a:avLst/>
          </a:prstGeom>
          <a:noFill/>
        </p:spPr>
        <p:txBody>
          <a:bodyPr wrap="none" rtlCol="0">
            <a:spAutoFit/>
          </a:bodyPr>
          <a:lstStyle/>
          <a:p>
            <a:r>
              <a:rPr lang="en-US" dirty="0" smtClean="0"/>
              <a:t>+</a:t>
            </a:r>
            <a:endParaRPr lang="en-US" dirty="0"/>
          </a:p>
        </p:txBody>
      </p:sp>
      <p:sp>
        <p:nvSpPr>
          <p:cNvPr id="24" name="TextBox 23"/>
          <p:cNvSpPr txBox="1"/>
          <p:nvPr/>
        </p:nvSpPr>
        <p:spPr>
          <a:xfrm>
            <a:off x="1627475" y="1533414"/>
            <a:ext cx="305718" cy="369332"/>
          </a:xfrm>
          <a:prstGeom prst="rect">
            <a:avLst/>
          </a:prstGeom>
          <a:noFill/>
        </p:spPr>
        <p:txBody>
          <a:bodyPr wrap="none" rtlCol="0">
            <a:spAutoFit/>
          </a:bodyPr>
          <a:lstStyle/>
          <a:p>
            <a:r>
              <a:rPr lang="en-US" dirty="0" smtClean="0"/>
              <a:t>+</a:t>
            </a:r>
            <a:endParaRPr lang="en-US" dirty="0"/>
          </a:p>
        </p:txBody>
      </p:sp>
      <p:sp>
        <p:nvSpPr>
          <p:cNvPr id="25" name="TextBox 24"/>
          <p:cNvSpPr txBox="1"/>
          <p:nvPr/>
        </p:nvSpPr>
        <p:spPr>
          <a:xfrm>
            <a:off x="2494844" y="1347141"/>
            <a:ext cx="305718" cy="369332"/>
          </a:xfrm>
          <a:prstGeom prst="rect">
            <a:avLst/>
          </a:prstGeom>
          <a:noFill/>
        </p:spPr>
        <p:txBody>
          <a:bodyPr wrap="none" rtlCol="0">
            <a:spAutoFit/>
          </a:bodyPr>
          <a:lstStyle/>
          <a:p>
            <a:r>
              <a:rPr lang="en-US" dirty="0" smtClean="0"/>
              <a:t>+</a:t>
            </a:r>
            <a:endParaRPr lang="en-US" dirty="0"/>
          </a:p>
        </p:txBody>
      </p:sp>
      <p:sp>
        <p:nvSpPr>
          <p:cNvPr id="26" name="TextBox 25"/>
          <p:cNvSpPr txBox="1"/>
          <p:nvPr/>
        </p:nvSpPr>
        <p:spPr>
          <a:xfrm>
            <a:off x="2769540" y="1377242"/>
            <a:ext cx="305718" cy="369332"/>
          </a:xfrm>
          <a:prstGeom prst="rect">
            <a:avLst/>
          </a:prstGeom>
          <a:noFill/>
        </p:spPr>
        <p:txBody>
          <a:bodyPr wrap="none" rtlCol="0">
            <a:spAutoFit/>
          </a:bodyPr>
          <a:lstStyle/>
          <a:p>
            <a:r>
              <a:rPr lang="en-US" dirty="0" smtClean="0"/>
              <a:t>+</a:t>
            </a:r>
            <a:endParaRPr lang="en-US" dirty="0"/>
          </a:p>
        </p:txBody>
      </p:sp>
      <p:sp>
        <p:nvSpPr>
          <p:cNvPr id="27" name="TextBox 26"/>
          <p:cNvSpPr txBox="1"/>
          <p:nvPr/>
        </p:nvSpPr>
        <p:spPr>
          <a:xfrm>
            <a:off x="3063051" y="1397938"/>
            <a:ext cx="305718" cy="369332"/>
          </a:xfrm>
          <a:prstGeom prst="rect">
            <a:avLst/>
          </a:prstGeom>
          <a:noFill/>
        </p:spPr>
        <p:txBody>
          <a:bodyPr wrap="none" rtlCol="0">
            <a:spAutoFit/>
          </a:bodyPr>
          <a:lstStyle/>
          <a:p>
            <a:r>
              <a:rPr lang="en-US" dirty="0" smtClean="0"/>
              <a:t>+</a:t>
            </a:r>
            <a:endParaRPr lang="en-US" dirty="0"/>
          </a:p>
        </p:txBody>
      </p:sp>
      <p:sp>
        <p:nvSpPr>
          <p:cNvPr id="28" name="TextBox 27"/>
          <p:cNvSpPr txBox="1"/>
          <p:nvPr/>
        </p:nvSpPr>
        <p:spPr>
          <a:xfrm>
            <a:off x="3375375" y="1437449"/>
            <a:ext cx="305718" cy="369332"/>
          </a:xfrm>
          <a:prstGeom prst="rect">
            <a:avLst/>
          </a:prstGeom>
          <a:noFill/>
        </p:spPr>
        <p:txBody>
          <a:bodyPr wrap="none" rtlCol="0">
            <a:spAutoFit/>
          </a:bodyPr>
          <a:lstStyle/>
          <a:p>
            <a:r>
              <a:rPr lang="en-US" dirty="0" smtClean="0"/>
              <a:t>+</a:t>
            </a:r>
            <a:endParaRPr lang="en-US" dirty="0"/>
          </a:p>
        </p:txBody>
      </p:sp>
      <p:sp>
        <p:nvSpPr>
          <p:cNvPr id="29" name="TextBox 28"/>
          <p:cNvSpPr txBox="1"/>
          <p:nvPr/>
        </p:nvSpPr>
        <p:spPr>
          <a:xfrm>
            <a:off x="2276589" y="3085626"/>
            <a:ext cx="297678" cy="461665"/>
          </a:xfrm>
          <a:prstGeom prst="rect">
            <a:avLst/>
          </a:prstGeom>
          <a:noFill/>
        </p:spPr>
        <p:txBody>
          <a:bodyPr wrap="none" rtlCol="0">
            <a:spAutoFit/>
          </a:bodyPr>
          <a:lstStyle/>
          <a:p>
            <a:r>
              <a:rPr lang="en-US" sz="2400" dirty="0"/>
              <a:t>-</a:t>
            </a:r>
          </a:p>
        </p:txBody>
      </p:sp>
      <p:sp>
        <p:nvSpPr>
          <p:cNvPr id="30" name="TextBox 29"/>
          <p:cNvSpPr txBox="1"/>
          <p:nvPr/>
        </p:nvSpPr>
        <p:spPr>
          <a:xfrm>
            <a:off x="2532471" y="3134544"/>
            <a:ext cx="297678" cy="461665"/>
          </a:xfrm>
          <a:prstGeom prst="rect">
            <a:avLst/>
          </a:prstGeom>
          <a:noFill/>
        </p:spPr>
        <p:txBody>
          <a:bodyPr wrap="none" rtlCol="0">
            <a:spAutoFit/>
          </a:bodyPr>
          <a:lstStyle/>
          <a:p>
            <a:r>
              <a:rPr lang="en-US" sz="2400" dirty="0"/>
              <a:t>-</a:t>
            </a:r>
          </a:p>
        </p:txBody>
      </p:sp>
      <p:sp>
        <p:nvSpPr>
          <p:cNvPr id="31" name="TextBox 30"/>
          <p:cNvSpPr txBox="1"/>
          <p:nvPr/>
        </p:nvSpPr>
        <p:spPr>
          <a:xfrm>
            <a:off x="1960501" y="3127017"/>
            <a:ext cx="297678" cy="461665"/>
          </a:xfrm>
          <a:prstGeom prst="rect">
            <a:avLst/>
          </a:prstGeom>
          <a:noFill/>
        </p:spPr>
        <p:txBody>
          <a:bodyPr wrap="none" rtlCol="0">
            <a:spAutoFit/>
          </a:bodyPr>
          <a:lstStyle/>
          <a:p>
            <a:r>
              <a:rPr lang="en-US" sz="2400" dirty="0"/>
              <a:t>-</a:t>
            </a:r>
          </a:p>
        </p:txBody>
      </p:sp>
      <p:sp>
        <p:nvSpPr>
          <p:cNvPr id="32" name="TextBox 31"/>
          <p:cNvSpPr txBox="1"/>
          <p:nvPr/>
        </p:nvSpPr>
        <p:spPr>
          <a:xfrm>
            <a:off x="2131715" y="3354677"/>
            <a:ext cx="297678" cy="461665"/>
          </a:xfrm>
          <a:prstGeom prst="rect">
            <a:avLst/>
          </a:prstGeom>
          <a:noFill/>
        </p:spPr>
        <p:txBody>
          <a:bodyPr wrap="none" rtlCol="0">
            <a:spAutoFit/>
          </a:bodyPr>
          <a:lstStyle/>
          <a:p>
            <a:r>
              <a:rPr lang="en-US" sz="2400" dirty="0"/>
              <a:t>-</a:t>
            </a:r>
          </a:p>
        </p:txBody>
      </p:sp>
      <p:sp>
        <p:nvSpPr>
          <p:cNvPr id="33" name="TextBox 32"/>
          <p:cNvSpPr txBox="1"/>
          <p:nvPr/>
        </p:nvSpPr>
        <p:spPr>
          <a:xfrm>
            <a:off x="1841968" y="2735669"/>
            <a:ext cx="297678" cy="461665"/>
          </a:xfrm>
          <a:prstGeom prst="rect">
            <a:avLst/>
          </a:prstGeom>
          <a:noFill/>
        </p:spPr>
        <p:txBody>
          <a:bodyPr wrap="none" rtlCol="0">
            <a:spAutoFit/>
          </a:bodyPr>
          <a:lstStyle/>
          <a:p>
            <a:r>
              <a:rPr lang="en-US" sz="2400" dirty="0"/>
              <a:t>-</a:t>
            </a:r>
          </a:p>
        </p:txBody>
      </p:sp>
      <p:sp>
        <p:nvSpPr>
          <p:cNvPr id="34" name="TextBox 33"/>
          <p:cNvSpPr txBox="1"/>
          <p:nvPr/>
        </p:nvSpPr>
        <p:spPr>
          <a:xfrm>
            <a:off x="2097849" y="2878661"/>
            <a:ext cx="297678" cy="461665"/>
          </a:xfrm>
          <a:prstGeom prst="rect">
            <a:avLst/>
          </a:prstGeom>
          <a:noFill/>
        </p:spPr>
        <p:txBody>
          <a:bodyPr wrap="none" rtlCol="0">
            <a:spAutoFit/>
          </a:bodyPr>
          <a:lstStyle/>
          <a:p>
            <a:r>
              <a:rPr lang="en-US" sz="2400" dirty="0"/>
              <a:t>-</a:t>
            </a:r>
          </a:p>
        </p:txBody>
      </p:sp>
      <p:sp>
        <p:nvSpPr>
          <p:cNvPr id="35" name="TextBox 34"/>
          <p:cNvSpPr txBox="1"/>
          <p:nvPr/>
        </p:nvSpPr>
        <p:spPr>
          <a:xfrm>
            <a:off x="1723433" y="2692394"/>
            <a:ext cx="297678" cy="461665"/>
          </a:xfrm>
          <a:prstGeom prst="rect">
            <a:avLst/>
          </a:prstGeom>
          <a:noFill/>
        </p:spPr>
        <p:txBody>
          <a:bodyPr wrap="none" rtlCol="0">
            <a:spAutoFit/>
          </a:bodyPr>
          <a:lstStyle/>
          <a:p>
            <a:r>
              <a:rPr lang="en-US" sz="2400" dirty="0"/>
              <a:t>-</a:t>
            </a:r>
          </a:p>
        </p:txBody>
      </p:sp>
      <p:sp>
        <p:nvSpPr>
          <p:cNvPr id="36" name="TextBox 35"/>
          <p:cNvSpPr txBox="1"/>
          <p:nvPr/>
        </p:nvSpPr>
        <p:spPr>
          <a:xfrm>
            <a:off x="1527759" y="2882424"/>
            <a:ext cx="297678" cy="461665"/>
          </a:xfrm>
          <a:prstGeom prst="rect">
            <a:avLst/>
          </a:prstGeom>
          <a:noFill/>
        </p:spPr>
        <p:txBody>
          <a:bodyPr wrap="none" rtlCol="0">
            <a:spAutoFit/>
          </a:bodyPr>
          <a:lstStyle/>
          <a:p>
            <a:r>
              <a:rPr lang="en-US" sz="2400" dirty="0"/>
              <a:t>-</a:t>
            </a:r>
          </a:p>
        </p:txBody>
      </p:sp>
      <p:sp>
        <p:nvSpPr>
          <p:cNvPr id="37" name="TextBox 36"/>
          <p:cNvSpPr txBox="1"/>
          <p:nvPr/>
        </p:nvSpPr>
        <p:spPr>
          <a:xfrm>
            <a:off x="1793048" y="3034820"/>
            <a:ext cx="297678" cy="461665"/>
          </a:xfrm>
          <a:prstGeom prst="rect">
            <a:avLst/>
          </a:prstGeom>
          <a:noFill/>
        </p:spPr>
        <p:txBody>
          <a:bodyPr wrap="none" rtlCol="0">
            <a:spAutoFit/>
          </a:bodyPr>
          <a:lstStyle/>
          <a:p>
            <a:r>
              <a:rPr lang="en-US" sz="2400" dirty="0"/>
              <a:t>-</a:t>
            </a:r>
          </a:p>
        </p:txBody>
      </p:sp>
      <p:sp>
        <p:nvSpPr>
          <p:cNvPr id="38" name="TextBox 37"/>
          <p:cNvSpPr txBox="1"/>
          <p:nvPr/>
        </p:nvSpPr>
        <p:spPr>
          <a:xfrm>
            <a:off x="1136415" y="2773302"/>
            <a:ext cx="297678" cy="461665"/>
          </a:xfrm>
          <a:prstGeom prst="rect">
            <a:avLst/>
          </a:prstGeom>
          <a:noFill/>
        </p:spPr>
        <p:txBody>
          <a:bodyPr wrap="none" rtlCol="0">
            <a:spAutoFit/>
          </a:bodyPr>
          <a:lstStyle/>
          <a:p>
            <a:r>
              <a:rPr lang="en-US" sz="2400" dirty="0"/>
              <a:t>-</a:t>
            </a:r>
          </a:p>
        </p:txBody>
      </p:sp>
      <p:sp>
        <p:nvSpPr>
          <p:cNvPr id="39" name="TextBox 38"/>
          <p:cNvSpPr txBox="1"/>
          <p:nvPr/>
        </p:nvSpPr>
        <p:spPr>
          <a:xfrm>
            <a:off x="1288815" y="2897480"/>
            <a:ext cx="297678" cy="461665"/>
          </a:xfrm>
          <a:prstGeom prst="rect">
            <a:avLst/>
          </a:prstGeom>
          <a:noFill/>
        </p:spPr>
        <p:txBody>
          <a:bodyPr wrap="none" rtlCol="0">
            <a:spAutoFit/>
          </a:bodyPr>
          <a:lstStyle/>
          <a:p>
            <a:r>
              <a:rPr lang="en-US" sz="2400" dirty="0"/>
              <a:t>-</a:t>
            </a:r>
          </a:p>
        </p:txBody>
      </p:sp>
      <p:sp>
        <p:nvSpPr>
          <p:cNvPr id="40" name="TextBox 39"/>
          <p:cNvSpPr txBox="1"/>
          <p:nvPr/>
        </p:nvSpPr>
        <p:spPr>
          <a:xfrm>
            <a:off x="3450633" y="2820335"/>
            <a:ext cx="297678" cy="461665"/>
          </a:xfrm>
          <a:prstGeom prst="rect">
            <a:avLst/>
          </a:prstGeom>
          <a:noFill/>
        </p:spPr>
        <p:txBody>
          <a:bodyPr wrap="none" rtlCol="0">
            <a:spAutoFit/>
          </a:bodyPr>
          <a:lstStyle/>
          <a:p>
            <a:r>
              <a:rPr lang="en-US" sz="2400" dirty="0"/>
              <a:t>-</a:t>
            </a:r>
          </a:p>
        </p:txBody>
      </p:sp>
      <p:sp>
        <p:nvSpPr>
          <p:cNvPr id="41" name="TextBox 40"/>
          <p:cNvSpPr txBox="1"/>
          <p:nvPr/>
        </p:nvSpPr>
        <p:spPr>
          <a:xfrm>
            <a:off x="3254959" y="2953918"/>
            <a:ext cx="297678" cy="461665"/>
          </a:xfrm>
          <a:prstGeom prst="rect">
            <a:avLst/>
          </a:prstGeom>
          <a:noFill/>
        </p:spPr>
        <p:txBody>
          <a:bodyPr wrap="none" rtlCol="0">
            <a:spAutoFit/>
          </a:bodyPr>
          <a:lstStyle/>
          <a:p>
            <a:r>
              <a:rPr lang="en-US" sz="2400" dirty="0"/>
              <a:t>-</a:t>
            </a:r>
          </a:p>
        </p:txBody>
      </p:sp>
      <p:sp>
        <p:nvSpPr>
          <p:cNvPr id="42" name="TextBox 41"/>
          <p:cNvSpPr txBox="1"/>
          <p:nvPr/>
        </p:nvSpPr>
        <p:spPr>
          <a:xfrm>
            <a:off x="3059285" y="2777059"/>
            <a:ext cx="297678" cy="461665"/>
          </a:xfrm>
          <a:prstGeom prst="rect">
            <a:avLst/>
          </a:prstGeom>
          <a:noFill/>
        </p:spPr>
        <p:txBody>
          <a:bodyPr wrap="none" rtlCol="0">
            <a:spAutoFit/>
          </a:bodyPr>
          <a:lstStyle/>
          <a:p>
            <a:r>
              <a:rPr lang="en-US" sz="2400" dirty="0"/>
              <a:t>-</a:t>
            </a:r>
          </a:p>
        </p:txBody>
      </p:sp>
      <p:sp>
        <p:nvSpPr>
          <p:cNvPr id="43" name="TextBox 42"/>
          <p:cNvSpPr txBox="1"/>
          <p:nvPr/>
        </p:nvSpPr>
        <p:spPr>
          <a:xfrm>
            <a:off x="2891833" y="2929459"/>
            <a:ext cx="297678" cy="461665"/>
          </a:xfrm>
          <a:prstGeom prst="rect">
            <a:avLst/>
          </a:prstGeom>
          <a:noFill/>
        </p:spPr>
        <p:txBody>
          <a:bodyPr wrap="none" rtlCol="0">
            <a:spAutoFit/>
          </a:bodyPr>
          <a:lstStyle/>
          <a:p>
            <a:r>
              <a:rPr lang="en-US" sz="2400" dirty="0"/>
              <a:t>-</a:t>
            </a:r>
          </a:p>
        </p:txBody>
      </p:sp>
      <p:sp>
        <p:nvSpPr>
          <p:cNvPr id="44" name="TextBox 43"/>
          <p:cNvSpPr txBox="1"/>
          <p:nvPr/>
        </p:nvSpPr>
        <p:spPr>
          <a:xfrm>
            <a:off x="2545641" y="2837266"/>
            <a:ext cx="297678" cy="461665"/>
          </a:xfrm>
          <a:prstGeom prst="rect">
            <a:avLst/>
          </a:prstGeom>
          <a:noFill/>
        </p:spPr>
        <p:txBody>
          <a:bodyPr wrap="none" rtlCol="0">
            <a:spAutoFit/>
          </a:bodyPr>
          <a:lstStyle/>
          <a:p>
            <a:r>
              <a:rPr lang="en-US" sz="2400" dirty="0"/>
              <a:t>-</a:t>
            </a:r>
          </a:p>
        </p:txBody>
      </p:sp>
      <p:sp>
        <p:nvSpPr>
          <p:cNvPr id="45" name="TextBox 44"/>
          <p:cNvSpPr txBox="1"/>
          <p:nvPr/>
        </p:nvSpPr>
        <p:spPr>
          <a:xfrm>
            <a:off x="2444040" y="2632181"/>
            <a:ext cx="297678" cy="461665"/>
          </a:xfrm>
          <a:prstGeom prst="rect">
            <a:avLst/>
          </a:prstGeom>
          <a:noFill/>
        </p:spPr>
        <p:txBody>
          <a:bodyPr wrap="none" rtlCol="0">
            <a:spAutoFit/>
          </a:bodyPr>
          <a:lstStyle/>
          <a:p>
            <a:r>
              <a:rPr lang="en-US" sz="2400" dirty="0"/>
              <a:t>-</a:t>
            </a:r>
          </a:p>
        </p:txBody>
      </p:sp>
      <p:sp>
        <p:nvSpPr>
          <p:cNvPr id="46" name="TextBox 45"/>
          <p:cNvSpPr txBox="1"/>
          <p:nvPr/>
        </p:nvSpPr>
        <p:spPr>
          <a:xfrm>
            <a:off x="2822211" y="3132652"/>
            <a:ext cx="297678" cy="461665"/>
          </a:xfrm>
          <a:prstGeom prst="rect">
            <a:avLst/>
          </a:prstGeom>
          <a:noFill/>
        </p:spPr>
        <p:txBody>
          <a:bodyPr wrap="none" rtlCol="0">
            <a:spAutoFit/>
          </a:bodyPr>
          <a:lstStyle/>
          <a:p>
            <a:r>
              <a:rPr lang="en-US" sz="24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1970"/>
                                        </p:tgtEl>
                                        <p:attrNameLst>
                                          <p:attrName>style.visibility</p:attrName>
                                        </p:attrNameLst>
                                      </p:cBhvr>
                                      <p:to>
                                        <p:strVal val="visible"/>
                                      </p:to>
                                    </p:set>
                                    <p:animEffect transition="in" filter="blinds(horizontal)">
                                      <p:cBhvr>
                                        <p:cTn id="7" dur="500"/>
                                        <p:tgtEl>
                                          <p:spTgt spid="121970"/>
                                        </p:tgtEl>
                                      </p:cBhvr>
                                    </p:animEffect>
                                  </p:childTnLst>
                                </p:cTn>
                              </p:par>
                              <p:par>
                                <p:cTn id="8" presetID="3" presetClass="entr" presetSubtype="10" fill="hold" nodeType="withEffect">
                                  <p:stCondLst>
                                    <p:cond delay="0"/>
                                  </p:stCondLst>
                                  <p:childTnLst>
                                    <p:set>
                                      <p:cBhvr>
                                        <p:cTn id="9" dur="1" fill="hold">
                                          <p:stCondLst>
                                            <p:cond delay="0"/>
                                          </p:stCondLst>
                                        </p:cTn>
                                        <p:tgtEl>
                                          <p:spTgt spid="121973"/>
                                        </p:tgtEl>
                                        <p:attrNameLst>
                                          <p:attrName>style.visibility</p:attrName>
                                        </p:attrNameLst>
                                      </p:cBhvr>
                                      <p:to>
                                        <p:strVal val="visible"/>
                                      </p:to>
                                    </p:set>
                                    <p:animEffect transition="in" filter="blinds(horizontal)">
                                      <p:cBhvr>
                                        <p:cTn id="10" dur="500"/>
                                        <p:tgtEl>
                                          <p:spTgt spid="1219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1974"/>
                                        </p:tgtEl>
                                        <p:attrNameLst>
                                          <p:attrName>style.visibility</p:attrName>
                                        </p:attrNameLst>
                                      </p:cBhvr>
                                      <p:to>
                                        <p:strVal val="visible"/>
                                      </p:to>
                                    </p:set>
                                    <p:animEffect transition="in" filter="blinds(horizontal)">
                                      <p:cBhvr>
                                        <p:cTn id="15" dur="500"/>
                                        <p:tgtEl>
                                          <p:spTgt spid="121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3"/>
          <a:stretch>
            <a:fillRect/>
          </a:stretch>
        </p:blipFill>
        <p:spPr>
          <a:xfrm>
            <a:off x="4446214" y="2031999"/>
            <a:ext cx="2359558" cy="2587039"/>
          </a:xfrm>
          <a:prstGeom prst="rect">
            <a:avLst/>
          </a:prstGeom>
        </p:spPr>
      </p:pic>
      <p:sp>
        <p:nvSpPr>
          <p:cNvPr id="33916" name="Line 137"/>
          <p:cNvSpPr>
            <a:spLocks noChangeShapeType="1"/>
          </p:cNvSpPr>
          <p:nvPr/>
        </p:nvSpPr>
        <p:spPr bwMode="auto">
          <a:xfrm>
            <a:off x="4677598" y="3556000"/>
            <a:ext cx="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917" name="Line 138"/>
          <p:cNvSpPr>
            <a:spLocks noChangeShapeType="1"/>
          </p:cNvSpPr>
          <p:nvPr/>
        </p:nvSpPr>
        <p:spPr bwMode="auto">
          <a:xfrm flipV="1">
            <a:off x="4696413" y="4144904"/>
            <a:ext cx="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3918" name="Picture 140" descr="txp_fig"/>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4305418" y="3849511"/>
            <a:ext cx="276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3"/>
          <p:cNvSpPr>
            <a:spLocks noChangeArrowheads="1"/>
          </p:cNvSpPr>
          <p:nvPr/>
        </p:nvSpPr>
        <p:spPr bwMode="auto">
          <a:xfrm>
            <a:off x="2576513" y="381000"/>
            <a:ext cx="4586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Second Try at Estimating Forces</a:t>
            </a:r>
          </a:p>
        </p:txBody>
      </p:sp>
      <p:sp>
        <p:nvSpPr>
          <p:cNvPr id="33795" name="Text Box 4"/>
          <p:cNvSpPr txBox="1">
            <a:spLocks noChangeArrowheads="1"/>
          </p:cNvSpPr>
          <p:nvPr/>
        </p:nvSpPr>
        <p:spPr bwMode="auto">
          <a:xfrm>
            <a:off x="381000" y="1066800"/>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a:t>If the capacitor plates have finite thickness, </a:t>
            </a:r>
          </a:p>
          <a:p>
            <a:pPr algn="ctr" eaLnBrk="1" hangingPunct="1"/>
            <a:r>
              <a:rPr lang="en-US" sz="1800"/>
              <a:t>most of the charge density doesn</a:t>
            </a:r>
            <a:r>
              <a:rPr lang="ja-JP" altLang="en-US" sz="1800"/>
              <a:t>’</a:t>
            </a:r>
            <a:r>
              <a:rPr lang="en-US" altLang="ja-JP" sz="1800"/>
              <a:t>t see the peak field …</a:t>
            </a:r>
            <a:endParaRPr lang="en-US" sz="1800"/>
          </a:p>
        </p:txBody>
      </p:sp>
      <p:sp>
        <p:nvSpPr>
          <p:cNvPr id="33796" name="Line 15"/>
          <p:cNvSpPr>
            <a:spLocks noChangeShapeType="1"/>
          </p:cNvSpPr>
          <p:nvPr/>
        </p:nvSpPr>
        <p:spPr bwMode="auto">
          <a:xfrm>
            <a:off x="3117850" y="2260600"/>
            <a:ext cx="0" cy="2362200"/>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7" name="Line 16"/>
          <p:cNvSpPr>
            <a:spLocks noChangeShapeType="1"/>
          </p:cNvSpPr>
          <p:nvPr/>
        </p:nvSpPr>
        <p:spPr bwMode="auto">
          <a:xfrm>
            <a:off x="3117850" y="4622800"/>
            <a:ext cx="99060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74" name="Rectangle 17"/>
          <p:cNvSpPr>
            <a:spLocks noChangeArrowheads="1"/>
          </p:cNvSpPr>
          <p:nvPr/>
        </p:nvSpPr>
        <p:spPr bwMode="auto">
          <a:xfrm>
            <a:off x="2427817" y="4038600"/>
            <a:ext cx="685800" cy="304800"/>
          </a:xfrm>
          <a:prstGeom prst="rect">
            <a:avLst/>
          </a:prstGeom>
          <a:noFill/>
          <a:ln>
            <a:solidFill>
              <a:schemeClr val="accent4"/>
            </a:solidFill>
          </a:ln>
        </p:spPr>
        <p:txBody>
          <a:bodyPr wrap="none" anchor="ctr"/>
          <a:lstStyle/>
          <a:p>
            <a:pPr>
              <a:defRPr/>
            </a:pPr>
            <a:endParaRPr lang="en-US"/>
          </a:p>
        </p:txBody>
      </p:sp>
      <p:sp>
        <p:nvSpPr>
          <p:cNvPr id="33799" name="Rectangle 18"/>
          <p:cNvSpPr>
            <a:spLocks noChangeArrowheads="1"/>
          </p:cNvSpPr>
          <p:nvPr/>
        </p:nvSpPr>
        <p:spPr bwMode="auto">
          <a:xfrm>
            <a:off x="3113617" y="2667000"/>
            <a:ext cx="685800"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3800" name="Picture 19" descr="txp_fig"/>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3184525" y="4130675"/>
            <a:ext cx="396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0" descr="txp_fig"/>
          <p:cNvPicPr>
            <a:picLocks noChangeAspect="1" noChangeArrowheads="1"/>
          </p:cNvPicPr>
          <p:nvPr>
            <p:custDataLst>
              <p:tags r:id="rId3"/>
            </p:custDataLst>
          </p:nvPr>
        </p:nvPicPr>
        <p:blipFill>
          <a:blip r:embed="rId16">
            <a:extLst>
              <a:ext uri="{28A0092B-C50C-407E-A947-70E740481C1C}">
                <a14:useLocalDpi xmlns:a14="http://schemas.microsoft.com/office/drawing/2010/main" val="0"/>
              </a:ext>
            </a:extLst>
          </a:blip>
          <a:srcRect/>
          <a:stretch>
            <a:fillRect/>
          </a:stretch>
        </p:blipFill>
        <p:spPr bwMode="auto">
          <a:xfrm>
            <a:off x="2590800" y="2667000"/>
            <a:ext cx="4429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71" descr="txp_fig"/>
          <p:cNvPicPr>
            <a:picLocks noChangeAspect="1" noChangeArrowheads="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a:off x="7529924" y="1481666"/>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Line 125"/>
          <p:cNvSpPr>
            <a:spLocks noChangeShapeType="1"/>
          </p:cNvSpPr>
          <p:nvPr/>
        </p:nvSpPr>
        <p:spPr bwMode="auto">
          <a:xfrm>
            <a:off x="984250" y="2260600"/>
            <a:ext cx="0" cy="2362200"/>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6" name="Line 126"/>
          <p:cNvSpPr>
            <a:spLocks noChangeShapeType="1"/>
          </p:cNvSpPr>
          <p:nvPr/>
        </p:nvSpPr>
        <p:spPr bwMode="auto">
          <a:xfrm>
            <a:off x="457200" y="4622800"/>
            <a:ext cx="99060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7" name="Line 127"/>
          <p:cNvSpPr>
            <a:spLocks noChangeShapeType="1"/>
          </p:cNvSpPr>
          <p:nvPr/>
        </p:nvSpPr>
        <p:spPr bwMode="auto">
          <a:xfrm flipH="1">
            <a:off x="977900" y="4038600"/>
            <a:ext cx="533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8" name="Line 128"/>
          <p:cNvSpPr>
            <a:spLocks noChangeShapeType="1"/>
          </p:cNvSpPr>
          <p:nvPr/>
        </p:nvSpPr>
        <p:spPr bwMode="auto">
          <a:xfrm flipH="1" flipV="1">
            <a:off x="977900" y="2667000"/>
            <a:ext cx="533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9" name="Line 129"/>
          <p:cNvSpPr>
            <a:spLocks noChangeShapeType="1"/>
          </p:cNvSpPr>
          <p:nvPr/>
        </p:nvSpPr>
        <p:spPr bwMode="auto">
          <a:xfrm>
            <a:off x="1511300" y="2971800"/>
            <a:ext cx="0" cy="1066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3810" name="Picture 130" descr="txp_fig"/>
          <p:cNvPicPr>
            <a:picLocks noChangeAspect="1" noChangeArrowheads="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1295400" y="4699000"/>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131" descr="txp_fig"/>
          <p:cNvPicPr>
            <a:picLocks noChangeAspect="1" noChangeArrowheads="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1012825" y="2133600"/>
            <a:ext cx="1841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2" name="Picture 132" descr="txp_fig"/>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3168650" y="2146300"/>
            <a:ext cx="1841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Picture 133" descr="txp_fig"/>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1371600" y="2209800"/>
            <a:ext cx="2746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Picture 134" descr="txp_fig"/>
          <p:cNvPicPr>
            <a:picLocks noChangeAspect="1" noChangeArrowheads="1"/>
          </p:cNvPicPr>
          <p:nvPr>
            <p:custDataLst>
              <p:tags r:id="rId9"/>
            </p:custDataLst>
          </p:nvPr>
        </p:nvPicPr>
        <p:blipFill>
          <a:blip r:embed="rId20">
            <a:extLst>
              <a:ext uri="{28A0092B-C50C-407E-A947-70E740481C1C}">
                <a14:useLocalDpi xmlns:a14="http://schemas.microsoft.com/office/drawing/2010/main" val="0"/>
              </a:ext>
            </a:extLst>
          </a:blip>
          <a:srcRect/>
          <a:stretch>
            <a:fillRect/>
          </a:stretch>
        </p:blipFill>
        <p:spPr bwMode="auto">
          <a:xfrm>
            <a:off x="1676400" y="5359400"/>
            <a:ext cx="56467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Picture 135" descr="txp_fig"/>
          <p:cNvPicPr>
            <a:picLocks noChangeAspect="1" noChangeArrowheads="1"/>
          </p:cNvPicPr>
          <p:nvPr>
            <p:custDataLst>
              <p:tags r:id="rId10"/>
            </p:custDataLst>
          </p:nvPr>
        </p:nvPicPr>
        <p:blipFill>
          <a:blip r:embed="rId21">
            <a:extLst>
              <a:ext uri="{28A0092B-C50C-407E-A947-70E740481C1C}">
                <a14:useLocalDpi xmlns:a14="http://schemas.microsoft.com/office/drawing/2010/main" val="0"/>
              </a:ext>
            </a:extLst>
          </a:blip>
          <a:srcRect/>
          <a:stretch>
            <a:fillRect/>
          </a:stretch>
        </p:blipFill>
        <p:spPr bwMode="auto">
          <a:xfrm>
            <a:off x="6923146" y="3593101"/>
            <a:ext cx="177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136" descr="txp_fig"/>
          <p:cNvPicPr>
            <a:picLocks noChangeAspect="1" noChangeArrowheads="1"/>
          </p:cNvPicPr>
          <p:nvPr>
            <p:custDataLst>
              <p:tags r:id="rId11"/>
            </p:custDataLst>
          </p:nvPr>
        </p:nvPicPr>
        <p:blipFill>
          <a:blip r:embed="rId22">
            <a:extLst>
              <a:ext uri="{28A0092B-C50C-407E-A947-70E740481C1C}">
                <a14:useLocalDpi xmlns:a14="http://schemas.microsoft.com/office/drawing/2010/main" val="0"/>
              </a:ext>
            </a:extLst>
          </a:blip>
          <a:srcRect/>
          <a:stretch>
            <a:fillRect/>
          </a:stretch>
        </p:blipFill>
        <p:spPr bwMode="auto">
          <a:xfrm>
            <a:off x="6921442" y="2289293"/>
            <a:ext cx="1870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extBox 128"/>
          <p:cNvSpPr txBox="1"/>
          <p:nvPr/>
        </p:nvSpPr>
        <p:spPr>
          <a:xfrm>
            <a:off x="4699940" y="2564450"/>
            <a:ext cx="305718" cy="369332"/>
          </a:xfrm>
          <a:prstGeom prst="rect">
            <a:avLst/>
          </a:prstGeom>
          <a:noFill/>
        </p:spPr>
        <p:txBody>
          <a:bodyPr wrap="none" rtlCol="0">
            <a:spAutoFit/>
          </a:bodyPr>
          <a:lstStyle/>
          <a:p>
            <a:r>
              <a:rPr lang="en-US" dirty="0" smtClean="0"/>
              <a:t>+</a:t>
            </a:r>
            <a:endParaRPr lang="en-US" dirty="0"/>
          </a:p>
        </p:txBody>
      </p:sp>
      <p:sp>
        <p:nvSpPr>
          <p:cNvPr id="130" name="TextBox 129"/>
          <p:cNvSpPr txBox="1"/>
          <p:nvPr/>
        </p:nvSpPr>
        <p:spPr>
          <a:xfrm>
            <a:off x="4937003" y="2603966"/>
            <a:ext cx="305718" cy="369332"/>
          </a:xfrm>
          <a:prstGeom prst="rect">
            <a:avLst/>
          </a:prstGeom>
          <a:noFill/>
        </p:spPr>
        <p:txBody>
          <a:bodyPr wrap="none" rtlCol="0">
            <a:spAutoFit/>
          </a:bodyPr>
          <a:lstStyle/>
          <a:p>
            <a:r>
              <a:rPr lang="en-US" dirty="0" smtClean="0"/>
              <a:t>+</a:t>
            </a:r>
            <a:endParaRPr lang="en-US" dirty="0"/>
          </a:p>
        </p:txBody>
      </p:sp>
      <p:sp>
        <p:nvSpPr>
          <p:cNvPr id="131" name="TextBox 130"/>
          <p:cNvSpPr txBox="1"/>
          <p:nvPr/>
        </p:nvSpPr>
        <p:spPr>
          <a:xfrm>
            <a:off x="4901266" y="2361256"/>
            <a:ext cx="305718" cy="369332"/>
          </a:xfrm>
          <a:prstGeom prst="rect">
            <a:avLst/>
          </a:prstGeom>
          <a:noFill/>
        </p:spPr>
        <p:txBody>
          <a:bodyPr wrap="none" rtlCol="0">
            <a:spAutoFit/>
          </a:bodyPr>
          <a:lstStyle/>
          <a:p>
            <a:r>
              <a:rPr lang="en-US" dirty="0" smtClean="0"/>
              <a:t>+</a:t>
            </a:r>
            <a:endParaRPr lang="en-US" dirty="0"/>
          </a:p>
        </p:txBody>
      </p:sp>
      <p:sp>
        <p:nvSpPr>
          <p:cNvPr id="132" name="TextBox 131"/>
          <p:cNvSpPr txBox="1"/>
          <p:nvPr/>
        </p:nvSpPr>
        <p:spPr>
          <a:xfrm>
            <a:off x="5185364" y="2626540"/>
            <a:ext cx="305718" cy="369332"/>
          </a:xfrm>
          <a:prstGeom prst="rect">
            <a:avLst/>
          </a:prstGeom>
          <a:noFill/>
        </p:spPr>
        <p:txBody>
          <a:bodyPr wrap="none" rtlCol="0">
            <a:spAutoFit/>
          </a:bodyPr>
          <a:lstStyle/>
          <a:p>
            <a:r>
              <a:rPr lang="en-US" dirty="0" smtClean="0"/>
              <a:t>+</a:t>
            </a:r>
            <a:endParaRPr lang="en-US" dirty="0"/>
          </a:p>
        </p:txBody>
      </p:sp>
      <p:sp>
        <p:nvSpPr>
          <p:cNvPr id="133" name="TextBox 132"/>
          <p:cNvSpPr txBox="1"/>
          <p:nvPr/>
        </p:nvSpPr>
        <p:spPr>
          <a:xfrm>
            <a:off x="5431834" y="2666056"/>
            <a:ext cx="305718" cy="369332"/>
          </a:xfrm>
          <a:prstGeom prst="rect">
            <a:avLst/>
          </a:prstGeom>
          <a:noFill/>
        </p:spPr>
        <p:txBody>
          <a:bodyPr wrap="none" rtlCol="0">
            <a:spAutoFit/>
          </a:bodyPr>
          <a:lstStyle/>
          <a:p>
            <a:r>
              <a:rPr lang="en-US" dirty="0" smtClean="0"/>
              <a:t>+</a:t>
            </a:r>
            <a:endParaRPr lang="en-US" dirty="0"/>
          </a:p>
        </p:txBody>
      </p:sp>
      <p:sp>
        <p:nvSpPr>
          <p:cNvPr id="134" name="TextBox 133"/>
          <p:cNvSpPr txBox="1"/>
          <p:nvPr/>
        </p:nvSpPr>
        <p:spPr>
          <a:xfrm>
            <a:off x="5687721" y="2451567"/>
            <a:ext cx="305718" cy="369332"/>
          </a:xfrm>
          <a:prstGeom prst="rect">
            <a:avLst/>
          </a:prstGeom>
          <a:noFill/>
        </p:spPr>
        <p:txBody>
          <a:bodyPr wrap="none" rtlCol="0">
            <a:spAutoFit/>
          </a:bodyPr>
          <a:lstStyle/>
          <a:p>
            <a:r>
              <a:rPr lang="en-US" dirty="0" smtClean="0"/>
              <a:t>+</a:t>
            </a:r>
            <a:endParaRPr lang="en-US" dirty="0"/>
          </a:p>
        </p:txBody>
      </p:sp>
      <p:sp>
        <p:nvSpPr>
          <p:cNvPr id="135" name="TextBox 134"/>
          <p:cNvSpPr txBox="1"/>
          <p:nvPr/>
        </p:nvSpPr>
        <p:spPr>
          <a:xfrm>
            <a:off x="5680195" y="2735665"/>
            <a:ext cx="305718" cy="369332"/>
          </a:xfrm>
          <a:prstGeom prst="rect">
            <a:avLst/>
          </a:prstGeom>
          <a:noFill/>
        </p:spPr>
        <p:txBody>
          <a:bodyPr wrap="none" rtlCol="0">
            <a:spAutoFit/>
          </a:bodyPr>
          <a:lstStyle/>
          <a:p>
            <a:r>
              <a:rPr lang="en-US" dirty="0" smtClean="0"/>
              <a:t>+</a:t>
            </a:r>
            <a:endParaRPr lang="en-US" dirty="0"/>
          </a:p>
        </p:txBody>
      </p:sp>
      <p:sp>
        <p:nvSpPr>
          <p:cNvPr id="136" name="TextBox 135"/>
          <p:cNvSpPr txBox="1"/>
          <p:nvPr/>
        </p:nvSpPr>
        <p:spPr>
          <a:xfrm>
            <a:off x="5898444" y="2775181"/>
            <a:ext cx="305718" cy="369332"/>
          </a:xfrm>
          <a:prstGeom prst="rect">
            <a:avLst/>
          </a:prstGeom>
          <a:noFill/>
        </p:spPr>
        <p:txBody>
          <a:bodyPr wrap="none" rtlCol="0">
            <a:spAutoFit/>
          </a:bodyPr>
          <a:lstStyle/>
          <a:p>
            <a:r>
              <a:rPr lang="en-US" dirty="0" smtClean="0"/>
              <a:t>+</a:t>
            </a:r>
            <a:endParaRPr lang="en-US" dirty="0"/>
          </a:p>
        </p:txBody>
      </p:sp>
      <p:sp>
        <p:nvSpPr>
          <p:cNvPr id="137" name="TextBox 136"/>
          <p:cNvSpPr txBox="1"/>
          <p:nvPr/>
        </p:nvSpPr>
        <p:spPr>
          <a:xfrm>
            <a:off x="5956770" y="2485432"/>
            <a:ext cx="305718" cy="369332"/>
          </a:xfrm>
          <a:prstGeom prst="rect">
            <a:avLst/>
          </a:prstGeom>
          <a:noFill/>
        </p:spPr>
        <p:txBody>
          <a:bodyPr wrap="none" rtlCol="0">
            <a:spAutoFit/>
          </a:bodyPr>
          <a:lstStyle/>
          <a:p>
            <a:r>
              <a:rPr lang="en-US" dirty="0" smtClean="0"/>
              <a:t>+</a:t>
            </a:r>
            <a:endParaRPr lang="en-US" dirty="0"/>
          </a:p>
        </p:txBody>
      </p:sp>
      <p:sp>
        <p:nvSpPr>
          <p:cNvPr id="138" name="TextBox 137"/>
          <p:cNvSpPr txBox="1"/>
          <p:nvPr/>
        </p:nvSpPr>
        <p:spPr>
          <a:xfrm>
            <a:off x="4481691" y="2543757"/>
            <a:ext cx="305718" cy="369332"/>
          </a:xfrm>
          <a:prstGeom prst="rect">
            <a:avLst/>
          </a:prstGeom>
          <a:noFill/>
        </p:spPr>
        <p:txBody>
          <a:bodyPr wrap="none" rtlCol="0">
            <a:spAutoFit/>
          </a:bodyPr>
          <a:lstStyle/>
          <a:p>
            <a:r>
              <a:rPr lang="en-US" dirty="0" smtClean="0"/>
              <a:t>+</a:t>
            </a:r>
            <a:endParaRPr lang="en-US" dirty="0"/>
          </a:p>
        </p:txBody>
      </p:sp>
      <p:sp>
        <p:nvSpPr>
          <p:cNvPr id="139" name="TextBox 138"/>
          <p:cNvSpPr txBox="1"/>
          <p:nvPr/>
        </p:nvSpPr>
        <p:spPr>
          <a:xfrm>
            <a:off x="5016031" y="2109137"/>
            <a:ext cx="305718" cy="369332"/>
          </a:xfrm>
          <a:prstGeom prst="rect">
            <a:avLst/>
          </a:prstGeom>
          <a:noFill/>
        </p:spPr>
        <p:txBody>
          <a:bodyPr wrap="none" rtlCol="0">
            <a:spAutoFit/>
          </a:bodyPr>
          <a:lstStyle/>
          <a:p>
            <a:r>
              <a:rPr lang="en-US" dirty="0" smtClean="0"/>
              <a:t>+</a:t>
            </a:r>
            <a:endParaRPr lang="en-US" dirty="0"/>
          </a:p>
        </p:txBody>
      </p:sp>
      <p:sp>
        <p:nvSpPr>
          <p:cNvPr id="140" name="TextBox 139"/>
          <p:cNvSpPr txBox="1"/>
          <p:nvPr/>
        </p:nvSpPr>
        <p:spPr>
          <a:xfrm>
            <a:off x="5243691" y="2195685"/>
            <a:ext cx="305718" cy="369332"/>
          </a:xfrm>
          <a:prstGeom prst="rect">
            <a:avLst/>
          </a:prstGeom>
          <a:noFill/>
        </p:spPr>
        <p:txBody>
          <a:bodyPr wrap="none" rtlCol="0">
            <a:spAutoFit/>
          </a:bodyPr>
          <a:lstStyle/>
          <a:p>
            <a:r>
              <a:rPr lang="en-US" dirty="0" smtClean="0"/>
              <a:t>+</a:t>
            </a:r>
            <a:endParaRPr lang="en-US" dirty="0"/>
          </a:p>
        </p:txBody>
      </p:sp>
      <p:sp>
        <p:nvSpPr>
          <p:cNvPr id="141" name="TextBox 140"/>
          <p:cNvSpPr txBox="1"/>
          <p:nvPr/>
        </p:nvSpPr>
        <p:spPr>
          <a:xfrm>
            <a:off x="5405498" y="2037654"/>
            <a:ext cx="305718" cy="369332"/>
          </a:xfrm>
          <a:prstGeom prst="rect">
            <a:avLst/>
          </a:prstGeom>
          <a:noFill/>
        </p:spPr>
        <p:txBody>
          <a:bodyPr wrap="none" rtlCol="0">
            <a:spAutoFit/>
          </a:bodyPr>
          <a:lstStyle/>
          <a:p>
            <a:r>
              <a:rPr lang="en-US" dirty="0" smtClean="0"/>
              <a:t>+</a:t>
            </a:r>
            <a:endParaRPr lang="en-US" dirty="0"/>
          </a:p>
        </p:txBody>
      </p:sp>
      <p:sp>
        <p:nvSpPr>
          <p:cNvPr id="142" name="TextBox 141"/>
          <p:cNvSpPr txBox="1"/>
          <p:nvPr/>
        </p:nvSpPr>
        <p:spPr>
          <a:xfrm>
            <a:off x="5557898" y="2190054"/>
            <a:ext cx="305718" cy="369332"/>
          </a:xfrm>
          <a:prstGeom prst="rect">
            <a:avLst/>
          </a:prstGeom>
          <a:noFill/>
        </p:spPr>
        <p:txBody>
          <a:bodyPr wrap="none" rtlCol="0">
            <a:spAutoFit/>
          </a:bodyPr>
          <a:lstStyle/>
          <a:p>
            <a:r>
              <a:rPr lang="en-US" dirty="0" smtClean="0"/>
              <a:t>+</a:t>
            </a:r>
            <a:endParaRPr lang="en-US" dirty="0"/>
          </a:p>
        </p:txBody>
      </p:sp>
      <p:sp>
        <p:nvSpPr>
          <p:cNvPr id="143" name="TextBox 142"/>
          <p:cNvSpPr txBox="1"/>
          <p:nvPr/>
        </p:nvSpPr>
        <p:spPr>
          <a:xfrm>
            <a:off x="5936076" y="2248380"/>
            <a:ext cx="305718" cy="369332"/>
          </a:xfrm>
          <a:prstGeom prst="rect">
            <a:avLst/>
          </a:prstGeom>
          <a:noFill/>
        </p:spPr>
        <p:txBody>
          <a:bodyPr wrap="none" rtlCol="0">
            <a:spAutoFit/>
          </a:bodyPr>
          <a:lstStyle/>
          <a:p>
            <a:r>
              <a:rPr lang="en-US" dirty="0" smtClean="0"/>
              <a:t>+</a:t>
            </a:r>
            <a:endParaRPr lang="en-US" dirty="0"/>
          </a:p>
        </p:txBody>
      </p:sp>
      <p:sp>
        <p:nvSpPr>
          <p:cNvPr id="144" name="TextBox 143"/>
          <p:cNvSpPr txBox="1"/>
          <p:nvPr/>
        </p:nvSpPr>
        <p:spPr>
          <a:xfrm>
            <a:off x="5778032" y="2109151"/>
            <a:ext cx="305718" cy="369332"/>
          </a:xfrm>
          <a:prstGeom prst="rect">
            <a:avLst/>
          </a:prstGeom>
          <a:noFill/>
        </p:spPr>
        <p:txBody>
          <a:bodyPr wrap="none" rtlCol="0">
            <a:spAutoFit/>
          </a:bodyPr>
          <a:lstStyle/>
          <a:p>
            <a:r>
              <a:rPr lang="en-US" dirty="0" smtClean="0"/>
              <a:t>+</a:t>
            </a:r>
            <a:endParaRPr lang="en-US" dirty="0"/>
          </a:p>
        </p:txBody>
      </p:sp>
      <p:sp>
        <p:nvSpPr>
          <p:cNvPr id="145" name="TextBox 144"/>
          <p:cNvSpPr txBox="1"/>
          <p:nvPr/>
        </p:nvSpPr>
        <p:spPr>
          <a:xfrm>
            <a:off x="6175025" y="2101630"/>
            <a:ext cx="305718" cy="369332"/>
          </a:xfrm>
          <a:prstGeom prst="rect">
            <a:avLst/>
          </a:prstGeom>
          <a:noFill/>
        </p:spPr>
        <p:txBody>
          <a:bodyPr wrap="none" rtlCol="0">
            <a:spAutoFit/>
          </a:bodyPr>
          <a:lstStyle/>
          <a:p>
            <a:r>
              <a:rPr lang="en-US" dirty="0" smtClean="0"/>
              <a:t>+</a:t>
            </a:r>
            <a:endParaRPr lang="en-US" dirty="0"/>
          </a:p>
        </p:txBody>
      </p:sp>
      <p:sp>
        <p:nvSpPr>
          <p:cNvPr id="146" name="TextBox 145"/>
          <p:cNvSpPr txBox="1"/>
          <p:nvPr/>
        </p:nvSpPr>
        <p:spPr>
          <a:xfrm>
            <a:off x="6524972" y="2216402"/>
            <a:ext cx="305718" cy="369332"/>
          </a:xfrm>
          <a:prstGeom prst="rect">
            <a:avLst/>
          </a:prstGeom>
          <a:noFill/>
        </p:spPr>
        <p:txBody>
          <a:bodyPr wrap="none" rtlCol="0">
            <a:spAutoFit/>
          </a:bodyPr>
          <a:lstStyle/>
          <a:p>
            <a:r>
              <a:rPr lang="en-US" dirty="0" smtClean="0"/>
              <a:t>+</a:t>
            </a:r>
            <a:endParaRPr lang="en-US" dirty="0"/>
          </a:p>
        </p:txBody>
      </p:sp>
      <p:sp>
        <p:nvSpPr>
          <p:cNvPr id="147" name="TextBox 146"/>
          <p:cNvSpPr txBox="1"/>
          <p:nvPr/>
        </p:nvSpPr>
        <p:spPr>
          <a:xfrm>
            <a:off x="6517453" y="2425244"/>
            <a:ext cx="305718" cy="369332"/>
          </a:xfrm>
          <a:prstGeom prst="rect">
            <a:avLst/>
          </a:prstGeom>
          <a:noFill/>
        </p:spPr>
        <p:txBody>
          <a:bodyPr wrap="none" rtlCol="0">
            <a:spAutoFit/>
          </a:bodyPr>
          <a:lstStyle/>
          <a:p>
            <a:r>
              <a:rPr lang="en-US" dirty="0" smtClean="0"/>
              <a:t>+</a:t>
            </a:r>
            <a:endParaRPr lang="en-US" dirty="0"/>
          </a:p>
        </p:txBody>
      </p:sp>
      <p:sp>
        <p:nvSpPr>
          <p:cNvPr id="148" name="TextBox 147"/>
          <p:cNvSpPr txBox="1"/>
          <p:nvPr/>
        </p:nvSpPr>
        <p:spPr>
          <a:xfrm>
            <a:off x="6180689" y="2408318"/>
            <a:ext cx="305718" cy="369332"/>
          </a:xfrm>
          <a:prstGeom prst="rect">
            <a:avLst/>
          </a:prstGeom>
          <a:noFill/>
        </p:spPr>
        <p:txBody>
          <a:bodyPr wrap="none" rtlCol="0">
            <a:spAutoFit/>
          </a:bodyPr>
          <a:lstStyle/>
          <a:p>
            <a:r>
              <a:rPr lang="en-US" dirty="0" smtClean="0"/>
              <a:t>+</a:t>
            </a:r>
            <a:endParaRPr lang="en-US" dirty="0"/>
          </a:p>
        </p:txBody>
      </p:sp>
      <p:sp>
        <p:nvSpPr>
          <p:cNvPr id="149" name="TextBox 148"/>
          <p:cNvSpPr txBox="1"/>
          <p:nvPr/>
        </p:nvSpPr>
        <p:spPr>
          <a:xfrm>
            <a:off x="6239017" y="2645386"/>
            <a:ext cx="305718" cy="369332"/>
          </a:xfrm>
          <a:prstGeom prst="rect">
            <a:avLst/>
          </a:prstGeom>
          <a:noFill/>
        </p:spPr>
        <p:txBody>
          <a:bodyPr wrap="none" rtlCol="0">
            <a:spAutoFit/>
          </a:bodyPr>
          <a:lstStyle/>
          <a:p>
            <a:r>
              <a:rPr lang="en-US" dirty="0" smtClean="0"/>
              <a:t>+</a:t>
            </a:r>
            <a:endParaRPr lang="en-US" dirty="0"/>
          </a:p>
        </p:txBody>
      </p:sp>
      <p:sp>
        <p:nvSpPr>
          <p:cNvPr id="150" name="TextBox 149"/>
          <p:cNvSpPr txBox="1"/>
          <p:nvPr/>
        </p:nvSpPr>
        <p:spPr>
          <a:xfrm>
            <a:off x="6353789" y="2524983"/>
            <a:ext cx="305718" cy="369332"/>
          </a:xfrm>
          <a:prstGeom prst="rect">
            <a:avLst/>
          </a:prstGeom>
          <a:noFill/>
        </p:spPr>
        <p:txBody>
          <a:bodyPr wrap="none" rtlCol="0">
            <a:spAutoFit/>
          </a:bodyPr>
          <a:lstStyle/>
          <a:p>
            <a:r>
              <a:rPr lang="en-US" dirty="0" smtClean="0"/>
              <a:t>+</a:t>
            </a:r>
            <a:endParaRPr lang="en-US" dirty="0"/>
          </a:p>
        </p:txBody>
      </p:sp>
      <p:sp>
        <p:nvSpPr>
          <p:cNvPr id="151" name="TextBox 150"/>
          <p:cNvSpPr txBox="1"/>
          <p:nvPr/>
        </p:nvSpPr>
        <p:spPr>
          <a:xfrm>
            <a:off x="6357534" y="2321767"/>
            <a:ext cx="305718" cy="369332"/>
          </a:xfrm>
          <a:prstGeom prst="rect">
            <a:avLst/>
          </a:prstGeom>
          <a:noFill/>
        </p:spPr>
        <p:txBody>
          <a:bodyPr wrap="none" rtlCol="0">
            <a:spAutoFit/>
          </a:bodyPr>
          <a:lstStyle/>
          <a:p>
            <a:r>
              <a:rPr lang="en-US" dirty="0" smtClean="0"/>
              <a:t>+</a:t>
            </a:r>
            <a:endParaRPr lang="en-US" dirty="0"/>
          </a:p>
        </p:txBody>
      </p:sp>
      <p:sp>
        <p:nvSpPr>
          <p:cNvPr id="152" name="TextBox 151"/>
          <p:cNvSpPr txBox="1"/>
          <p:nvPr/>
        </p:nvSpPr>
        <p:spPr>
          <a:xfrm>
            <a:off x="5445027" y="2425234"/>
            <a:ext cx="305718" cy="369332"/>
          </a:xfrm>
          <a:prstGeom prst="rect">
            <a:avLst/>
          </a:prstGeom>
          <a:noFill/>
        </p:spPr>
        <p:txBody>
          <a:bodyPr wrap="none" rtlCol="0">
            <a:spAutoFit/>
          </a:bodyPr>
          <a:lstStyle/>
          <a:p>
            <a:r>
              <a:rPr lang="en-US" dirty="0" smtClean="0"/>
              <a:t>+</a:t>
            </a:r>
            <a:endParaRPr lang="en-US" dirty="0"/>
          </a:p>
        </p:txBody>
      </p:sp>
      <p:sp>
        <p:nvSpPr>
          <p:cNvPr id="153" name="TextBox 152"/>
          <p:cNvSpPr txBox="1"/>
          <p:nvPr/>
        </p:nvSpPr>
        <p:spPr>
          <a:xfrm>
            <a:off x="5174112" y="2398901"/>
            <a:ext cx="305718" cy="369332"/>
          </a:xfrm>
          <a:prstGeom prst="rect">
            <a:avLst/>
          </a:prstGeom>
          <a:noFill/>
        </p:spPr>
        <p:txBody>
          <a:bodyPr wrap="none" rtlCol="0">
            <a:spAutoFit/>
          </a:bodyPr>
          <a:lstStyle/>
          <a:p>
            <a:r>
              <a:rPr lang="en-US" dirty="0" smtClean="0"/>
              <a:t>+</a:t>
            </a:r>
            <a:endParaRPr lang="en-US" dirty="0"/>
          </a:p>
        </p:txBody>
      </p:sp>
      <p:sp>
        <p:nvSpPr>
          <p:cNvPr id="154" name="TextBox 153"/>
          <p:cNvSpPr txBox="1"/>
          <p:nvPr/>
        </p:nvSpPr>
        <p:spPr>
          <a:xfrm>
            <a:off x="4705607" y="2344330"/>
            <a:ext cx="305718" cy="369332"/>
          </a:xfrm>
          <a:prstGeom prst="rect">
            <a:avLst/>
          </a:prstGeom>
          <a:noFill/>
        </p:spPr>
        <p:txBody>
          <a:bodyPr wrap="none" rtlCol="0">
            <a:spAutoFit/>
          </a:bodyPr>
          <a:lstStyle/>
          <a:p>
            <a:r>
              <a:rPr lang="en-US" dirty="0" smtClean="0"/>
              <a:t>+</a:t>
            </a:r>
            <a:endParaRPr lang="en-US" dirty="0"/>
          </a:p>
        </p:txBody>
      </p:sp>
      <p:sp>
        <p:nvSpPr>
          <p:cNvPr id="155" name="TextBox 154"/>
          <p:cNvSpPr txBox="1"/>
          <p:nvPr/>
        </p:nvSpPr>
        <p:spPr>
          <a:xfrm>
            <a:off x="4491134" y="2327404"/>
            <a:ext cx="305718" cy="369332"/>
          </a:xfrm>
          <a:prstGeom prst="rect">
            <a:avLst/>
          </a:prstGeom>
          <a:noFill/>
        </p:spPr>
        <p:txBody>
          <a:bodyPr wrap="none" rtlCol="0">
            <a:spAutoFit/>
          </a:bodyPr>
          <a:lstStyle/>
          <a:p>
            <a:r>
              <a:rPr lang="en-US" dirty="0" smtClean="0"/>
              <a:t>+</a:t>
            </a:r>
            <a:endParaRPr lang="en-US" dirty="0"/>
          </a:p>
        </p:txBody>
      </p:sp>
      <p:sp>
        <p:nvSpPr>
          <p:cNvPr id="156" name="TextBox 155"/>
          <p:cNvSpPr txBox="1"/>
          <p:nvPr/>
        </p:nvSpPr>
        <p:spPr>
          <a:xfrm>
            <a:off x="6459122" y="3401713"/>
            <a:ext cx="297678" cy="461665"/>
          </a:xfrm>
          <a:prstGeom prst="rect">
            <a:avLst/>
          </a:prstGeom>
          <a:noFill/>
        </p:spPr>
        <p:txBody>
          <a:bodyPr wrap="none" rtlCol="0">
            <a:spAutoFit/>
          </a:bodyPr>
          <a:lstStyle/>
          <a:p>
            <a:r>
              <a:rPr lang="en-US" sz="2400" dirty="0"/>
              <a:t>-</a:t>
            </a:r>
          </a:p>
        </p:txBody>
      </p:sp>
      <p:sp>
        <p:nvSpPr>
          <p:cNvPr id="157" name="TextBox 156"/>
          <p:cNvSpPr txBox="1"/>
          <p:nvPr/>
        </p:nvSpPr>
        <p:spPr>
          <a:xfrm>
            <a:off x="6348126" y="3554113"/>
            <a:ext cx="297678" cy="461665"/>
          </a:xfrm>
          <a:prstGeom prst="rect">
            <a:avLst/>
          </a:prstGeom>
          <a:noFill/>
        </p:spPr>
        <p:txBody>
          <a:bodyPr wrap="none" rtlCol="0">
            <a:spAutoFit/>
          </a:bodyPr>
          <a:lstStyle/>
          <a:p>
            <a:r>
              <a:rPr lang="en-US" sz="2400" dirty="0"/>
              <a:t>-</a:t>
            </a:r>
          </a:p>
        </p:txBody>
      </p:sp>
      <p:sp>
        <p:nvSpPr>
          <p:cNvPr id="158" name="TextBox 157"/>
          <p:cNvSpPr txBox="1"/>
          <p:nvPr/>
        </p:nvSpPr>
        <p:spPr>
          <a:xfrm>
            <a:off x="6246537" y="3715920"/>
            <a:ext cx="297678" cy="461665"/>
          </a:xfrm>
          <a:prstGeom prst="rect">
            <a:avLst/>
          </a:prstGeom>
          <a:noFill/>
        </p:spPr>
        <p:txBody>
          <a:bodyPr wrap="none" rtlCol="0">
            <a:spAutoFit/>
          </a:bodyPr>
          <a:lstStyle/>
          <a:p>
            <a:r>
              <a:rPr lang="en-US" sz="2400" dirty="0"/>
              <a:t>-</a:t>
            </a:r>
          </a:p>
        </p:txBody>
      </p:sp>
      <p:sp>
        <p:nvSpPr>
          <p:cNvPr id="159" name="TextBox 158"/>
          <p:cNvSpPr txBox="1"/>
          <p:nvPr/>
        </p:nvSpPr>
        <p:spPr>
          <a:xfrm>
            <a:off x="6135541" y="3877727"/>
            <a:ext cx="297678" cy="461665"/>
          </a:xfrm>
          <a:prstGeom prst="rect">
            <a:avLst/>
          </a:prstGeom>
          <a:noFill/>
        </p:spPr>
        <p:txBody>
          <a:bodyPr wrap="none" rtlCol="0">
            <a:spAutoFit/>
          </a:bodyPr>
          <a:lstStyle/>
          <a:p>
            <a:r>
              <a:rPr lang="en-US" sz="2400" dirty="0"/>
              <a:t>-</a:t>
            </a:r>
          </a:p>
        </p:txBody>
      </p:sp>
      <p:sp>
        <p:nvSpPr>
          <p:cNvPr id="160" name="TextBox 159"/>
          <p:cNvSpPr txBox="1"/>
          <p:nvPr/>
        </p:nvSpPr>
        <p:spPr>
          <a:xfrm>
            <a:off x="6099801" y="4067755"/>
            <a:ext cx="297678" cy="461665"/>
          </a:xfrm>
          <a:prstGeom prst="rect">
            <a:avLst/>
          </a:prstGeom>
          <a:noFill/>
        </p:spPr>
        <p:txBody>
          <a:bodyPr wrap="none" rtlCol="0">
            <a:spAutoFit/>
          </a:bodyPr>
          <a:lstStyle/>
          <a:p>
            <a:r>
              <a:rPr lang="en-US" sz="2400" dirty="0"/>
              <a:t>-</a:t>
            </a:r>
          </a:p>
        </p:txBody>
      </p:sp>
      <p:sp>
        <p:nvSpPr>
          <p:cNvPr id="161" name="TextBox 160"/>
          <p:cNvSpPr txBox="1"/>
          <p:nvPr/>
        </p:nvSpPr>
        <p:spPr>
          <a:xfrm>
            <a:off x="6252201" y="3872096"/>
            <a:ext cx="297678" cy="461665"/>
          </a:xfrm>
          <a:prstGeom prst="rect">
            <a:avLst/>
          </a:prstGeom>
          <a:noFill/>
        </p:spPr>
        <p:txBody>
          <a:bodyPr wrap="none" rtlCol="0">
            <a:spAutoFit/>
          </a:bodyPr>
          <a:lstStyle/>
          <a:p>
            <a:r>
              <a:rPr lang="en-US" sz="2400" dirty="0"/>
              <a:t>-</a:t>
            </a:r>
          </a:p>
        </p:txBody>
      </p:sp>
      <p:sp>
        <p:nvSpPr>
          <p:cNvPr id="162" name="TextBox 161"/>
          <p:cNvSpPr txBox="1"/>
          <p:nvPr/>
        </p:nvSpPr>
        <p:spPr>
          <a:xfrm>
            <a:off x="6338752" y="3704658"/>
            <a:ext cx="297678" cy="461665"/>
          </a:xfrm>
          <a:prstGeom prst="rect">
            <a:avLst/>
          </a:prstGeom>
          <a:noFill/>
        </p:spPr>
        <p:txBody>
          <a:bodyPr wrap="none" rtlCol="0">
            <a:spAutoFit/>
          </a:bodyPr>
          <a:lstStyle/>
          <a:p>
            <a:r>
              <a:rPr lang="en-US" sz="2400" dirty="0"/>
              <a:t>-</a:t>
            </a:r>
          </a:p>
        </p:txBody>
      </p:sp>
      <p:sp>
        <p:nvSpPr>
          <p:cNvPr id="163" name="TextBox 162"/>
          <p:cNvSpPr txBox="1"/>
          <p:nvPr/>
        </p:nvSpPr>
        <p:spPr>
          <a:xfrm>
            <a:off x="6434710" y="3527813"/>
            <a:ext cx="297678" cy="461665"/>
          </a:xfrm>
          <a:prstGeom prst="rect">
            <a:avLst/>
          </a:prstGeom>
          <a:noFill/>
        </p:spPr>
        <p:txBody>
          <a:bodyPr wrap="none" rtlCol="0">
            <a:spAutoFit/>
          </a:bodyPr>
          <a:lstStyle/>
          <a:p>
            <a:r>
              <a:rPr lang="en-US" sz="2400" dirty="0"/>
              <a:t>-</a:t>
            </a:r>
          </a:p>
        </p:txBody>
      </p:sp>
      <p:sp>
        <p:nvSpPr>
          <p:cNvPr id="164" name="TextBox 163"/>
          <p:cNvSpPr txBox="1"/>
          <p:nvPr/>
        </p:nvSpPr>
        <p:spPr>
          <a:xfrm>
            <a:off x="5832633" y="3969948"/>
            <a:ext cx="297678" cy="461665"/>
          </a:xfrm>
          <a:prstGeom prst="rect">
            <a:avLst/>
          </a:prstGeom>
          <a:noFill/>
        </p:spPr>
        <p:txBody>
          <a:bodyPr wrap="none" rtlCol="0">
            <a:spAutoFit/>
          </a:bodyPr>
          <a:lstStyle/>
          <a:p>
            <a:r>
              <a:rPr lang="en-US" sz="2400" dirty="0"/>
              <a:t>-</a:t>
            </a:r>
          </a:p>
        </p:txBody>
      </p:sp>
      <p:sp>
        <p:nvSpPr>
          <p:cNvPr id="165" name="TextBox 164"/>
          <p:cNvSpPr txBox="1"/>
          <p:nvPr/>
        </p:nvSpPr>
        <p:spPr>
          <a:xfrm>
            <a:off x="5853335" y="4150569"/>
            <a:ext cx="297678" cy="461665"/>
          </a:xfrm>
          <a:prstGeom prst="rect">
            <a:avLst/>
          </a:prstGeom>
          <a:noFill/>
        </p:spPr>
        <p:txBody>
          <a:bodyPr wrap="none" rtlCol="0">
            <a:spAutoFit/>
          </a:bodyPr>
          <a:lstStyle/>
          <a:p>
            <a:r>
              <a:rPr lang="en-US" sz="2400" dirty="0"/>
              <a:t>-</a:t>
            </a:r>
          </a:p>
        </p:txBody>
      </p:sp>
      <p:sp>
        <p:nvSpPr>
          <p:cNvPr id="166" name="TextBox 165"/>
          <p:cNvSpPr txBox="1"/>
          <p:nvPr/>
        </p:nvSpPr>
        <p:spPr>
          <a:xfrm>
            <a:off x="5620048" y="4124236"/>
            <a:ext cx="297678" cy="461665"/>
          </a:xfrm>
          <a:prstGeom prst="rect">
            <a:avLst/>
          </a:prstGeom>
          <a:noFill/>
        </p:spPr>
        <p:txBody>
          <a:bodyPr wrap="none" rtlCol="0">
            <a:spAutoFit/>
          </a:bodyPr>
          <a:lstStyle/>
          <a:p>
            <a:r>
              <a:rPr lang="en-US" sz="2400" dirty="0"/>
              <a:t>-</a:t>
            </a:r>
          </a:p>
        </p:txBody>
      </p:sp>
      <p:sp>
        <p:nvSpPr>
          <p:cNvPr id="167" name="TextBox 166"/>
          <p:cNvSpPr txBox="1"/>
          <p:nvPr/>
        </p:nvSpPr>
        <p:spPr>
          <a:xfrm>
            <a:off x="5349133" y="4050868"/>
            <a:ext cx="297678" cy="461665"/>
          </a:xfrm>
          <a:prstGeom prst="rect">
            <a:avLst/>
          </a:prstGeom>
          <a:noFill/>
        </p:spPr>
        <p:txBody>
          <a:bodyPr wrap="none" rtlCol="0">
            <a:spAutoFit/>
          </a:bodyPr>
          <a:lstStyle/>
          <a:p>
            <a:r>
              <a:rPr lang="en-US" sz="2400" dirty="0"/>
              <a:t>-</a:t>
            </a:r>
          </a:p>
        </p:txBody>
      </p:sp>
      <p:sp>
        <p:nvSpPr>
          <p:cNvPr id="168" name="TextBox 167"/>
          <p:cNvSpPr txBox="1"/>
          <p:nvPr/>
        </p:nvSpPr>
        <p:spPr>
          <a:xfrm>
            <a:off x="5087625" y="3968093"/>
            <a:ext cx="297678" cy="461665"/>
          </a:xfrm>
          <a:prstGeom prst="rect">
            <a:avLst/>
          </a:prstGeom>
          <a:noFill/>
        </p:spPr>
        <p:txBody>
          <a:bodyPr wrap="none" rtlCol="0">
            <a:spAutoFit/>
          </a:bodyPr>
          <a:lstStyle/>
          <a:p>
            <a:r>
              <a:rPr lang="en-US" sz="2400" dirty="0"/>
              <a:t>-</a:t>
            </a:r>
          </a:p>
        </p:txBody>
      </p:sp>
      <p:sp>
        <p:nvSpPr>
          <p:cNvPr id="169" name="TextBox 168"/>
          <p:cNvSpPr txBox="1"/>
          <p:nvPr/>
        </p:nvSpPr>
        <p:spPr>
          <a:xfrm>
            <a:off x="4835524" y="3875911"/>
            <a:ext cx="297678" cy="461665"/>
          </a:xfrm>
          <a:prstGeom prst="rect">
            <a:avLst/>
          </a:prstGeom>
          <a:noFill/>
        </p:spPr>
        <p:txBody>
          <a:bodyPr wrap="none" rtlCol="0">
            <a:spAutoFit/>
          </a:bodyPr>
          <a:lstStyle/>
          <a:p>
            <a:r>
              <a:rPr lang="en-US" sz="2400" dirty="0"/>
              <a:t>-</a:t>
            </a:r>
          </a:p>
        </p:txBody>
      </p:sp>
      <p:sp>
        <p:nvSpPr>
          <p:cNvPr id="170" name="TextBox 169"/>
          <p:cNvSpPr txBox="1"/>
          <p:nvPr/>
        </p:nvSpPr>
        <p:spPr>
          <a:xfrm>
            <a:off x="4611644" y="3811950"/>
            <a:ext cx="297678" cy="461665"/>
          </a:xfrm>
          <a:prstGeom prst="rect">
            <a:avLst/>
          </a:prstGeom>
          <a:noFill/>
        </p:spPr>
        <p:txBody>
          <a:bodyPr wrap="none" rtlCol="0">
            <a:spAutoFit/>
          </a:bodyPr>
          <a:lstStyle/>
          <a:p>
            <a:r>
              <a:rPr lang="en-US" sz="2400" dirty="0"/>
              <a:t>-</a:t>
            </a:r>
          </a:p>
        </p:txBody>
      </p:sp>
      <p:sp>
        <p:nvSpPr>
          <p:cNvPr id="171" name="TextBox 170"/>
          <p:cNvSpPr txBox="1"/>
          <p:nvPr/>
        </p:nvSpPr>
        <p:spPr>
          <a:xfrm>
            <a:off x="4585311" y="3616291"/>
            <a:ext cx="297678" cy="461665"/>
          </a:xfrm>
          <a:prstGeom prst="rect">
            <a:avLst/>
          </a:prstGeom>
          <a:noFill/>
        </p:spPr>
        <p:txBody>
          <a:bodyPr wrap="none" rtlCol="0">
            <a:spAutoFit/>
          </a:bodyPr>
          <a:lstStyle/>
          <a:p>
            <a:r>
              <a:rPr lang="en-US" sz="2400" dirty="0"/>
              <a:t>-</a:t>
            </a:r>
          </a:p>
        </p:txBody>
      </p:sp>
      <p:sp>
        <p:nvSpPr>
          <p:cNvPr id="172" name="TextBox 171"/>
          <p:cNvSpPr txBox="1"/>
          <p:nvPr/>
        </p:nvSpPr>
        <p:spPr>
          <a:xfrm>
            <a:off x="4822374" y="3684028"/>
            <a:ext cx="297678" cy="461665"/>
          </a:xfrm>
          <a:prstGeom prst="rect">
            <a:avLst/>
          </a:prstGeom>
          <a:noFill/>
        </p:spPr>
        <p:txBody>
          <a:bodyPr wrap="none" rtlCol="0">
            <a:spAutoFit/>
          </a:bodyPr>
          <a:lstStyle/>
          <a:p>
            <a:r>
              <a:rPr lang="en-US" sz="2400" dirty="0"/>
              <a:t>-</a:t>
            </a:r>
          </a:p>
        </p:txBody>
      </p:sp>
      <p:sp>
        <p:nvSpPr>
          <p:cNvPr id="173" name="TextBox 172"/>
          <p:cNvSpPr txBox="1"/>
          <p:nvPr/>
        </p:nvSpPr>
        <p:spPr>
          <a:xfrm>
            <a:off x="5068844" y="3761172"/>
            <a:ext cx="297678" cy="461665"/>
          </a:xfrm>
          <a:prstGeom prst="rect">
            <a:avLst/>
          </a:prstGeom>
          <a:noFill/>
        </p:spPr>
        <p:txBody>
          <a:bodyPr wrap="none" rtlCol="0">
            <a:spAutoFit/>
          </a:bodyPr>
          <a:lstStyle/>
          <a:p>
            <a:r>
              <a:rPr lang="en-US" sz="2400" dirty="0"/>
              <a:t>-</a:t>
            </a:r>
          </a:p>
        </p:txBody>
      </p:sp>
      <p:sp>
        <p:nvSpPr>
          <p:cNvPr id="174" name="TextBox 173"/>
          <p:cNvSpPr txBox="1"/>
          <p:nvPr/>
        </p:nvSpPr>
        <p:spPr>
          <a:xfrm>
            <a:off x="5324721" y="3838316"/>
            <a:ext cx="297678" cy="461665"/>
          </a:xfrm>
          <a:prstGeom prst="rect">
            <a:avLst/>
          </a:prstGeom>
          <a:noFill/>
        </p:spPr>
        <p:txBody>
          <a:bodyPr wrap="none" rtlCol="0">
            <a:spAutoFit/>
          </a:bodyPr>
          <a:lstStyle/>
          <a:p>
            <a:r>
              <a:rPr lang="en-US" sz="2400" dirty="0"/>
              <a:t>-</a:t>
            </a:r>
          </a:p>
        </p:txBody>
      </p:sp>
      <p:sp>
        <p:nvSpPr>
          <p:cNvPr id="175" name="TextBox 174"/>
          <p:cNvSpPr txBox="1"/>
          <p:nvPr/>
        </p:nvSpPr>
        <p:spPr>
          <a:xfrm>
            <a:off x="5590005" y="3924867"/>
            <a:ext cx="297678" cy="461665"/>
          </a:xfrm>
          <a:prstGeom prst="rect">
            <a:avLst/>
          </a:prstGeom>
          <a:noFill/>
        </p:spPr>
        <p:txBody>
          <a:bodyPr wrap="none" rtlCol="0">
            <a:spAutoFit/>
          </a:bodyPr>
          <a:lstStyle/>
          <a:p>
            <a:r>
              <a:rPr lang="en-US" sz="2400" dirty="0"/>
              <a:t>-</a:t>
            </a:r>
          </a:p>
        </p:txBody>
      </p:sp>
      <p:sp>
        <p:nvSpPr>
          <p:cNvPr id="176" name="TextBox 175"/>
          <p:cNvSpPr txBox="1"/>
          <p:nvPr/>
        </p:nvSpPr>
        <p:spPr>
          <a:xfrm>
            <a:off x="5874103" y="3757429"/>
            <a:ext cx="297678" cy="461665"/>
          </a:xfrm>
          <a:prstGeom prst="rect">
            <a:avLst/>
          </a:prstGeom>
          <a:noFill/>
        </p:spPr>
        <p:txBody>
          <a:bodyPr wrap="none" rtlCol="0">
            <a:spAutoFit/>
          </a:bodyPr>
          <a:lstStyle/>
          <a:p>
            <a:r>
              <a:rPr lang="en-US" sz="2400" dirty="0"/>
              <a:t>-</a:t>
            </a:r>
          </a:p>
        </p:txBody>
      </p:sp>
      <p:sp>
        <p:nvSpPr>
          <p:cNvPr id="177" name="TextBox 176"/>
          <p:cNvSpPr txBox="1"/>
          <p:nvPr/>
        </p:nvSpPr>
        <p:spPr>
          <a:xfrm>
            <a:off x="6026503" y="3561770"/>
            <a:ext cx="297678" cy="461665"/>
          </a:xfrm>
          <a:prstGeom prst="rect">
            <a:avLst/>
          </a:prstGeom>
          <a:noFill/>
        </p:spPr>
        <p:txBody>
          <a:bodyPr wrap="none" rtlCol="0">
            <a:spAutoFit/>
          </a:bodyPr>
          <a:lstStyle/>
          <a:p>
            <a:r>
              <a:rPr lang="en-US" sz="2400" dirty="0"/>
              <a:t>-</a:t>
            </a:r>
          </a:p>
        </p:txBody>
      </p:sp>
      <p:sp>
        <p:nvSpPr>
          <p:cNvPr id="178" name="TextBox 177"/>
          <p:cNvSpPr txBox="1"/>
          <p:nvPr/>
        </p:nvSpPr>
        <p:spPr>
          <a:xfrm>
            <a:off x="6254159" y="3460181"/>
            <a:ext cx="297678" cy="461665"/>
          </a:xfrm>
          <a:prstGeom prst="rect">
            <a:avLst/>
          </a:prstGeom>
          <a:noFill/>
        </p:spPr>
        <p:txBody>
          <a:bodyPr wrap="none" rtlCol="0">
            <a:spAutoFit/>
          </a:bodyPr>
          <a:lstStyle/>
          <a:p>
            <a:r>
              <a:rPr lang="en-US" sz="2400" dirty="0"/>
              <a:t>-</a:t>
            </a:r>
          </a:p>
        </p:txBody>
      </p:sp>
      <p:sp>
        <p:nvSpPr>
          <p:cNvPr id="179" name="TextBox 178"/>
          <p:cNvSpPr txBox="1"/>
          <p:nvPr/>
        </p:nvSpPr>
        <p:spPr>
          <a:xfrm>
            <a:off x="6086721" y="3236301"/>
            <a:ext cx="297678" cy="461665"/>
          </a:xfrm>
          <a:prstGeom prst="rect">
            <a:avLst/>
          </a:prstGeom>
          <a:noFill/>
        </p:spPr>
        <p:txBody>
          <a:bodyPr wrap="none" rtlCol="0">
            <a:spAutoFit/>
          </a:bodyPr>
          <a:lstStyle/>
          <a:p>
            <a:r>
              <a:rPr lang="en-US" sz="2400" dirty="0"/>
              <a:t>-</a:t>
            </a:r>
          </a:p>
        </p:txBody>
      </p:sp>
      <p:sp>
        <p:nvSpPr>
          <p:cNvPr id="180" name="TextBox 179"/>
          <p:cNvSpPr txBox="1"/>
          <p:nvPr/>
        </p:nvSpPr>
        <p:spPr>
          <a:xfrm>
            <a:off x="6333191" y="3285224"/>
            <a:ext cx="297678" cy="461665"/>
          </a:xfrm>
          <a:prstGeom prst="rect">
            <a:avLst/>
          </a:prstGeom>
          <a:noFill/>
        </p:spPr>
        <p:txBody>
          <a:bodyPr wrap="none" rtlCol="0">
            <a:spAutoFit/>
          </a:bodyPr>
          <a:lstStyle/>
          <a:p>
            <a:r>
              <a:rPr lang="en-US" sz="2400" dirty="0"/>
              <a:t>-</a:t>
            </a:r>
          </a:p>
        </p:txBody>
      </p:sp>
      <p:sp>
        <p:nvSpPr>
          <p:cNvPr id="181" name="TextBox 180"/>
          <p:cNvSpPr txBox="1"/>
          <p:nvPr/>
        </p:nvSpPr>
        <p:spPr>
          <a:xfrm>
            <a:off x="5733031" y="3324740"/>
            <a:ext cx="297678" cy="461665"/>
          </a:xfrm>
          <a:prstGeom prst="rect">
            <a:avLst/>
          </a:prstGeom>
          <a:noFill/>
        </p:spPr>
        <p:txBody>
          <a:bodyPr wrap="none" rtlCol="0">
            <a:spAutoFit/>
          </a:bodyPr>
          <a:lstStyle/>
          <a:p>
            <a:r>
              <a:rPr lang="en-US" sz="2400" dirty="0"/>
              <a:t>-</a:t>
            </a:r>
          </a:p>
        </p:txBody>
      </p:sp>
      <p:sp>
        <p:nvSpPr>
          <p:cNvPr id="182" name="TextBox 181"/>
          <p:cNvSpPr txBox="1"/>
          <p:nvPr/>
        </p:nvSpPr>
        <p:spPr>
          <a:xfrm>
            <a:off x="5509151" y="3448919"/>
            <a:ext cx="297678" cy="461665"/>
          </a:xfrm>
          <a:prstGeom prst="rect">
            <a:avLst/>
          </a:prstGeom>
          <a:noFill/>
        </p:spPr>
        <p:txBody>
          <a:bodyPr wrap="none" rtlCol="0">
            <a:spAutoFit/>
          </a:bodyPr>
          <a:lstStyle/>
          <a:p>
            <a:r>
              <a:rPr lang="en-US" sz="2400" dirty="0"/>
              <a:t>-</a:t>
            </a:r>
          </a:p>
        </p:txBody>
      </p:sp>
      <p:sp>
        <p:nvSpPr>
          <p:cNvPr id="183" name="TextBox 182"/>
          <p:cNvSpPr txBox="1"/>
          <p:nvPr/>
        </p:nvSpPr>
        <p:spPr>
          <a:xfrm>
            <a:off x="5661551" y="3601319"/>
            <a:ext cx="297678" cy="461665"/>
          </a:xfrm>
          <a:prstGeom prst="rect">
            <a:avLst/>
          </a:prstGeom>
          <a:noFill/>
        </p:spPr>
        <p:txBody>
          <a:bodyPr wrap="none" rtlCol="0">
            <a:spAutoFit/>
          </a:bodyPr>
          <a:lstStyle/>
          <a:p>
            <a:r>
              <a:rPr lang="en-US" sz="2400" dirty="0"/>
              <a:t>-</a:t>
            </a:r>
          </a:p>
        </p:txBody>
      </p:sp>
      <p:sp>
        <p:nvSpPr>
          <p:cNvPr id="184" name="TextBox 183"/>
          <p:cNvSpPr txBox="1"/>
          <p:nvPr/>
        </p:nvSpPr>
        <p:spPr>
          <a:xfrm>
            <a:off x="5390636" y="3640835"/>
            <a:ext cx="297678" cy="461665"/>
          </a:xfrm>
          <a:prstGeom prst="rect">
            <a:avLst/>
          </a:prstGeom>
          <a:noFill/>
        </p:spPr>
        <p:txBody>
          <a:bodyPr wrap="none" rtlCol="0">
            <a:spAutoFit/>
          </a:bodyPr>
          <a:lstStyle/>
          <a:p>
            <a:r>
              <a:rPr lang="en-US" sz="2400" dirty="0"/>
              <a:t>-</a:t>
            </a:r>
          </a:p>
        </p:txBody>
      </p:sp>
      <p:sp>
        <p:nvSpPr>
          <p:cNvPr id="185" name="TextBox 184"/>
          <p:cNvSpPr txBox="1"/>
          <p:nvPr/>
        </p:nvSpPr>
        <p:spPr>
          <a:xfrm>
            <a:off x="5072686" y="3511025"/>
            <a:ext cx="297678" cy="461665"/>
          </a:xfrm>
          <a:prstGeom prst="rect">
            <a:avLst/>
          </a:prstGeom>
          <a:noFill/>
        </p:spPr>
        <p:txBody>
          <a:bodyPr wrap="none" rtlCol="0">
            <a:spAutoFit/>
          </a:bodyPr>
          <a:lstStyle/>
          <a:p>
            <a:r>
              <a:rPr lang="en-US" sz="2400" dirty="0"/>
              <a:t>-</a:t>
            </a:r>
          </a:p>
        </p:txBody>
      </p:sp>
      <p:sp>
        <p:nvSpPr>
          <p:cNvPr id="186" name="TextBox 185"/>
          <p:cNvSpPr txBox="1"/>
          <p:nvPr/>
        </p:nvSpPr>
        <p:spPr>
          <a:xfrm>
            <a:off x="5225086" y="3258924"/>
            <a:ext cx="297678" cy="461665"/>
          </a:xfrm>
          <a:prstGeom prst="rect">
            <a:avLst/>
          </a:prstGeom>
          <a:noFill/>
        </p:spPr>
        <p:txBody>
          <a:bodyPr wrap="none" rtlCol="0">
            <a:spAutoFit/>
          </a:bodyPr>
          <a:lstStyle/>
          <a:p>
            <a:r>
              <a:rPr lang="en-US" sz="2400" dirty="0"/>
              <a:t>-</a:t>
            </a:r>
          </a:p>
        </p:txBody>
      </p:sp>
      <p:sp>
        <p:nvSpPr>
          <p:cNvPr id="187" name="TextBox 186"/>
          <p:cNvSpPr txBox="1"/>
          <p:nvPr/>
        </p:nvSpPr>
        <p:spPr>
          <a:xfrm>
            <a:off x="4803659" y="3411324"/>
            <a:ext cx="297678" cy="461665"/>
          </a:xfrm>
          <a:prstGeom prst="rect">
            <a:avLst/>
          </a:prstGeom>
          <a:noFill/>
        </p:spPr>
        <p:txBody>
          <a:bodyPr wrap="none" rtlCol="0">
            <a:spAutoFit/>
          </a:bodyPr>
          <a:lstStyle/>
          <a:p>
            <a:r>
              <a:rPr lang="en-US" sz="2400" dirty="0"/>
              <a:t>-</a:t>
            </a:r>
          </a:p>
        </p:txBody>
      </p:sp>
      <p:sp>
        <p:nvSpPr>
          <p:cNvPr id="188" name="TextBox 187"/>
          <p:cNvSpPr txBox="1"/>
          <p:nvPr/>
        </p:nvSpPr>
        <p:spPr>
          <a:xfrm>
            <a:off x="5454630" y="3102781"/>
            <a:ext cx="297678" cy="461665"/>
          </a:xfrm>
          <a:prstGeom prst="rect">
            <a:avLst/>
          </a:prstGeom>
          <a:noFill/>
        </p:spPr>
        <p:txBody>
          <a:bodyPr wrap="none" rtlCol="0">
            <a:spAutoFit/>
          </a:bodyPr>
          <a:lstStyle/>
          <a:p>
            <a:r>
              <a:rPr lang="en-US" sz="2400" dirty="0"/>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6"/>
          <p:cNvSpPr>
            <a:spLocks noChangeArrowheads="1"/>
          </p:cNvSpPr>
          <p:nvPr/>
        </p:nvSpPr>
        <p:spPr bwMode="auto">
          <a:xfrm>
            <a:off x="2081213" y="236538"/>
            <a:ext cx="49212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i="1" u="sng"/>
              <a:t>Third Try: Use the Energy Method</a:t>
            </a:r>
          </a:p>
          <a:p>
            <a:pPr algn="ctr"/>
            <a:r>
              <a:rPr lang="en-US" sz="2000" i="1"/>
              <a:t>Relate Stored Energy to Force</a:t>
            </a:r>
          </a:p>
        </p:txBody>
      </p:sp>
      <p:pic>
        <p:nvPicPr>
          <p:cNvPr id="110618" name="Picture 26" descr="txp_fi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5297488" y="5924550"/>
            <a:ext cx="15748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29"/>
          <p:cNvSpPr txBox="1">
            <a:spLocks noChangeArrowheads="1"/>
          </p:cNvSpPr>
          <p:nvPr/>
        </p:nvSpPr>
        <p:spPr bwMode="auto">
          <a:xfrm>
            <a:off x="1077913" y="1139825"/>
            <a:ext cx="227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solidFill>
                  <a:srgbClr val="1A34CD"/>
                </a:solidFill>
              </a:rPr>
              <a:t>Lets use chain rule…</a:t>
            </a:r>
          </a:p>
        </p:txBody>
      </p:sp>
      <p:sp>
        <p:nvSpPr>
          <p:cNvPr id="110622" name="Text Box 30"/>
          <p:cNvSpPr txBox="1">
            <a:spLocks noChangeArrowheads="1"/>
          </p:cNvSpPr>
          <p:nvPr/>
        </p:nvSpPr>
        <p:spPr bwMode="auto">
          <a:xfrm>
            <a:off x="1143000" y="3044825"/>
            <a:ext cx="2225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solidFill>
                  <a:srgbClr val="1A34CD"/>
                </a:solidFill>
              </a:rPr>
              <a:t>This looks familiar…</a:t>
            </a:r>
          </a:p>
        </p:txBody>
      </p:sp>
      <p:sp>
        <p:nvSpPr>
          <p:cNvPr id="110624" name="Text Box 32"/>
          <p:cNvSpPr txBox="1">
            <a:spLocks noChangeArrowheads="1"/>
          </p:cNvSpPr>
          <p:nvPr/>
        </p:nvSpPr>
        <p:spPr bwMode="auto">
          <a:xfrm>
            <a:off x="1258888" y="5653088"/>
            <a:ext cx="3806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solidFill>
                  <a:srgbClr val="1A34CD"/>
                </a:solidFill>
              </a:rPr>
              <a:t>Comparing similar terms suggests…</a:t>
            </a:r>
          </a:p>
        </p:txBody>
      </p:sp>
      <p:pic>
        <p:nvPicPr>
          <p:cNvPr id="34822" name="Picture 34" descr="txp_fi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2490788" y="1809750"/>
            <a:ext cx="441166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8" name="Picture 36" descr="txp_fi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389313" y="3476625"/>
            <a:ext cx="25923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9" name="Picture 37" descr="txp_fi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4144963" y="4337050"/>
            <a:ext cx="21288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Box 10"/>
          <p:cNvSpPr txBox="1">
            <a:spLocks noChangeArrowheads="1"/>
          </p:cNvSpPr>
          <p:nvPr/>
        </p:nvSpPr>
        <p:spPr bwMode="auto">
          <a:xfrm>
            <a:off x="8686800" y="381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endParaRPr lang="en-US" sz="1800"/>
          </a:p>
        </p:txBody>
      </p:sp>
      <p:sp>
        <p:nvSpPr>
          <p:cNvPr id="34826" name="Rectangle 16"/>
          <p:cNvSpPr>
            <a:spLocks noChangeArrowheads="1"/>
          </p:cNvSpPr>
          <p:nvPr/>
        </p:nvSpPr>
        <p:spPr bwMode="auto">
          <a:xfrm>
            <a:off x="5105400" y="5867400"/>
            <a:ext cx="2133600" cy="762000"/>
          </a:xfrm>
          <a:prstGeom prst="rect">
            <a:avLst/>
          </a:prstGeom>
          <a:noFill/>
          <a:ln w="28575">
            <a:solidFill>
              <a:srgbClr val="3D84D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0622"/>
                                        </p:tgtEl>
                                        <p:attrNameLst>
                                          <p:attrName>style.visibility</p:attrName>
                                        </p:attrNameLst>
                                      </p:cBhvr>
                                      <p:to>
                                        <p:strVal val="visible"/>
                                      </p:to>
                                    </p:set>
                                    <p:animEffect transition="in" filter="blinds(horizontal)">
                                      <p:cBhvr>
                                        <p:cTn id="7" dur="500"/>
                                        <p:tgtEl>
                                          <p:spTgt spid="110622"/>
                                        </p:tgtEl>
                                      </p:cBhvr>
                                    </p:animEffect>
                                  </p:childTnLst>
                                </p:cTn>
                              </p:par>
                              <p:par>
                                <p:cTn id="8" presetID="3" presetClass="entr" presetSubtype="10" fill="hold" nodeType="withEffect">
                                  <p:stCondLst>
                                    <p:cond delay="0"/>
                                  </p:stCondLst>
                                  <p:childTnLst>
                                    <p:set>
                                      <p:cBhvr>
                                        <p:cTn id="9" dur="1" fill="hold">
                                          <p:stCondLst>
                                            <p:cond delay="0"/>
                                          </p:stCondLst>
                                        </p:cTn>
                                        <p:tgtEl>
                                          <p:spTgt spid="110628"/>
                                        </p:tgtEl>
                                        <p:attrNameLst>
                                          <p:attrName>style.visibility</p:attrName>
                                        </p:attrNameLst>
                                      </p:cBhvr>
                                      <p:to>
                                        <p:strVal val="visible"/>
                                      </p:to>
                                    </p:set>
                                    <p:animEffect transition="in" filter="blinds(horizontal)">
                                      <p:cBhvr>
                                        <p:cTn id="10" dur="500"/>
                                        <p:tgtEl>
                                          <p:spTgt spid="110628"/>
                                        </p:tgtEl>
                                      </p:cBhvr>
                                    </p:animEffect>
                                  </p:childTnLst>
                                </p:cTn>
                              </p:par>
                              <p:par>
                                <p:cTn id="11" presetID="3" presetClass="entr" presetSubtype="10" fill="hold" nodeType="withEffect">
                                  <p:stCondLst>
                                    <p:cond delay="0"/>
                                  </p:stCondLst>
                                  <p:childTnLst>
                                    <p:set>
                                      <p:cBhvr>
                                        <p:cTn id="12" dur="1" fill="hold">
                                          <p:stCondLst>
                                            <p:cond delay="0"/>
                                          </p:stCondLst>
                                        </p:cTn>
                                        <p:tgtEl>
                                          <p:spTgt spid="110629"/>
                                        </p:tgtEl>
                                        <p:attrNameLst>
                                          <p:attrName>style.visibility</p:attrName>
                                        </p:attrNameLst>
                                      </p:cBhvr>
                                      <p:to>
                                        <p:strVal val="visible"/>
                                      </p:to>
                                    </p:set>
                                    <p:animEffect transition="in" filter="blinds(horizontal)">
                                      <p:cBhvr>
                                        <p:cTn id="13" dur="500"/>
                                        <p:tgtEl>
                                          <p:spTgt spid="110629"/>
                                        </p:tgtEl>
                                      </p:cBhvr>
                                    </p:animEffect>
                                  </p:childTnLst>
                                </p:cTn>
                              </p:par>
                              <p:par>
                                <p:cTn id="14" presetID="3" presetClass="entr" presetSubtype="10" fill="hold" nodeType="withEffect">
                                  <p:stCondLst>
                                    <p:cond delay="0"/>
                                  </p:stCondLst>
                                  <p:childTnLst>
                                    <p:set>
                                      <p:cBhvr>
                                        <p:cTn id="15" dur="1" fill="hold">
                                          <p:stCondLst>
                                            <p:cond delay="0"/>
                                          </p:stCondLst>
                                        </p:cTn>
                                        <p:tgtEl>
                                          <p:spTgt spid="110618"/>
                                        </p:tgtEl>
                                        <p:attrNameLst>
                                          <p:attrName>style.visibility</p:attrName>
                                        </p:attrNameLst>
                                      </p:cBhvr>
                                      <p:to>
                                        <p:strVal val="visible"/>
                                      </p:to>
                                    </p:set>
                                    <p:animEffect transition="in" filter="blinds(horizontal)">
                                      <p:cBhvr>
                                        <p:cTn id="16" dur="500"/>
                                        <p:tgtEl>
                                          <p:spTgt spid="11061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0624"/>
                                        </p:tgtEl>
                                        <p:attrNameLst>
                                          <p:attrName>style.visibility</p:attrName>
                                        </p:attrNameLst>
                                      </p:cBhvr>
                                      <p:to>
                                        <p:strVal val="visible"/>
                                      </p:to>
                                    </p:set>
                                    <p:animEffect transition="in" filter="blinds(horizontal)">
                                      <p:cBhvr>
                                        <p:cTn id="19" dur="500"/>
                                        <p:tgtEl>
                                          <p:spTgt spid="110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22" grpId="0"/>
      <p:bldP spid="1106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2667000" y="381000"/>
            <a:ext cx="414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Stored Energy of a Capacitor</a:t>
            </a:r>
          </a:p>
        </p:txBody>
      </p:sp>
      <p:sp>
        <p:nvSpPr>
          <p:cNvPr id="35842" name="Text Box 11"/>
          <p:cNvSpPr txBox="1">
            <a:spLocks noChangeArrowheads="1"/>
          </p:cNvSpPr>
          <p:nvPr/>
        </p:nvSpPr>
        <p:spPr bwMode="auto">
          <a:xfrm>
            <a:off x="457200" y="3486150"/>
            <a:ext cx="838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solidFill>
                  <a:srgbClr val="1A34CD"/>
                </a:solidFill>
              </a:rPr>
              <a:t>… where W</a:t>
            </a:r>
            <a:r>
              <a:rPr lang="en-US" sz="1800" baseline="-25000">
                <a:solidFill>
                  <a:srgbClr val="1A34CD"/>
                </a:solidFill>
              </a:rPr>
              <a:t>s</a:t>
            </a:r>
            <a:r>
              <a:rPr lang="en-US" sz="1800">
                <a:solidFill>
                  <a:srgbClr val="1A34CD"/>
                </a:solidFill>
              </a:rPr>
              <a:t> is energy stored in the field of the capacitor at any instant in time</a:t>
            </a:r>
          </a:p>
        </p:txBody>
      </p:sp>
      <p:pic>
        <p:nvPicPr>
          <p:cNvPr id="35843" name="Picture 14" descr="txp_fig"/>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403350" y="1373188"/>
            <a:ext cx="28575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5"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422400" y="2590800"/>
            <a:ext cx="52387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7" descr="txp_fi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04800" y="6324600"/>
            <a:ext cx="7937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18"/>
          <p:cNvSpPr>
            <a:spLocks noChangeArrowheads="1"/>
          </p:cNvSpPr>
          <p:nvPr/>
        </p:nvSpPr>
        <p:spPr bwMode="auto">
          <a:xfrm>
            <a:off x="1143000" y="6096000"/>
            <a:ext cx="16764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7" name="Rectangle 20"/>
          <p:cNvSpPr>
            <a:spLocks noChangeArrowheads="1"/>
          </p:cNvSpPr>
          <p:nvPr/>
        </p:nvSpPr>
        <p:spPr bwMode="auto">
          <a:xfrm>
            <a:off x="6629400" y="6096000"/>
            <a:ext cx="16764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5848" name="Picture 21" descr="txp_fig"/>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5910263" y="6307138"/>
            <a:ext cx="5492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314450" y="381000"/>
            <a:ext cx="729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Third Try: Attractive Force Between Parallel Plates</a:t>
            </a:r>
          </a:p>
        </p:txBody>
      </p:sp>
      <p:pic>
        <p:nvPicPr>
          <p:cNvPr id="37891" name="Picture 15"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2175228" y="3756966"/>
            <a:ext cx="15414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17"/>
          <p:cNvSpPr>
            <a:spLocks noChangeArrowheads="1"/>
          </p:cNvSpPr>
          <p:nvPr/>
        </p:nvSpPr>
        <p:spPr bwMode="auto">
          <a:xfrm>
            <a:off x="6096000" y="5715000"/>
            <a:ext cx="2984500" cy="1054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7893" name="Picture 19"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5076943" y="3804355"/>
            <a:ext cx="17589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2"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6096000" y="2590800"/>
            <a:ext cx="414338"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83" descr="txp_fi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6172200" y="1219200"/>
            <a:ext cx="476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88" descr="txp_fi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5410200" y="6089650"/>
            <a:ext cx="5540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 Box 11"/>
          <p:cNvSpPr txBox="1">
            <a:spLocks noChangeArrowheads="1"/>
          </p:cNvSpPr>
          <p:nvPr/>
        </p:nvSpPr>
        <p:spPr bwMode="auto">
          <a:xfrm>
            <a:off x="228600" y="5791200"/>
            <a:ext cx="403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b="1">
                <a:solidFill>
                  <a:srgbClr val="1A34CD"/>
                </a:solidFill>
                <a:cs typeface="Arial" charset="0"/>
              </a:rPr>
              <a:t>CAPACITOR PLATES ARE PULLED </a:t>
            </a:r>
            <a:br>
              <a:rPr lang="en-US" sz="1800" b="1">
                <a:solidFill>
                  <a:srgbClr val="1A34CD"/>
                </a:solidFill>
                <a:cs typeface="Arial" charset="0"/>
              </a:rPr>
            </a:br>
            <a:r>
              <a:rPr lang="en-US" sz="1800" b="1">
                <a:solidFill>
                  <a:srgbClr val="1A34CD"/>
                </a:solidFill>
                <a:cs typeface="Arial" charset="0"/>
              </a:rPr>
              <a:t>TOWARDS EACH OTHER</a:t>
            </a:r>
            <a:br>
              <a:rPr lang="en-US" sz="1800" b="1">
                <a:solidFill>
                  <a:srgbClr val="1A34CD"/>
                </a:solidFill>
                <a:cs typeface="Arial" charset="0"/>
              </a:rPr>
            </a:br>
            <a:r>
              <a:rPr lang="en-US" sz="1800" b="1">
                <a:solidFill>
                  <a:srgbClr val="1A34CD"/>
                </a:solidFill>
                <a:cs typeface="Arial" charset="0"/>
              </a:rPr>
              <a:t>(FORCE ACTS TO INCREASE C)</a:t>
            </a:r>
            <a:endParaRPr lang="el-GR" sz="1800" b="1">
              <a:solidFill>
                <a:srgbClr val="1A34CD"/>
              </a:solidFill>
              <a:cs typeface="Arial" charset="0"/>
            </a:endParaRPr>
          </a:p>
        </p:txBody>
      </p:sp>
      <p:pic>
        <p:nvPicPr>
          <p:cNvPr id="45" name="Picture 44"/>
          <p:cNvPicPr>
            <a:picLocks noChangeAspect="1"/>
          </p:cNvPicPr>
          <p:nvPr/>
        </p:nvPicPr>
        <p:blipFill>
          <a:blip r:embed="rId13"/>
          <a:stretch>
            <a:fillRect/>
          </a:stretch>
        </p:blipFill>
        <p:spPr>
          <a:xfrm>
            <a:off x="2507073" y="819744"/>
            <a:ext cx="3570112" cy="2765289"/>
          </a:xfrm>
          <a:prstGeom prst="rect">
            <a:avLst/>
          </a:prstGeom>
        </p:spPr>
      </p:pic>
      <p:pic>
        <p:nvPicPr>
          <p:cNvPr id="46" name="Picture 108" descr="txp_fig"/>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5704651" y="1691452"/>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a:off x="3932295" y="968962"/>
            <a:ext cx="305718" cy="369332"/>
          </a:xfrm>
          <a:prstGeom prst="rect">
            <a:avLst/>
          </a:prstGeom>
          <a:noFill/>
        </p:spPr>
        <p:txBody>
          <a:bodyPr wrap="none" rtlCol="0">
            <a:spAutoFit/>
          </a:bodyPr>
          <a:lstStyle/>
          <a:p>
            <a:r>
              <a:rPr lang="en-US" dirty="0" smtClean="0"/>
              <a:t>+</a:t>
            </a:r>
            <a:endParaRPr lang="en-US" dirty="0"/>
          </a:p>
        </p:txBody>
      </p:sp>
      <p:sp>
        <p:nvSpPr>
          <p:cNvPr id="48" name="TextBox 47"/>
          <p:cNvSpPr txBox="1"/>
          <p:nvPr/>
        </p:nvSpPr>
        <p:spPr>
          <a:xfrm>
            <a:off x="3633139" y="997186"/>
            <a:ext cx="223897" cy="369332"/>
          </a:xfrm>
          <a:prstGeom prst="rect">
            <a:avLst/>
          </a:prstGeom>
          <a:noFill/>
        </p:spPr>
        <p:txBody>
          <a:bodyPr wrap="square" rtlCol="0">
            <a:spAutoFit/>
          </a:bodyPr>
          <a:lstStyle/>
          <a:p>
            <a:r>
              <a:rPr lang="en-US" dirty="0" smtClean="0"/>
              <a:t>+</a:t>
            </a:r>
            <a:endParaRPr lang="en-US" dirty="0"/>
          </a:p>
        </p:txBody>
      </p:sp>
      <p:sp>
        <p:nvSpPr>
          <p:cNvPr id="49" name="TextBox 48"/>
          <p:cNvSpPr txBox="1"/>
          <p:nvPr/>
        </p:nvSpPr>
        <p:spPr>
          <a:xfrm>
            <a:off x="3371613" y="1027291"/>
            <a:ext cx="223897" cy="369332"/>
          </a:xfrm>
          <a:prstGeom prst="rect">
            <a:avLst/>
          </a:prstGeom>
          <a:noFill/>
        </p:spPr>
        <p:txBody>
          <a:bodyPr wrap="square" rtlCol="0">
            <a:spAutoFit/>
          </a:bodyPr>
          <a:lstStyle/>
          <a:p>
            <a:r>
              <a:rPr lang="en-US" dirty="0" smtClean="0"/>
              <a:t>+</a:t>
            </a:r>
            <a:endParaRPr lang="en-US" dirty="0"/>
          </a:p>
        </p:txBody>
      </p:sp>
      <p:sp>
        <p:nvSpPr>
          <p:cNvPr id="50" name="TextBox 49"/>
          <p:cNvSpPr txBox="1"/>
          <p:nvPr/>
        </p:nvSpPr>
        <p:spPr>
          <a:xfrm>
            <a:off x="3079985" y="1055510"/>
            <a:ext cx="223897" cy="369332"/>
          </a:xfrm>
          <a:prstGeom prst="rect">
            <a:avLst/>
          </a:prstGeom>
          <a:noFill/>
        </p:spPr>
        <p:txBody>
          <a:bodyPr wrap="square" rtlCol="0">
            <a:spAutoFit/>
          </a:bodyPr>
          <a:lstStyle/>
          <a:p>
            <a:r>
              <a:rPr lang="en-US" dirty="0" smtClean="0"/>
              <a:t>+</a:t>
            </a:r>
            <a:endParaRPr lang="en-US" dirty="0"/>
          </a:p>
        </p:txBody>
      </p:sp>
      <p:sp>
        <p:nvSpPr>
          <p:cNvPr id="51" name="TextBox 50"/>
          <p:cNvSpPr txBox="1"/>
          <p:nvPr/>
        </p:nvSpPr>
        <p:spPr>
          <a:xfrm>
            <a:off x="2818460" y="1095020"/>
            <a:ext cx="223897" cy="369332"/>
          </a:xfrm>
          <a:prstGeom prst="rect">
            <a:avLst/>
          </a:prstGeom>
          <a:noFill/>
        </p:spPr>
        <p:txBody>
          <a:bodyPr wrap="square" rtlCol="0">
            <a:spAutoFit/>
          </a:bodyPr>
          <a:lstStyle/>
          <a:p>
            <a:r>
              <a:rPr lang="en-US" dirty="0" smtClean="0"/>
              <a:t>+</a:t>
            </a:r>
            <a:endParaRPr lang="en-US" dirty="0"/>
          </a:p>
        </p:txBody>
      </p:sp>
      <p:sp>
        <p:nvSpPr>
          <p:cNvPr id="52" name="TextBox 51"/>
          <p:cNvSpPr txBox="1"/>
          <p:nvPr/>
        </p:nvSpPr>
        <p:spPr>
          <a:xfrm>
            <a:off x="4103510" y="1149585"/>
            <a:ext cx="305718" cy="369332"/>
          </a:xfrm>
          <a:prstGeom prst="rect">
            <a:avLst/>
          </a:prstGeom>
          <a:noFill/>
        </p:spPr>
        <p:txBody>
          <a:bodyPr wrap="none" rtlCol="0">
            <a:spAutoFit/>
          </a:bodyPr>
          <a:lstStyle/>
          <a:p>
            <a:r>
              <a:rPr lang="en-US" dirty="0" smtClean="0"/>
              <a:t>+</a:t>
            </a:r>
            <a:endParaRPr lang="en-US" dirty="0"/>
          </a:p>
        </p:txBody>
      </p:sp>
      <p:sp>
        <p:nvSpPr>
          <p:cNvPr id="53" name="TextBox 52"/>
          <p:cNvSpPr txBox="1"/>
          <p:nvPr/>
        </p:nvSpPr>
        <p:spPr>
          <a:xfrm>
            <a:off x="4500500" y="1142062"/>
            <a:ext cx="305718" cy="369332"/>
          </a:xfrm>
          <a:prstGeom prst="rect">
            <a:avLst/>
          </a:prstGeom>
          <a:noFill/>
        </p:spPr>
        <p:txBody>
          <a:bodyPr wrap="none" rtlCol="0">
            <a:spAutoFit/>
          </a:bodyPr>
          <a:lstStyle/>
          <a:p>
            <a:r>
              <a:rPr lang="en-US" dirty="0" smtClean="0"/>
              <a:t>+</a:t>
            </a:r>
            <a:endParaRPr lang="en-US" dirty="0"/>
          </a:p>
        </p:txBody>
      </p:sp>
      <p:sp>
        <p:nvSpPr>
          <p:cNvPr id="54" name="TextBox 53"/>
          <p:cNvSpPr txBox="1"/>
          <p:nvPr/>
        </p:nvSpPr>
        <p:spPr>
          <a:xfrm>
            <a:off x="4859868" y="1153349"/>
            <a:ext cx="305718" cy="369332"/>
          </a:xfrm>
          <a:prstGeom prst="rect">
            <a:avLst/>
          </a:prstGeom>
          <a:noFill/>
        </p:spPr>
        <p:txBody>
          <a:bodyPr wrap="none" rtlCol="0">
            <a:spAutoFit/>
          </a:bodyPr>
          <a:lstStyle/>
          <a:p>
            <a:r>
              <a:rPr lang="en-US" dirty="0" smtClean="0"/>
              <a:t>+</a:t>
            </a:r>
            <a:endParaRPr lang="en-US" dirty="0"/>
          </a:p>
        </p:txBody>
      </p:sp>
      <p:sp>
        <p:nvSpPr>
          <p:cNvPr id="55" name="TextBox 54"/>
          <p:cNvSpPr txBox="1"/>
          <p:nvPr/>
        </p:nvSpPr>
        <p:spPr>
          <a:xfrm>
            <a:off x="3873964" y="1145826"/>
            <a:ext cx="305718" cy="369332"/>
          </a:xfrm>
          <a:prstGeom prst="rect">
            <a:avLst/>
          </a:prstGeom>
          <a:noFill/>
        </p:spPr>
        <p:txBody>
          <a:bodyPr wrap="none" rtlCol="0">
            <a:spAutoFit/>
          </a:bodyPr>
          <a:lstStyle/>
          <a:p>
            <a:r>
              <a:rPr lang="en-US" dirty="0" smtClean="0"/>
              <a:t>+</a:t>
            </a:r>
            <a:endParaRPr lang="en-US" dirty="0"/>
          </a:p>
        </p:txBody>
      </p:sp>
      <p:sp>
        <p:nvSpPr>
          <p:cNvPr id="56" name="TextBox 55"/>
          <p:cNvSpPr txBox="1"/>
          <p:nvPr/>
        </p:nvSpPr>
        <p:spPr>
          <a:xfrm>
            <a:off x="3527771" y="1147710"/>
            <a:ext cx="305718" cy="369332"/>
          </a:xfrm>
          <a:prstGeom prst="rect">
            <a:avLst/>
          </a:prstGeom>
          <a:noFill/>
        </p:spPr>
        <p:txBody>
          <a:bodyPr wrap="none" rtlCol="0">
            <a:spAutoFit/>
          </a:bodyPr>
          <a:lstStyle/>
          <a:p>
            <a:r>
              <a:rPr lang="en-US" dirty="0" smtClean="0"/>
              <a:t>+</a:t>
            </a:r>
            <a:endParaRPr lang="en-US" dirty="0"/>
          </a:p>
        </p:txBody>
      </p:sp>
      <p:sp>
        <p:nvSpPr>
          <p:cNvPr id="57" name="TextBox 56"/>
          <p:cNvSpPr txBox="1"/>
          <p:nvPr/>
        </p:nvSpPr>
        <p:spPr>
          <a:xfrm>
            <a:off x="4395140" y="961437"/>
            <a:ext cx="305718" cy="369332"/>
          </a:xfrm>
          <a:prstGeom prst="rect">
            <a:avLst/>
          </a:prstGeom>
          <a:noFill/>
        </p:spPr>
        <p:txBody>
          <a:bodyPr wrap="none" rtlCol="0">
            <a:spAutoFit/>
          </a:bodyPr>
          <a:lstStyle/>
          <a:p>
            <a:r>
              <a:rPr lang="en-US" dirty="0" smtClean="0"/>
              <a:t>+</a:t>
            </a:r>
            <a:endParaRPr lang="en-US" dirty="0"/>
          </a:p>
        </p:txBody>
      </p:sp>
      <p:sp>
        <p:nvSpPr>
          <p:cNvPr id="58" name="TextBox 57"/>
          <p:cNvSpPr txBox="1"/>
          <p:nvPr/>
        </p:nvSpPr>
        <p:spPr>
          <a:xfrm>
            <a:off x="4669836" y="991538"/>
            <a:ext cx="305718" cy="369332"/>
          </a:xfrm>
          <a:prstGeom prst="rect">
            <a:avLst/>
          </a:prstGeom>
          <a:noFill/>
        </p:spPr>
        <p:txBody>
          <a:bodyPr wrap="none" rtlCol="0">
            <a:spAutoFit/>
          </a:bodyPr>
          <a:lstStyle/>
          <a:p>
            <a:r>
              <a:rPr lang="en-US" dirty="0" smtClean="0"/>
              <a:t>+</a:t>
            </a:r>
            <a:endParaRPr lang="en-US" dirty="0"/>
          </a:p>
        </p:txBody>
      </p:sp>
      <p:sp>
        <p:nvSpPr>
          <p:cNvPr id="59" name="TextBox 58"/>
          <p:cNvSpPr txBox="1"/>
          <p:nvPr/>
        </p:nvSpPr>
        <p:spPr>
          <a:xfrm>
            <a:off x="4963347" y="1012234"/>
            <a:ext cx="305718" cy="369332"/>
          </a:xfrm>
          <a:prstGeom prst="rect">
            <a:avLst/>
          </a:prstGeom>
          <a:noFill/>
        </p:spPr>
        <p:txBody>
          <a:bodyPr wrap="none" rtlCol="0">
            <a:spAutoFit/>
          </a:bodyPr>
          <a:lstStyle/>
          <a:p>
            <a:r>
              <a:rPr lang="en-US" dirty="0" smtClean="0"/>
              <a:t>+</a:t>
            </a:r>
            <a:endParaRPr lang="en-US" dirty="0"/>
          </a:p>
        </p:txBody>
      </p:sp>
      <p:sp>
        <p:nvSpPr>
          <p:cNvPr id="60" name="TextBox 59"/>
          <p:cNvSpPr txBox="1"/>
          <p:nvPr/>
        </p:nvSpPr>
        <p:spPr>
          <a:xfrm>
            <a:off x="5275671" y="1051745"/>
            <a:ext cx="305718" cy="369332"/>
          </a:xfrm>
          <a:prstGeom prst="rect">
            <a:avLst/>
          </a:prstGeom>
          <a:noFill/>
        </p:spPr>
        <p:txBody>
          <a:bodyPr wrap="none" rtlCol="0">
            <a:spAutoFit/>
          </a:bodyPr>
          <a:lstStyle/>
          <a:p>
            <a:r>
              <a:rPr lang="en-US" dirty="0" smtClean="0"/>
              <a:t>+</a:t>
            </a:r>
            <a:endParaRPr lang="en-US" dirty="0"/>
          </a:p>
        </p:txBody>
      </p:sp>
      <p:sp>
        <p:nvSpPr>
          <p:cNvPr id="61" name="TextBox 60"/>
          <p:cNvSpPr txBox="1"/>
          <p:nvPr/>
        </p:nvSpPr>
        <p:spPr>
          <a:xfrm>
            <a:off x="4176885" y="2699922"/>
            <a:ext cx="297678" cy="461665"/>
          </a:xfrm>
          <a:prstGeom prst="rect">
            <a:avLst/>
          </a:prstGeom>
          <a:noFill/>
        </p:spPr>
        <p:txBody>
          <a:bodyPr wrap="none" rtlCol="0">
            <a:spAutoFit/>
          </a:bodyPr>
          <a:lstStyle/>
          <a:p>
            <a:r>
              <a:rPr lang="en-US" sz="2400" dirty="0"/>
              <a:t>-</a:t>
            </a:r>
          </a:p>
        </p:txBody>
      </p:sp>
      <p:sp>
        <p:nvSpPr>
          <p:cNvPr id="62" name="TextBox 61"/>
          <p:cNvSpPr txBox="1"/>
          <p:nvPr/>
        </p:nvSpPr>
        <p:spPr>
          <a:xfrm>
            <a:off x="4432767" y="2748840"/>
            <a:ext cx="297678" cy="461665"/>
          </a:xfrm>
          <a:prstGeom prst="rect">
            <a:avLst/>
          </a:prstGeom>
          <a:noFill/>
        </p:spPr>
        <p:txBody>
          <a:bodyPr wrap="none" rtlCol="0">
            <a:spAutoFit/>
          </a:bodyPr>
          <a:lstStyle/>
          <a:p>
            <a:r>
              <a:rPr lang="en-US" sz="2400" dirty="0"/>
              <a:t>-</a:t>
            </a:r>
          </a:p>
        </p:txBody>
      </p:sp>
      <p:sp>
        <p:nvSpPr>
          <p:cNvPr id="63" name="TextBox 62"/>
          <p:cNvSpPr txBox="1"/>
          <p:nvPr/>
        </p:nvSpPr>
        <p:spPr>
          <a:xfrm>
            <a:off x="3860797" y="2741313"/>
            <a:ext cx="297678" cy="461665"/>
          </a:xfrm>
          <a:prstGeom prst="rect">
            <a:avLst/>
          </a:prstGeom>
          <a:noFill/>
        </p:spPr>
        <p:txBody>
          <a:bodyPr wrap="none" rtlCol="0">
            <a:spAutoFit/>
          </a:bodyPr>
          <a:lstStyle/>
          <a:p>
            <a:r>
              <a:rPr lang="en-US" sz="2400" dirty="0"/>
              <a:t>-</a:t>
            </a:r>
          </a:p>
        </p:txBody>
      </p:sp>
      <p:sp>
        <p:nvSpPr>
          <p:cNvPr id="64" name="TextBox 63"/>
          <p:cNvSpPr txBox="1"/>
          <p:nvPr/>
        </p:nvSpPr>
        <p:spPr>
          <a:xfrm>
            <a:off x="4032011" y="2968973"/>
            <a:ext cx="297678" cy="461665"/>
          </a:xfrm>
          <a:prstGeom prst="rect">
            <a:avLst/>
          </a:prstGeom>
          <a:noFill/>
        </p:spPr>
        <p:txBody>
          <a:bodyPr wrap="none" rtlCol="0">
            <a:spAutoFit/>
          </a:bodyPr>
          <a:lstStyle/>
          <a:p>
            <a:r>
              <a:rPr lang="en-US" sz="2400" dirty="0"/>
              <a:t>-</a:t>
            </a:r>
          </a:p>
        </p:txBody>
      </p:sp>
      <p:sp>
        <p:nvSpPr>
          <p:cNvPr id="65" name="TextBox 64"/>
          <p:cNvSpPr txBox="1"/>
          <p:nvPr/>
        </p:nvSpPr>
        <p:spPr>
          <a:xfrm>
            <a:off x="3742264" y="2349965"/>
            <a:ext cx="297678" cy="461665"/>
          </a:xfrm>
          <a:prstGeom prst="rect">
            <a:avLst/>
          </a:prstGeom>
          <a:noFill/>
        </p:spPr>
        <p:txBody>
          <a:bodyPr wrap="none" rtlCol="0">
            <a:spAutoFit/>
          </a:bodyPr>
          <a:lstStyle/>
          <a:p>
            <a:r>
              <a:rPr lang="en-US" sz="2400" dirty="0"/>
              <a:t>-</a:t>
            </a:r>
          </a:p>
        </p:txBody>
      </p:sp>
      <p:sp>
        <p:nvSpPr>
          <p:cNvPr id="66" name="TextBox 65"/>
          <p:cNvSpPr txBox="1"/>
          <p:nvPr/>
        </p:nvSpPr>
        <p:spPr>
          <a:xfrm>
            <a:off x="3998145" y="2492957"/>
            <a:ext cx="297678" cy="461665"/>
          </a:xfrm>
          <a:prstGeom prst="rect">
            <a:avLst/>
          </a:prstGeom>
          <a:noFill/>
        </p:spPr>
        <p:txBody>
          <a:bodyPr wrap="none" rtlCol="0">
            <a:spAutoFit/>
          </a:bodyPr>
          <a:lstStyle/>
          <a:p>
            <a:r>
              <a:rPr lang="en-US" sz="2400" dirty="0"/>
              <a:t>-</a:t>
            </a:r>
          </a:p>
        </p:txBody>
      </p:sp>
      <p:sp>
        <p:nvSpPr>
          <p:cNvPr id="67" name="TextBox 66"/>
          <p:cNvSpPr txBox="1"/>
          <p:nvPr/>
        </p:nvSpPr>
        <p:spPr>
          <a:xfrm>
            <a:off x="3623729" y="2306690"/>
            <a:ext cx="297678" cy="461665"/>
          </a:xfrm>
          <a:prstGeom prst="rect">
            <a:avLst/>
          </a:prstGeom>
          <a:noFill/>
        </p:spPr>
        <p:txBody>
          <a:bodyPr wrap="none" rtlCol="0">
            <a:spAutoFit/>
          </a:bodyPr>
          <a:lstStyle/>
          <a:p>
            <a:r>
              <a:rPr lang="en-US" sz="2400" dirty="0"/>
              <a:t>-</a:t>
            </a:r>
          </a:p>
        </p:txBody>
      </p:sp>
      <p:sp>
        <p:nvSpPr>
          <p:cNvPr id="68" name="TextBox 67"/>
          <p:cNvSpPr txBox="1"/>
          <p:nvPr/>
        </p:nvSpPr>
        <p:spPr>
          <a:xfrm>
            <a:off x="3428055" y="2496720"/>
            <a:ext cx="297678" cy="461665"/>
          </a:xfrm>
          <a:prstGeom prst="rect">
            <a:avLst/>
          </a:prstGeom>
          <a:noFill/>
        </p:spPr>
        <p:txBody>
          <a:bodyPr wrap="none" rtlCol="0">
            <a:spAutoFit/>
          </a:bodyPr>
          <a:lstStyle/>
          <a:p>
            <a:r>
              <a:rPr lang="en-US" sz="2400" dirty="0"/>
              <a:t>-</a:t>
            </a:r>
          </a:p>
        </p:txBody>
      </p:sp>
      <p:sp>
        <p:nvSpPr>
          <p:cNvPr id="69" name="TextBox 68"/>
          <p:cNvSpPr txBox="1"/>
          <p:nvPr/>
        </p:nvSpPr>
        <p:spPr>
          <a:xfrm>
            <a:off x="3693344" y="2649116"/>
            <a:ext cx="297678" cy="461665"/>
          </a:xfrm>
          <a:prstGeom prst="rect">
            <a:avLst/>
          </a:prstGeom>
          <a:noFill/>
        </p:spPr>
        <p:txBody>
          <a:bodyPr wrap="none" rtlCol="0">
            <a:spAutoFit/>
          </a:bodyPr>
          <a:lstStyle/>
          <a:p>
            <a:r>
              <a:rPr lang="en-US" sz="2400" dirty="0"/>
              <a:t>-</a:t>
            </a:r>
          </a:p>
        </p:txBody>
      </p:sp>
      <p:sp>
        <p:nvSpPr>
          <p:cNvPr id="70" name="TextBox 69"/>
          <p:cNvSpPr txBox="1"/>
          <p:nvPr/>
        </p:nvSpPr>
        <p:spPr>
          <a:xfrm>
            <a:off x="3036711" y="2387598"/>
            <a:ext cx="297678" cy="461665"/>
          </a:xfrm>
          <a:prstGeom prst="rect">
            <a:avLst/>
          </a:prstGeom>
          <a:noFill/>
        </p:spPr>
        <p:txBody>
          <a:bodyPr wrap="none" rtlCol="0">
            <a:spAutoFit/>
          </a:bodyPr>
          <a:lstStyle/>
          <a:p>
            <a:r>
              <a:rPr lang="en-US" sz="2400" dirty="0"/>
              <a:t>-</a:t>
            </a:r>
          </a:p>
        </p:txBody>
      </p:sp>
      <p:sp>
        <p:nvSpPr>
          <p:cNvPr id="72" name="TextBox 71"/>
          <p:cNvSpPr txBox="1"/>
          <p:nvPr/>
        </p:nvSpPr>
        <p:spPr>
          <a:xfrm>
            <a:off x="3189111" y="2511776"/>
            <a:ext cx="297678" cy="461665"/>
          </a:xfrm>
          <a:prstGeom prst="rect">
            <a:avLst/>
          </a:prstGeom>
          <a:noFill/>
        </p:spPr>
        <p:txBody>
          <a:bodyPr wrap="none" rtlCol="0">
            <a:spAutoFit/>
          </a:bodyPr>
          <a:lstStyle/>
          <a:p>
            <a:r>
              <a:rPr lang="en-US" sz="2400" dirty="0"/>
              <a:t>-</a:t>
            </a:r>
          </a:p>
        </p:txBody>
      </p:sp>
      <p:sp>
        <p:nvSpPr>
          <p:cNvPr id="73" name="TextBox 72"/>
          <p:cNvSpPr txBox="1"/>
          <p:nvPr/>
        </p:nvSpPr>
        <p:spPr>
          <a:xfrm>
            <a:off x="5350929" y="2434631"/>
            <a:ext cx="297678" cy="461665"/>
          </a:xfrm>
          <a:prstGeom prst="rect">
            <a:avLst/>
          </a:prstGeom>
          <a:noFill/>
        </p:spPr>
        <p:txBody>
          <a:bodyPr wrap="none" rtlCol="0">
            <a:spAutoFit/>
          </a:bodyPr>
          <a:lstStyle/>
          <a:p>
            <a:r>
              <a:rPr lang="en-US" sz="2400" dirty="0"/>
              <a:t>-</a:t>
            </a:r>
          </a:p>
        </p:txBody>
      </p:sp>
      <p:sp>
        <p:nvSpPr>
          <p:cNvPr id="74" name="TextBox 73"/>
          <p:cNvSpPr txBox="1"/>
          <p:nvPr/>
        </p:nvSpPr>
        <p:spPr>
          <a:xfrm>
            <a:off x="5155255" y="2568214"/>
            <a:ext cx="297678" cy="461665"/>
          </a:xfrm>
          <a:prstGeom prst="rect">
            <a:avLst/>
          </a:prstGeom>
          <a:noFill/>
        </p:spPr>
        <p:txBody>
          <a:bodyPr wrap="none" rtlCol="0">
            <a:spAutoFit/>
          </a:bodyPr>
          <a:lstStyle/>
          <a:p>
            <a:r>
              <a:rPr lang="en-US" sz="2400" dirty="0"/>
              <a:t>-</a:t>
            </a:r>
          </a:p>
        </p:txBody>
      </p:sp>
      <p:sp>
        <p:nvSpPr>
          <p:cNvPr id="75" name="TextBox 74"/>
          <p:cNvSpPr txBox="1"/>
          <p:nvPr/>
        </p:nvSpPr>
        <p:spPr>
          <a:xfrm>
            <a:off x="4959581" y="2391355"/>
            <a:ext cx="297678" cy="461665"/>
          </a:xfrm>
          <a:prstGeom prst="rect">
            <a:avLst/>
          </a:prstGeom>
          <a:noFill/>
        </p:spPr>
        <p:txBody>
          <a:bodyPr wrap="none" rtlCol="0">
            <a:spAutoFit/>
          </a:bodyPr>
          <a:lstStyle/>
          <a:p>
            <a:r>
              <a:rPr lang="en-US" sz="2400" dirty="0"/>
              <a:t>-</a:t>
            </a:r>
          </a:p>
        </p:txBody>
      </p:sp>
      <p:sp>
        <p:nvSpPr>
          <p:cNvPr id="76" name="TextBox 75"/>
          <p:cNvSpPr txBox="1"/>
          <p:nvPr/>
        </p:nvSpPr>
        <p:spPr>
          <a:xfrm>
            <a:off x="4792129" y="2543755"/>
            <a:ext cx="297678" cy="461665"/>
          </a:xfrm>
          <a:prstGeom prst="rect">
            <a:avLst/>
          </a:prstGeom>
          <a:noFill/>
        </p:spPr>
        <p:txBody>
          <a:bodyPr wrap="none" rtlCol="0">
            <a:spAutoFit/>
          </a:bodyPr>
          <a:lstStyle/>
          <a:p>
            <a:r>
              <a:rPr lang="en-US" sz="2400" dirty="0"/>
              <a:t>-</a:t>
            </a:r>
          </a:p>
        </p:txBody>
      </p:sp>
      <p:sp>
        <p:nvSpPr>
          <p:cNvPr id="77" name="TextBox 76"/>
          <p:cNvSpPr txBox="1"/>
          <p:nvPr/>
        </p:nvSpPr>
        <p:spPr>
          <a:xfrm>
            <a:off x="4445937" y="2451562"/>
            <a:ext cx="297678" cy="461665"/>
          </a:xfrm>
          <a:prstGeom prst="rect">
            <a:avLst/>
          </a:prstGeom>
          <a:noFill/>
        </p:spPr>
        <p:txBody>
          <a:bodyPr wrap="none" rtlCol="0">
            <a:spAutoFit/>
          </a:bodyPr>
          <a:lstStyle/>
          <a:p>
            <a:r>
              <a:rPr lang="en-US" sz="2400" dirty="0"/>
              <a:t>-</a:t>
            </a:r>
          </a:p>
        </p:txBody>
      </p:sp>
      <p:sp>
        <p:nvSpPr>
          <p:cNvPr id="78" name="TextBox 77"/>
          <p:cNvSpPr txBox="1"/>
          <p:nvPr/>
        </p:nvSpPr>
        <p:spPr>
          <a:xfrm>
            <a:off x="4344336" y="2246477"/>
            <a:ext cx="297678" cy="461665"/>
          </a:xfrm>
          <a:prstGeom prst="rect">
            <a:avLst/>
          </a:prstGeom>
          <a:noFill/>
        </p:spPr>
        <p:txBody>
          <a:bodyPr wrap="none" rtlCol="0">
            <a:spAutoFit/>
          </a:bodyPr>
          <a:lstStyle/>
          <a:p>
            <a:r>
              <a:rPr lang="en-US" sz="2400" dirty="0"/>
              <a:t>-</a:t>
            </a:r>
          </a:p>
        </p:txBody>
      </p:sp>
      <p:sp>
        <p:nvSpPr>
          <p:cNvPr id="79" name="TextBox 78"/>
          <p:cNvSpPr txBox="1"/>
          <p:nvPr/>
        </p:nvSpPr>
        <p:spPr>
          <a:xfrm>
            <a:off x="4722507" y="2746948"/>
            <a:ext cx="297678" cy="461665"/>
          </a:xfrm>
          <a:prstGeom prst="rect">
            <a:avLst/>
          </a:prstGeom>
          <a:noFill/>
        </p:spPr>
        <p:txBody>
          <a:bodyPr wrap="none" rtlCol="0">
            <a:spAutoFit/>
          </a:bodyPr>
          <a:lstStyle/>
          <a:p>
            <a:r>
              <a:rPr lang="en-US" sz="24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6385" name="Rectangle 16"/>
          <p:cNvSpPr>
            <a:spLocks noChangeArrowheads="1"/>
          </p:cNvSpPr>
          <p:nvPr/>
        </p:nvSpPr>
        <p:spPr bwMode="auto">
          <a:xfrm>
            <a:off x="3429000" y="457200"/>
            <a:ext cx="2282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i="1" lang="en-US" sz="2400" u="sng"/>
              <a:t>Energy Balance</a:t>
            </a:r>
          </a:p>
        </p:txBody>
      </p:sp>
      <p:sp>
        <p:nvSpPr>
          <p:cNvPr id="9" name="Rounded Rectangle 8"/>
          <p:cNvSpPr/>
          <p:nvPr/>
        </p:nvSpPr>
        <p:spPr>
          <a:xfrm>
            <a:off x="2971800" y="1371600"/>
            <a:ext cx="3505200" cy="1981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pic>
        <p:nvPicPr>
          <p:cNvPr descr="txp_fig" id="16387" name="Picture 14"/>
          <p:cNvPicPr>
            <a:picLocks noChangeArrowheads="1" noChangeAspect="1"/>
          </p:cNvPicPr>
          <p:nvPr>
            <p:custDataLst>
              <p:tags r:id="rId1"/>
            </p:custDataLst>
          </p:nvPr>
        </p:nvPicPr>
        <p:blipFill>
          <a:blip r:embed="rId13">
            <a:extLst>
              <a:ext uri="{28A0092B-C50C-407E-A947-70E740481C1C}">
                <a14:useLocalDpi xmlns:a14="http://schemas.microsoft.com/office/drawing/2010/main" val="0"/>
              </a:ext>
            </a:extLst>
          </a:blip>
          <a:srcRect l="40192" r="36842"/>
          <a:stretch>
            <a:fillRect/>
          </a:stretch>
        </p:blipFill>
        <p:spPr bwMode="auto">
          <a:xfrm>
            <a:off x="1295400" y="1524000"/>
            <a:ext cx="6096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xp_fig" id="16388" name="Picture 14"/>
          <p:cNvPicPr>
            <a:picLocks noChangeArrowheads="1" noChangeAspect="1"/>
          </p:cNvPicPr>
          <p:nvPr>
            <p:custDataLst>
              <p:tags r:id="rId2"/>
            </p:custDataLst>
          </p:nvPr>
        </p:nvPicPr>
        <p:blipFill>
          <a:blip r:embed="rId13">
            <a:extLst>
              <a:ext uri="{28A0092B-C50C-407E-A947-70E740481C1C}">
                <a14:useLocalDpi xmlns:a14="http://schemas.microsoft.com/office/drawing/2010/main" val="0"/>
              </a:ext>
            </a:extLst>
          </a:blip>
          <a:srcRect l="63158"/>
          <a:stretch>
            <a:fillRect/>
          </a:stretch>
        </p:blipFill>
        <p:spPr bwMode="auto">
          <a:xfrm>
            <a:off x="7708900" y="1524000"/>
            <a:ext cx="9779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xp_fig" id="16389" name="Picture 14"/>
          <p:cNvPicPr>
            <a:picLocks noChangeArrowheads="1" noChangeAspect="1"/>
          </p:cNvPicPr>
          <p:nvPr>
            <p:custDataLst>
              <p:tags r:id="rId3"/>
            </p:custDataLst>
          </p:nvPr>
        </p:nvPicPr>
        <p:blipFill>
          <a:blip r:embed="rId13">
            <a:extLst>
              <a:ext uri="{28A0092B-C50C-407E-A947-70E740481C1C}">
                <a14:useLocalDpi xmlns:a14="http://schemas.microsoft.com/office/drawing/2010/main" val="0"/>
              </a:ext>
            </a:extLst>
          </a:blip>
          <a:srcRect r="74162"/>
          <a:stretch>
            <a:fillRect/>
          </a:stretch>
        </p:blipFill>
        <p:spPr bwMode="auto">
          <a:xfrm>
            <a:off x="4419600" y="1905000"/>
            <a:ext cx="6858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22"/>
          <p:cNvSpPr txBox="1">
            <a:spLocks noChangeArrowheads="1"/>
          </p:cNvSpPr>
          <p:nvPr/>
        </p:nvSpPr>
        <p:spPr bwMode="auto">
          <a:xfrm>
            <a:off x="990600" y="2286000"/>
            <a:ext cx="116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electrical</a:t>
            </a:r>
          </a:p>
        </p:txBody>
      </p:sp>
      <p:sp>
        <p:nvSpPr>
          <p:cNvPr id="16391" name="TextBox 23"/>
          <p:cNvSpPr txBox="1">
            <a:spLocks noChangeArrowheads="1"/>
          </p:cNvSpPr>
          <p:nvPr/>
        </p:nvSpPr>
        <p:spPr bwMode="auto">
          <a:xfrm>
            <a:off x="7620000" y="2244725"/>
            <a:ext cx="1360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mechanical</a:t>
            </a:r>
          </a:p>
        </p:txBody>
      </p:sp>
      <p:grpSp>
        <p:nvGrpSpPr>
          <p:cNvPr id="16392" name="Group 30"/>
          <p:cNvGrpSpPr>
            <a:grpSpLocks/>
          </p:cNvGrpSpPr>
          <p:nvPr/>
        </p:nvGrpSpPr>
        <p:grpSpPr bwMode="auto">
          <a:xfrm>
            <a:off x="2514600" y="3886200"/>
            <a:ext cx="4597400" cy="714375"/>
            <a:chOff x="2514600" y="3886200"/>
            <a:chExt cx="4597400" cy="715060"/>
          </a:xfrm>
        </p:grpSpPr>
        <p:pic>
          <p:nvPicPr>
            <p:cNvPr descr="txp_fig" id="16405" name="Picture 25"/>
            <p:cNvPicPr>
              <a:picLocks noChangeArrowheads="1"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514600" y="3886200"/>
              <a:ext cx="4597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xp_fig" id="16406" name="Picture 50"/>
            <p:cNvPicPr>
              <a:picLocks noChangeArrowheads="1" noChangeAspect="1"/>
            </p:cNvPicPr>
            <p:nvPr>
              <p:custDataLst>
                <p:tags r:id="rId9"/>
              </p:custDataLst>
            </p:nvPr>
          </p:nvPicPr>
          <p:blipFill>
            <a:blip r:embed="rId15">
              <a:extLst>
                <a:ext uri="{28A0092B-C50C-407E-A947-70E740481C1C}">
                  <a14:useLocalDpi xmlns:a14="http://schemas.microsoft.com/office/drawing/2010/main" val="0"/>
                </a:ext>
              </a:extLst>
            </a:blip>
            <a:srcRect b="252" r="160"/>
            <a:stretch>
              <a:fillRect/>
            </a:stretch>
          </p:blipFill>
          <p:spPr bwMode="auto">
            <a:xfrm>
              <a:off x="5377890" y="3886200"/>
              <a:ext cx="247499" cy="29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xp_fig" id="16407" name="Picture 50"/>
            <p:cNvPicPr>
              <a:picLocks noChangeArrowheads="1" noChangeAspect="1"/>
            </p:cNvPicPr>
            <p:nvPr>
              <p:custDataLst>
                <p:tags r:id="rId10"/>
              </p:custDataLst>
            </p:nvPr>
          </p:nvPicPr>
          <p:blipFill>
            <a:blip r:embed="rId15">
              <a:extLst>
                <a:ext uri="{28A0092B-C50C-407E-A947-70E740481C1C}">
                  <a14:useLocalDpi xmlns:a14="http://schemas.microsoft.com/office/drawing/2010/main" val="0"/>
                </a:ext>
              </a:extLst>
            </a:blip>
            <a:srcRect b="252" r="160"/>
            <a:stretch>
              <a:fillRect/>
            </a:stretch>
          </p:blipFill>
          <p:spPr bwMode="auto">
            <a:xfrm>
              <a:off x="4807915" y="4306215"/>
              <a:ext cx="247499" cy="29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xp_fig" id="16408" name="Picture 50"/>
            <p:cNvPicPr>
              <a:picLocks noChangeArrowheads="1" noChangeAspect="1"/>
            </p:cNvPicPr>
            <p:nvPr>
              <p:custDataLst>
                <p:tags r:id="rId11"/>
              </p:custDataLst>
            </p:nvPr>
          </p:nvPicPr>
          <p:blipFill>
            <a:blip r:embed="rId15">
              <a:extLst>
                <a:ext uri="{28A0092B-C50C-407E-A947-70E740481C1C}">
                  <a14:useLocalDpi xmlns:a14="http://schemas.microsoft.com/office/drawing/2010/main" val="0"/>
                </a:ext>
              </a:extLst>
            </a:blip>
            <a:srcRect b="252" r="160"/>
            <a:stretch>
              <a:fillRect/>
            </a:stretch>
          </p:blipFill>
          <p:spPr bwMode="auto">
            <a:xfrm>
              <a:off x="3293225" y="3893515"/>
              <a:ext cx="247499" cy="29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81" name="TextBox 15"/>
          <p:cNvSpPr txBox="1">
            <a:spLocks noChangeArrowheads="1"/>
          </p:cNvSpPr>
          <p:nvPr/>
        </p:nvSpPr>
        <p:spPr bwMode="auto">
          <a:xfrm>
            <a:off x="457200" y="5029200"/>
            <a:ext cx="689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For magnetostatic system, d</a:t>
            </a:r>
            <a:r>
              <a:rPr lang="en-US" sz="1800">
                <a:latin charset="0" typeface="Symbol"/>
              </a:rPr>
              <a:t>λ</a:t>
            </a:r>
            <a:r>
              <a:rPr lang="en-US" sz="1800"/>
              <a:t>/dt=0 </a:t>
            </a:r>
            <a:r>
              <a:rPr b="1" lang="en-US" sz="1800"/>
              <a:t>no electrical power </a:t>
            </a:r>
            <a:r>
              <a:rPr lang="en-US" sz="1800"/>
              <a:t>flow …</a:t>
            </a:r>
          </a:p>
        </p:txBody>
      </p:sp>
      <p:pic>
        <p:nvPicPr>
          <p:cNvPr descr="txp_fig" id="11282" name="Picture 14"/>
          <p:cNvPicPr>
            <a:picLocks noChangeArrowheads="1" noChangeAspect="1"/>
          </p:cNvPicPr>
          <p:nvPr>
            <p:custDataLst>
              <p:tags r:id="rId4"/>
            </p:custDataLst>
          </p:nvPr>
        </p:nvPicPr>
        <p:blipFill>
          <a:blip r:embed="rId13">
            <a:extLst>
              <a:ext uri="{28A0092B-C50C-407E-A947-70E740481C1C}">
                <a14:useLocalDpi xmlns:a14="http://schemas.microsoft.com/office/drawing/2010/main" val="0"/>
              </a:ext>
            </a:extLst>
          </a:blip>
          <a:srcRect l="63158"/>
          <a:stretch>
            <a:fillRect/>
          </a:stretch>
        </p:blipFill>
        <p:spPr bwMode="auto">
          <a:xfrm>
            <a:off x="3048000" y="5715000"/>
            <a:ext cx="9779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xp_fig" id="11283" name="Picture 17"/>
          <p:cNvPicPr>
            <a:picLocks noChangeArrowheads="1" noChangeAspect="1"/>
          </p:cNvPicPr>
          <p:nvPr>
            <p:custDataLst>
              <p:tags r:id="rId5"/>
            </p:custDataLst>
          </p:nvPr>
        </p:nvPicPr>
        <p:blipFill>
          <a:blip r:embed="rId13">
            <a:extLst>
              <a:ext uri="{28A0092B-C50C-407E-A947-70E740481C1C}">
                <a14:useLocalDpi xmlns:a14="http://schemas.microsoft.com/office/drawing/2010/main" val="0"/>
              </a:ext>
            </a:extLst>
          </a:blip>
          <a:srcRect r="74162"/>
          <a:stretch>
            <a:fillRect/>
          </a:stretch>
        </p:blipFill>
        <p:spPr bwMode="auto">
          <a:xfrm>
            <a:off x="1600200" y="5737225"/>
            <a:ext cx="6858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xp_fig" id="11284" name="Picture 41"/>
          <p:cNvPicPr>
            <a:picLocks noChangeArrowheads="1"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bwMode="auto">
          <a:xfrm>
            <a:off x="2514600" y="5672138"/>
            <a:ext cx="304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xp_fig" id="22" name="Picture 13"/>
          <p:cNvPicPr>
            <a:picLocks noChangeArrowheads="1" noChangeAspect="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6553200" y="5715000"/>
            <a:ext cx="19272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Freeform 30"/>
          <p:cNvSpPr>
            <a:spLocks/>
          </p:cNvSpPr>
          <p:nvPr/>
        </p:nvSpPr>
        <p:spPr bwMode="auto">
          <a:xfrm rot="-6885356">
            <a:off x="6411119" y="691356"/>
            <a:ext cx="180975" cy="1312863"/>
          </a:xfrm>
          <a:custGeom>
            <a:avLst/>
            <a:gdLst>
              <a:gd fmla="*/ 2147483647 w 102" name="T0"/>
              <a:gd fmla="*/ 2147483647 h 1014" name="T1"/>
              <a:gd fmla="*/ 2147483647 w 102" name="T2"/>
              <a:gd fmla="*/ 2147483647 h 1014" name="T3"/>
              <a:gd fmla="*/ 2147483647 w 102" name="T4"/>
              <a:gd fmla="*/ 2147483647 h 1014" name="T5"/>
              <a:gd fmla="*/ 2147483647 w 102" name="T6"/>
              <a:gd fmla="*/ 2147483647 h 1014" name="T7"/>
              <a:gd fmla="*/ 2147483647 w 102" name="T8"/>
              <a:gd fmla="*/ 2147483647 h 1014" name="T9"/>
              <a:gd fmla="*/ 2147483647 w 102" name="T10"/>
              <a:gd fmla="*/ 2147483647 h 1014" name="T11"/>
              <a:gd fmla="*/ 2147483647 w 102" name="T12"/>
              <a:gd fmla="*/ 2147483647 h 1014" name="T13"/>
              <a:gd fmla="*/ 2147483647 w 102" name="T14"/>
              <a:gd fmla="*/ 2147483647 h 1014" name="T15"/>
              <a:gd fmla="*/ 2147483647 w 102" name="T16"/>
              <a:gd fmla="*/ 2147483647 h 1014" name="T17"/>
              <a:gd fmla="*/ 2147483647 w 102" name="T18"/>
              <a:gd fmla="*/ 2147483647 h 1014" name="T19"/>
              <a:gd fmla="*/ 2147483647 w 102" name="T20"/>
              <a:gd fmla="*/ 2147483647 h 1014" name="T21"/>
              <a:gd fmla="*/ 2147483647 w 102" name="T22"/>
              <a:gd fmla="*/ 2147483647 h 1014" name="T23"/>
              <a:gd fmla="*/ 2147483647 w 102" name="T24"/>
              <a:gd fmla="*/ 2147483647 h 1014" name="T25"/>
              <a:gd fmla="*/ 2147483647 w 102" name="T26"/>
              <a:gd fmla="*/ 2147483647 h 1014" name="T27"/>
              <a:gd fmla="*/ 2147483647 w 102" name="T28"/>
              <a:gd fmla="*/ 2147483647 h 1014" name="T29"/>
              <a:gd fmla="*/ 2147483647 w 102" name="T30"/>
              <a:gd fmla="*/ 2147483647 h 1014" name="T31"/>
              <a:gd fmla="*/ 2147483647 w 102" name="T32"/>
              <a:gd fmla="*/ 2147483647 h 1014" name="T33"/>
              <a:gd fmla="*/ 2147483647 w 102" name="T34"/>
              <a:gd fmla="*/ 2147483647 h 1014" name="T35"/>
              <a:gd fmla="*/ 2147483647 w 102" name="T36"/>
              <a:gd fmla="*/ 2147483647 h 1014" name="T37"/>
              <a:gd fmla="*/ 0 w 102" name="T38"/>
              <a:gd fmla="*/ 2147483647 h 1014" name="T39"/>
              <a:gd fmla="*/ 0 w 102" name="T40"/>
              <a:gd fmla="*/ 2147483647 h 1014" name="T41"/>
              <a:gd fmla="*/ 0 w 102" name="T42"/>
              <a:gd fmla="*/ 2147483647 h 1014" name="T43"/>
              <a:gd fmla="*/ 2147483647 w 102" name="T44"/>
              <a:gd fmla="*/ 2147483647 h 1014" name="T45"/>
              <a:gd fmla="*/ 2147483647 w 102" name="T46"/>
              <a:gd fmla="*/ 2147483647 h 1014" name="T47"/>
              <a:gd fmla="*/ 2147483647 w 102" name="T48"/>
              <a:gd fmla="*/ 2147483647 h 1014" name="T49"/>
              <a:gd fmla="*/ 2147483647 w 102" name="T50"/>
              <a:gd fmla="*/ 2147483647 h 1014" name="T51"/>
              <a:gd fmla="*/ 2147483647 w 102" name="T52"/>
              <a:gd fmla="*/ 2147483647 h 1014" name="T53"/>
              <a:gd fmla="*/ 2147483647 w 102" name="T54"/>
              <a:gd fmla="*/ 2147483647 h 1014" name="T55"/>
              <a:gd fmla="*/ 2147483647 w 102" name="T56"/>
              <a:gd fmla="*/ 2147483647 h 1014" name="T57"/>
              <a:gd fmla="*/ 2147483647 w 102" name="T58"/>
              <a:gd fmla="*/ 2147483647 h 1014" name="T59"/>
              <a:gd fmla="*/ 2147483647 w 102" name="T60"/>
              <a:gd fmla="*/ 2147483647 h 1014" name="T61"/>
              <a:gd fmla="*/ 2147483647 w 102" name="T62"/>
              <a:gd fmla="*/ 2147483647 h 1014" name="T63"/>
              <a:gd fmla="*/ 2147483647 w 102" name="T64"/>
              <a:gd fmla="*/ 2147483647 h 1014" name="T65"/>
              <a:gd fmla="*/ 2147483647 w 102" name="T66"/>
              <a:gd fmla="*/ 2147483647 h 1014" name="T67"/>
              <a:gd fmla="*/ 2147483647 w 102" name="T68"/>
              <a:gd fmla="*/ 2147483647 h 1014" name="T69"/>
              <a:gd fmla="*/ 2147483647 w 102" name="T70"/>
              <a:gd fmla="*/ 2147483647 h 1014" name="T71"/>
              <a:gd fmla="*/ 2147483647 w 102" name="T72"/>
              <a:gd fmla="*/ 2147483647 h 1014" name="T73"/>
              <a:gd fmla="*/ 2147483647 w 102" name="T74"/>
              <a:gd fmla="*/ 2147483647 h 1014" name="T75"/>
              <a:gd fmla="*/ 2147483647 w 102" name="T76"/>
              <a:gd fmla="*/ 2147483647 h 1014" name="T77"/>
              <a:gd fmla="*/ 2147483647 w 102" name="T78"/>
              <a:gd fmla="*/ 2147483647 h 1014" name="T79"/>
              <a:gd fmla="*/ 2147483647 w 102" name="T80"/>
              <a:gd fmla="*/ 2147483647 h 1014" name="T81"/>
              <a:gd fmla="*/ 2147483647 w 102" name="T82"/>
              <a:gd fmla="*/ 2147483647 h 1014" name="T83"/>
              <a:gd fmla="*/ 2147483647 w 102" name="T84"/>
              <a:gd fmla="*/ 2147483647 h 1014" name="T85"/>
              <a:gd fmla="*/ 2147483647 w 102" name="T86"/>
              <a:gd fmla="*/ 2147483647 h 1014" name="T87"/>
              <a:gd fmla="*/ 2147483647 w 102" name="T88"/>
              <a:gd fmla="*/ 2147483647 h 1014" name="T89"/>
              <a:gd fmla="*/ 2147483647 w 102" name="T90"/>
              <a:gd fmla="*/ 2147483647 h 1014" name="T91"/>
              <a:gd fmla="*/ 0 w 102" name="T92"/>
              <a:gd fmla="*/ 2147483647 h 1014" name="T93"/>
              <a:gd fmla="*/ 0 w 102" name="T94"/>
              <a:gd fmla="*/ 2147483647 h 1014" name="T95"/>
              <a:gd fmla="*/ 0 w 102" name="T96"/>
              <a:gd fmla="*/ 2147483647 h 1014" name="T97"/>
              <a:gd fmla="*/ 2147483647 w 102" name="T98"/>
              <a:gd fmla="*/ 2147483647 h 1014" name="T99"/>
              <a:gd fmla="*/ 2147483647 w 102" name="T100"/>
              <a:gd fmla="*/ 2147483647 h 1014" name="T101"/>
              <a:gd fmla="*/ 2147483647 w 102" name="T102"/>
              <a:gd fmla="*/ 2147483647 h 1014"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102" name="T156"/>
              <a:gd fmla="*/ 0 h 1014" name="T157"/>
              <a:gd fmla="*/ 102 w 102" name="T158"/>
              <a:gd fmla="*/ 1014 h 1014"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014" w="102">
                <a:moveTo>
                  <a:pt x="48" y="0"/>
                </a:moveTo>
                <a:lnTo>
                  <a:pt x="48" y="126"/>
                </a:lnTo>
                <a:lnTo>
                  <a:pt x="50" y="126"/>
                </a:lnTo>
                <a:lnTo>
                  <a:pt x="53" y="132"/>
                </a:lnTo>
                <a:lnTo>
                  <a:pt x="55" y="132"/>
                </a:lnTo>
                <a:lnTo>
                  <a:pt x="57" y="134"/>
                </a:lnTo>
                <a:lnTo>
                  <a:pt x="60" y="137"/>
                </a:lnTo>
                <a:lnTo>
                  <a:pt x="63" y="137"/>
                </a:lnTo>
                <a:lnTo>
                  <a:pt x="65" y="139"/>
                </a:lnTo>
                <a:lnTo>
                  <a:pt x="68" y="139"/>
                </a:lnTo>
                <a:lnTo>
                  <a:pt x="70" y="141"/>
                </a:lnTo>
                <a:lnTo>
                  <a:pt x="72" y="144"/>
                </a:lnTo>
                <a:lnTo>
                  <a:pt x="75" y="146"/>
                </a:lnTo>
                <a:lnTo>
                  <a:pt x="77" y="147"/>
                </a:lnTo>
                <a:lnTo>
                  <a:pt x="80" y="151"/>
                </a:lnTo>
                <a:lnTo>
                  <a:pt x="82" y="153"/>
                </a:lnTo>
                <a:lnTo>
                  <a:pt x="83" y="156"/>
                </a:lnTo>
                <a:lnTo>
                  <a:pt x="87" y="159"/>
                </a:lnTo>
                <a:lnTo>
                  <a:pt x="88" y="164"/>
                </a:lnTo>
                <a:lnTo>
                  <a:pt x="90" y="164"/>
                </a:lnTo>
                <a:lnTo>
                  <a:pt x="92" y="169"/>
                </a:lnTo>
                <a:lnTo>
                  <a:pt x="93" y="176"/>
                </a:lnTo>
                <a:lnTo>
                  <a:pt x="95" y="179"/>
                </a:lnTo>
                <a:lnTo>
                  <a:pt x="97" y="184"/>
                </a:lnTo>
                <a:lnTo>
                  <a:pt x="97" y="191"/>
                </a:lnTo>
                <a:lnTo>
                  <a:pt x="98" y="194"/>
                </a:lnTo>
                <a:lnTo>
                  <a:pt x="100" y="203"/>
                </a:lnTo>
                <a:lnTo>
                  <a:pt x="100" y="206"/>
                </a:lnTo>
                <a:lnTo>
                  <a:pt x="100" y="211"/>
                </a:lnTo>
                <a:lnTo>
                  <a:pt x="100" y="218"/>
                </a:lnTo>
                <a:lnTo>
                  <a:pt x="100" y="223"/>
                </a:lnTo>
                <a:lnTo>
                  <a:pt x="100" y="226"/>
                </a:lnTo>
                <a:lnTo>
                  <a:pt x="100" y="233"/>
                </a:lnTo>
                <a:lnTo>
                  <a:pt x="98" y="238"/>
                </a:lnTo>
                <a:lnTo>
                  <a:pt x="98" y="241"/>
                </a:lnTo>
                <a:lnTo>
                  <a:pt x="97" y="250"/>
                </a:lnTo>
                <a:lnTo>
                  <a:pt x="95" y="253"/>
                </a:lnTo>
                <a:lnTo>
                  <a:pt x="93" y="260"/>
                </a:lnTo>
                <a:lnTo>
                  <a:pt x="92" y="260"/>
                </a:lnTo>
                <a:lnTo>
                  <a:pt x="88" y="265"/>
                </a:lnTo>
                <a:lnTo>
                  <a:pt x="87" y="268"/>
                </a:lnTo>
                <a:lnTo>
                  <a:pt x="85" y="270"/>
                </a:lnTo>
                <a:lnTo>
                  <a:pt x="82" y="270"/>
                </a:lnTo>
                <a:lnTo>
                  <a:pt x="80" y="275"/>
                </a:lnTo>
                <a:lnTo>
                  <a:pt x="77" y="278"/>
                </a:lnTo>
                <a:lnTo>
                  <a:pt x="75" y="280"/>
                </a:lnTo>
                <a:lnTo>
                  <a:pt x="72" y="283"/>
                </a:lnTo>
                <a:lnTo>
                  <a:pt x="70" y="283"/>
                </a:lnTo>
                <a:lnTo>
                  <a:pt x="68" y="288"/>
                </a:lnTo>
                <a:lnTo>
                  <a:pt x="65" y="290"/>
                </a:lnTo>
                <a:lnTo>
                  <a:pt x="63" y="291"/>
                </a:lnTo>
                <a:lnTo>
                  <a:pt x="60" y="296"/>
                </a:lnTo>
                <a:lnTo>
                  <a:pt x="57" y="298"/>
                </a:lnTo>
                <a:lnTo>
                  <a:pt x="55" y="298"/>
                </a:lnTo>
                <a:lnTo>
                  <a:pt x="53" y="300"/>
                </a:lnTo>
                <a:lnTo>
                  <a:pt x="50" y="303"/>
                </a:lnTo>
                <a:lnTo>
                  <a:pt x="48" y="305"/>
                </a:lnTo>
                <a:lnTo>
                  <a:pt x="45" y="308"/>
                </a:lnTo>
                <a:lnTo>
                  <a:pt x="43" y="308"/>
                </a:lnTo>
                <a:lnTo>
                  <a:pt x="40" y="310"/>
                </a:lnTo>
                <a:lnTo>
                  <a:pt x="38" y="312"/>
                </a:lnTo>
                <a:lnTo>
                  <a:pt x="35" y="317"/>
                </a:lnTo>
                <a:lnTo>
                  <a:pt x="31" y="318"/>
                </a:lnTo>
                <a:lnTo>
                  <a:pt x="30" y="318"/>
                </a:lnTo>
                <a:lnTo>
                  <a:pt x="26" y="320"/>
                </a:lnTo>
                <a:lnTo>
                  <a:pt x="25" y="323"/>
                </a:lnTo>
                <a:lnTo>
                  <a:pt x="21" y="325"/>
                </a:lnTo>
                <a:lnTo>
                  <a:pt x="20" y="327"/>
                </a:lnTo>
                <a:lnTo>
                  <a:pt x="16" y="328"/>
                </a:lnTo>
                <a:lnTo>
                  <a:pt x="15" y="335"/>
                </a:lnTo>
                <a:lnTo>
                  <a:pt x="11" y="337"/>
                </a:lnTo>
                <a:lnTo>
                  <a:pt x="10" y="345"/>
                </a:lnTo>
                <a:lnTo>
                  <a:pt x="6" y="350"/>
                </a:lnTo>
                <a:lnTo>
                  <a:pt x="5" y="355"/>
                </a:lnTo>
                <a:lnTo>
                  <a:pt x="3" y="362"/>
                </a:lnTo>
                <a:lnTo>
                  <a:pt x="1" y="367"/>
                </a:lnTo>
                <a:lnTo>
                  <a:pt x="1" y="377"/>
                </a:lnTo>
                <a:lnTo>
                  <a:pt x="0" y="382"/>
                </a:lnTo>
                <a:lnTo>
                  <a:pt x="0" y="388"/>
                </a:lnTo>
                <a:lnTo>
                  <a:pt x="0" y="394"/>
                </a:lnTo>
                <a:lnTo>
                  <a:pt x="0" y="399"/>
                </a:lnTo>
                <a:lnTo>
                  <a:pt x="0" y="405"/>
                </a:lnTo>
                <a:lnTo>
                  <a:pt x="0" y="410"/>
                </a:lnTo>
                <a:lnTo>
                  <a:pt x="0" y="417"/>
                </a:lnTo>
                <a:lnTo>
                  <a:pt x="0" y="422"/>
                </a:lnTo>
                <a:lnTo>
                  <a:pt x="0" y="427"/>
                </a:lnTo>
                <a:lnTo>
                  <a:pt x="0" y="434"/>
                </a:lnTo>
                <a:lnTo>
                  <a:pt x="0" y="440"/>
                </a:lnTo>
                <a:lnTo>
                  <a:pt x="1" y="447"/>
                </a:lnTo>
                <a:lnTo>
                  <a:pt x="5" y="450"/>
                </a:lnTo>
                <a:lnTo>
                  <a:pt x="5" y="455"/>
                </a:lnTo>
                <a:lnTo>
                  <a:pt x="8" y="460"/>
                </a:lnTo>
                <a:lnTo>
                  <a:pt x="10" y="464"/>
                </a:lnTo>
                <a:lnTo>
                  <a:pt x="11" y="469"/>
                </a:lnTo>
                <a:lnTo>
                  <a:pt x="13" y="476"/>
                </a:lnTo>
                <a:lnTo>
                  <a:pt x="16" y="477"/>
                </a:lnTo>
                <a:lnTo>
                  <a:pt x="20" y="482"/>
                </a:lnTo>
                <a:lnTo>
                  <a:pt x="21" y="489"/>
                </a:lnTo>
                <a:lnTo>
                  <a:pt x="25" y="491"/>
                </a:lnTo>
                <a:lnTo>
                  <a:pt x="26" y="496"/>
                </a:lnTo>
                <a:lnTo>
                  <a:pt x="30" y="497"/>
                </a:lnTo>
                <a:lnTo>
                  <a:pt x="31" y="499"/>
                </a:lnTo>
                <a:lnTo>
                  <a:pt x="35" y="504"/>
                </a:lnTo>
                <a:lnTo>
                  <a:pt x="36" y="504"/>
                </a:lnTo>
                <a:lnTo>
                  <a:pt x="38" y="507"/>
                </a:lnTo>
                <a:lnTo>
                  <a:pt x="41" y="509"/>
                </a:lnTo>
                <a:lnTo>
                  <a:pt x="43" y="509"/>
                </a:lnTo>
                <a:lnTo>
                  <a:pt x="46" y="512"/>
                </a:lnTo>
                <a:lnTo>
                  <a:pt x="50" y="517"/>
                </a:lnTo>
                <a:lnTo>
                  <a:pt x="51" y="517"/>
                </a:lnTo>
                <a:lnTo>
                  <a:pt x="53" y="519"/>
                </a:lnTo>
                <a:lnTo>
                  <a:pt x="57" y="521"/>
                </a:lnTo>
                <a:lnTo>
                  <a:pt x="60" y="522"/>
                </a:lnTo>
                <a:lnTo>
                  <a:pt x="62" y="522"/>
                </a:lnTo>
                <a:lnTo>
                  <a:pt x="65" y="526"/>
                </a:lnTo>
                <a:lnTo>
                  <a:pt x="68" y="526"/>
                </a:lnTo>
                <a:lnTo>
                  <a:pt x="70" y="527"/>
                </a:lnTo>
                <a:lnTo>
                  <a:pt x="72" y="529"/>
                </a:lnTo>
                <a:lnTo>
                  <a:pt x="75" y="532"/>
                </a:lnTo>
                <a:lnTo>
                  <a:pt x="77" y="536"/>
                </a:lnTo>
                <a:lnTo>
                  <a:pt x="80" y="536"/>
                </a:lnTo>
                <a:lnTo>
                  <a:pt x="82" y="537"/>
                </a:lnTo>
                <a:lnTo>
                  <a:pt x="85" y="541"/>
                </a:lnTo>
                <a:lnTo>
                  <a:pt x="87" y="546"/>
                </a:lnTo>
                <a:lnTo>
                  <a:pt x="88" y="547"/>
                </a:lnTo>
                <a:lnTo>
                  <a:pt x="92" y="553"/>
                </a:lnTo>
                <a:lnTo>
                  <a:pt x="95" y="554"/>
                </a:lnTo>
                <a:lnTo>
                  <a:pt x="95" y="558"/>
                </a:lnTo>
                <a:lnTo>
                  <a:pt x="97" y="563"/>
                </a:lnTo>
                <a:lnTo>
                  <a:pt x="98" y="566"/>
                </a:lnTo>
                <a:lnTo>
                  <a:pt x="100" y="571"/>
                </a:lnTo>
                <a:lnTo>
                  <a:pt x="100" y="578"/>
                </a:lnTo>
                <a:lnTo>
                  <a:pt x="102" y="583"/>
                </a:lnTo>
                <a:lnTo>
                  <a:pt x="102" y="586"/>
                </a:lnTo>
                <a:lnTo>
                  <a:pt x="102" y="593"/>
                </a:lnTo>
                <a:lnTo>
                  <a:pt x="102" y="598"/>
                </a:lnTo>
                <a:lnTo>
                  <a:pt x="102" y="601"/>
                </a:lnTo>
                <a:lnTo>
                  <a:pt x="102" y="609"/>
                </a:lnTo>
                <a:lnTo>
                  <a:pt x="102" y="613"/>
                </a:lnTo>
                <a:lnTo>
                  <a:pt x="102" y="619"/>
                </a:lnTo>
                <a:lnTo>
                  <a:pt x="102" y="624"/>
                </a:lnTo>
                <a:lnTo>
                  <a:pt x="100" y="629"/>
                </a:lnTo>
                <a:lnTo>
                  <a:pt x="100" y="635"/>
                </a:lnTo>
                <a:lnTo>
                  <a:pt x="98" y="640"/>
                </a:lnTo>
                <a:lnTo>
                  <a:pt x="97" y="646"/>
                </a:lnTo>
                <a:lnTo>
                  <a:pt x="95" y="650"/>
                </a:lnTo>
                <a:lnTo>
                  <a:pt x="93" y="655"/>
                </a:lnTo>
                <a:lnTo>
                  <a:pt x="92" y="658"/>
                </a:lnTo>
                <a:lnTo>
                  <a:pt x="88" y="665"/>
                </a:lnTo>
                <a:lnTo>
                  <a:pt x="85" y="668"/>
                </a:lnTo>
                <a:lnTo>
                  <a:pt x="83" y="671"/>
                </a:lnTo>
                <a:lnTo>
                  <a:pt x="82" y="675"/>
                </a:lnTo>
                <a:lnTo>
                  <a:pt x="78" y="678"/>
                </a:lnTo>
                <a:lnTo>
                  <a:pt x="77" y="678"/>
                </a:lnTo>
                <a:lnTo>
                  <a:pt x="73" y="680"/>
                </a:lnTo>
                <a:lnTo>
                  <a:pt x="72" y="681"/>
                </a:lnTo>
                <a:lnTo>
                  <a:pt x="68" y="685"/>
                </a:lnTo>
                <a:lnTo>
                  <a:pt x="67" y="686"/>
                </a:lnTo>
                <a:lnTo>
                  <a:pt x="63" y="686"/>
                </a:lnTo>
                <a:lnTo>
                  <a:pt x="62" y="690"/>
                </a:lnTo>
                <a:lnTo>
                  <a:pt x="58" y="693"/>
                </a:lnTo>
                <a:lnTo>
                  <a:pt x="57" y="693"/>
                </a:lnTo>
                <a:lnTo>
                  <a:pt x="53" y="695"/>
                </a:lnTo>
                <a:lnTo>
                  <a:pt x="50" y="698"/>
                </a:lnTo>
                <a:lnTo>
                  <a:pt x="46" y="698"/>
                </a:lnTo>
                <a:lnTo>
                  <a:pt x="43" y="700"/>
                </a:lnTo>
                <a:lnTo>
                  <a:pt x="41" y="705"/>
                </a:lnTo>
                <a:lnTo>
                  <a:pt x="38" y="706"/>
                </a:lnTo>
                <a:lnTo>
                  <a:pt x="36" y="708"/>
                </a:lnTo>
                <a:lnTo>
                  <a:pt x="33" y="711"/>
                </a:lnTo>
                <a:lnTo>
                  <a:pt x="30" y="715"/>
                </a:lnTo>
                <a:lnTo>
                  <a:pt x="28" y="718"/>
                </a:lnTo>
                <a:lnTo>
                  <a:pt x="25" y="722"/>
                </a:lnTo>
                <a:lnTo>
                  <a:pt x="23" y="723"/>
                </a:lnTo>
                <a:lnTo>
                  <a:pt x="20" y="725"/>
                </a:lnTo>
                <a:lnTo>
                  <a:pt x="18" y="727"/>
                </a:lnTo>
                <a:lnTo>
                  <a:pt x="15" y="730"/>
                </a:lnTo>
                <a:lnTo>
                  <a:pt x="11" y="735"/>
                </a:lnTo>
                <a:lnTo>
                  <a:pt x="10" y="737"/>
                </a:lnTo>
                <a:lnTo>
                  <a:pt x="6" y="740"/>
                </a:lnTo>
                <a:lnTo>
                  <a:pt x="5" y="747"/>
                </a:lnTo>
                <a:lnTo>
                  <a:pt x="3" y="750"/>
                </a:lnTo>
                <a:lnTo>
                  <a:pt x="3" y="753"/>
                </a:lnTo>
                <a:lnTo>
                  <a:pt x="1" y="762"/>
                </a:lnTo>
                <a:lnTo>
                  <a:pt x="0" y="767"/>
                </a:lnTo>
                <a:lnTo>
                  <a:pt x="0" y="772"/>
                </a:lnTo>
                <a:lnTo>
                  <a:pt x="0" y="777"/>
                </a:lnTo>
                <a:lnTo>
                  <a:pt x="0" y="782"/>
                </a:lnTo>
                <a:lnTo>
                  <a:pt x="0" y="787"/>
                </a:lnTo>
                <a:lnTo>
                  <a:pt x="0" y="790"/>
                </a:lnTo>
                <a:lnTo>
                  <a:pt x="0" y="794"/>
                </a:lnTo>
                <a:lnTo>
                  <a:pt x="0" y="800"/>
                </a:lnTo>
                <a:lnTo>
                  <a:pt x="0" y="807"/>
                </a:lnTo>
                <a:lnTo>
                  <a:pt x="0" y="810"/>
                </a:lnTo>
                <a:lnTo>
                  <a:pt x="0" y="815"/>
                </a:lnTo>
                <a:lnTo>
                  <a:pt x="0" y="822"/>
                </a:lnTo>
                <a:lnTo>
                  <a:pt x="0" y="827"/>
                </a:lnTo>
                <a:lnTo>
                  <a:pt x="0" y="830"/>
                </a:lnTo>
                <a:lnTo>
                  <a:pt x="1" y="837"/>
                </a:lnTo>
                <a:lnTo>
                  <a:pt x="3" y="840"/>
                </a:lnTo>
                <a:lnTo>
                  <a:pt x="5" y="847"/>
                </a:lnTo>
                <a:lnTo>
                  <a:pt x="6" y="850"/>
                </a:lnTo>
                <a:lnTo>
                  <a:pt x="8" y="855"/>
                </a:lnTo>
                <a:lnTo>
                  <a:pt x="11" y="857"/>
                </a:lnTo>
                <a:lnTo>
                  <a:pt x="13" y="857"/>
                </a:lnTo>
                <a:lnTo>
                  <a:pt x="15" y="864"/>
                </a:lnTo>
                <a:lnTo>
                  <a:pt x="18" y="864"/>
                </a:lnTo>
                <a:lnTo>
                  <a:pt x="50" y="891"/>
                </a:lnTo>
                <a:lnTo>
                  <a:pt x="50" y="1014"/>
                </a:lnTo>
              </a:path>
            </a:pathLst>
          </a:custGeom>
          <a:noFill/>
          <a:ln w="23813">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9" name="TextBox 20"/>
          <p:cNvSpPr txBox="1">
            <a:spLocks noChangeArrowheads="1"/>
          </p:cNvSpPr>
          <p:nvPr/>
        </p:nvSpPr>
        <p:spPr bwMode="auto">
          <a:xfrm>
            <a:off x="6053138" y="784225"/>
            <a:ext cx="65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heat</a:t>
            </a:r>
          </a:p>
        </p:txBody>
      </p:sp>
      <p:sp>
        <p:nvSpPr>
          <p:cNvPr id="16400" name="Freeform 31"/>
          <p:cNvSpPr>
            <a:spLocks/>
          </p:cNvSpPr>
          <p:nvPr/>
        </p:nvSpPr>
        <p:spPr bwMode="auto">
          <a:xfrm rot="-6885356">
            <a:off x="7022306" y="885032"/>
            <a:ext cx="276225" cy="315912"/>
          </a:xfrm>
          <a:custGeom>
            <a:avLst/>
            <a:gdLst>
              <a:gd fmla="*/ 0 w 155" name="T0"/>
              <a:gd fmla="*/ 0 h 244" name="T1"/>
              <a:gd fmla="*/ 2147483647 w 155" name="T2"/>
              <a:gd fmla="*/ 2147483647 h 244" name="T3"/>
              <a:gd fmla="*/ 2147483647 w 155" name="T4"/>
              <a:gd fmla="*/ 2147483647 h 244" name="T5"/>
              <a:gd fmla="*/ 2147483647 w 155" name="T6"/>
              <a:gd fmla="*/ 2147483647 h 244" name="T7"/>
              <a:gd fmla="*/ 0 w 155" name="T8"/>
              <a:gd fmla="*/ 0 h 244" name="T9"/>
              <a:gd fmla="*/ 0 60000 65536" name="T10"/>
              <a:gd fmla="*/ 0 60000 65536" name="T11"/>
              <a:gd fmla="*/ 0 60000 65536" name="T12"/>
              <a:gd fmla="*/ 0 60000 65536" name="T13"/>
              <a:gd fmla="*/ 0 60000 65536" name="T14"/>
              <a:gd fmla="*/ 0 w 155" name="T15"/>
              <a:gd fmla="*/ 0 h 244" name="T16"/>
              <a:gd fmla="*/ 155 w 155" name="T17"/>
              <a:gd fmla="*/ 244 h 244" name="T18"/>
            </a:gdLst>
            <a:ahLst/>
            <a:cxnLst>
              <a:cxn ang="T10">
                <a:pos x="T0" y="T1"/>
              </a:cxn>
              <a:cxn ang="T11">
                <a:pos x="T2" y="T3"/>
              </a:cxn>
              <a:cxn ang="T12">
                <a:pos x="T4" y="T5"/>
              </a:cxn>
              <a:cxn ang="T13">
                <a:pos x="T6" y="T7"/>
              </a:cxn>
              <a:cxn ang="T14">
                <a:pos x="T8" y="T9"/>
              </a:cxn>
            </a:cxnLst>
            <a:rect b="T18" l="T15" r="T17" t="T16"/>
            <a:pathLst>
              <a:path h="244" w="155">
                <a:moveTo>
                  <a:pt x="0" y="0"/>
                </a:moveTo>
                <a:lnTo>
                  <a:pt x="75" y="244"/>
                </a:lnTo>
                <a:lnTo>
                  <a:pt x="155" y="2"/>
                </a:lnTo>
                <a:lnTo>
                  <a:pt x="78" y="77"/>
                </a:lnTo>
                <a:lnTo>
                  <a:pt x="0" y="0"/>
                </a:lnTo>
                <a:close/>
              </a:path>
            </a:pathLst>
          </a:custGeom>
          <a:solidFill>
            <a:srgbClr val="FF0000"/>
          </a:solidFill>
          <a:ln w="9525">
            <a:solidFill>
              <a:srgbClr val="FF0000"/>
            </a:solidFill>
            <a:round/>
            <a:headEnd/>
            <a:tailEnd/>
          </a:ln>
        </p:spPr>
        <p:txBody>
          <a:bodyPr/>
          <a:lstStyle/>
          <a:p>
            <a:endParaRPr lang="en-US"/>
          </a:p>
        </p:txBody>
      </p:sp>
      <p:sp>
        <p:nvSpPr>
          <p:cNvPr id="16401" name="Rectangle 28"/>
          <p:cNvSpPr>
            <a:spLocks noChangeArrowheads="1"/>
          </p:cNvSpPr>
          <p:nvPr/>
        </p:nvSpPr>
        <p:spPr bwMode="auto">
          <a:xfrm>
            <a:off x="7543800" y="4035425"/>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b="1" lang="en-US" sz="1400"/>
              <a:t>neglect heat</a:t>
            </a:r>
            <a:endParaRPr lang="en-US" sz="1400"/>
          </a:p>
        </p:txBody>
      </p:sp>
      <p:pic>
        <p:nvPicPr>
          <p:cNvPr id="16402" name="Picture 3"/>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2762250" y="1733550"/>
            <a:ext cx="723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2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6115050" y="1733550"/>
            <a:ext cx="723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Picture 3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5105400" y="5486400"/>
            <a:ext cx="38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withGroup">
                            <p:stCondLst>
                              <p:cond delay="0"/>
                            </p:stCondLst>
                            <p:childTnLst>
                              <p:par>
                                <p:cTn fill="hold" grpId="0" id="5" nodeType="clickEffect" presetClass="entr" presetID="1" presetSubtype="0">
                                  <p:stCondLst>
                                    <p:cond delay="0"/>
                                  </p:stCondLst>
                                  <p:childTnLst>
                                    <p:set>
                                      <p:cBhvr>
                                        <p:cTn dur="1" fill="hold" id="6">
                                          <p:stCondLst>
                                            <p:cond delay="0"/>
                                          </p:stCondLst>
                                        </p:cTn>
                                        <p:tgtEl>
                                          <p:spTgt spid="11281"/>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11282"/>
                                        </p:tgtEl>
                                        <p:attrNameLst>
                                          <p:attrName>style.visibility</p:attrName>
                                        </p:attrNameLst>
                                      </p:cBhvr>
                                      <p:to>
                                        <p:strVal val="visible"/>
                                      </p:to>
                                    </p:set>
                                  </p:childTnLst>
                                </p:cTn>
                              </p:par>
                              <p:par>
                                <p:cTn fill="hold" id="9" nodeType="withEffect" presetClass="entr" presetID="1" presetSubtype="0">
                                  <p:stCondLst>
                                    <p:cond delay="0"/>
                                  </p:stCondLst>
                                  <p:childTnLst>
                                    <p:set>
                                      <p:cBhvr>
                                        <p:cTn dur="1" fill="hold" id="10">
                                          <p:stCondLst>
                                            <p:cond delay="0"/>
                                          </p:stCondLst>
                                        </p:cTn>
                                        <p:tgtEl>
                                          <p:spTgt spid="11283"/>
                                        </p:tgtEl>
                                        <p:attrNameLst>
                                          <p:attrName>style.visibility</p:attrName>
                                        </p:attrNameLst>
                                      </p:cBhvr>
                                      <p:to>
                                        <p:strVal val="visible"/>
                                      </p:to>
                                    </p:set>
                                  </p:childTnLst>
                                </p:cTn>
                              </p:par>
                              <p:par>
                                <p:cTn fill="hold" id="11" nodeType="withEffect" presetClass="entr" presetID="1" presetSubtype="0">
                                  <p:stCondLst>
                                    <p:cond delay="0"/>
                                  </p:stCondLst>
                                  <p:childTnLst>
                                    <p:set>
                                      <p:cBhvr>
                                        <p:cTn dur="1" fill="hold" id="12">
                                          <p:stCondLst>
                                            <p:cond delay="0"/>
                                          </p:stCondLst>
                                        </p:cTn>
                                        <p:tgtEl>
                                          <p:spTgt spid="11284"/>
                                        </p:tgtEl>
                                        <p:attrNameLst>
                                          <p:attrName>style.visibility</p:attrName>
                                        </p:attrNameLst>
                                      </p:cBhvr>
                                      <p:to>
                                        <p:strVal val="visible"/>
                                      </p:to>
                                    </p:set>
                                  </p:childTnLst>
                                </p:cTn>
                              </p:par>
                            </p:childTnLst>
                          </p:cTn>
                        </p:par>
                      </p:childTnLst>
                    </p:cTn>
                  </p:par>
                  <p:par>
                    <p:cTn fill="hold" id="13" nodeType="clickPar">
                      <p:stCondLst>
                        <p:cond delay="indefinite"/>
                      </p:stCondLst>
                      <p:childTnLst>
                        <p:par>
                          <p:cTn fill="hold" id="14" nodeType="withGroup">
                            <p:stCondLst>
                              <p:cond delay="0"/>
                            </p:stCondLst>
                            <p:childTnLst>
                              <p:par>
                                <p:cTn fill="hold" id="15" nodeType="clickEffect" presetClass="entr" presetID="1" presetSubtype="0">
                                  <p:stCondLst>
                                    <p:cond delay="0"/>
                                  </p:stCondLst>
                                  <p:childTnLst>
                                    <p:set>
                                      <p:cBhvr>
                                        <p:cTn dur="1" fill="hold" id="16">
                                          <p:stCondLst>
                                            <p:cond delay="0"/>
                                          </p:stCondLst>
                                        </p:cTn>
                                        <p:tgtEl>
                                          <p:spTgt spid="2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281"/>
    </p:bldLst>
  </p:timing>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38913" name="Group 5"/>
          <p:cNvGrpSpPr>
            <a:grpSpLocks/>
          </p:cNvGrpSpPr>
          <p:nvPr/>
        </p:nvGrpSpPr>
        <p:grpSpPr bwMode="auto">
          <a:xfrm>
            <a:off x="637470" y="4425244"/>
            <a:ext cx="1849438" cy="2328863"/>
            <a:chOff x="593656" y="4038600"/>
            <a:chExt cx="2217277" cy="2667000"/>
          </a:xfrm>
        </p:grpSpPr>
        <p:pic>
          <p:nvPicPr>
            <p:cNvPr id="38929"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4038600"/>
              <a:ext cx="212513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0" name="TextBox 3"/>
            <p:cNvSpPr txBox="1">
              <a:spLocks noChangeArrowheads="1"/>
            </p:cNvSpPr>
            <p:nvPr/>
          </p:nvSpPr>
          <p:spPr bwMode="auto">
            <a:xfrm>
              <a:off x="619007" y="4135875"/>
              <a:ext cx="26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a:t>
              </a:r>
            </a:p>
          </p:txBody>
        </p:sp>
        <p:sp>
          <p:nvSpPr>
            <p:cNvPr id="38931" name="TextBox 19"/>
            <p:cNvSpPr txBox="1">
              <a:spLocks noChangeArrowheads="1"/>
            </p:cNvSpPr>
            <p:nvPr/>
          </p:nvSpPr>
          <p:spPr bwMode="auto">
            <a:xfrm>
              <a:off x="809035" y="4570485"/>
              <a:ext cx="26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a:t>
              </a:r>
            </a:p>
          </p:txBody>
        </p:sp>
        <p:sp>
          <p:nvSpPr>
            <p:cNvPr id="38932" name="TextBox 20"/>
            <p:cNvSpPr txBox="1">
              <a:spLocks noChangeArrowheads="1"/>
            </p:cNvSpPr>
            <p:nvPr/>
          </p:nvSpPr>
          <p:spPr bwMode="auto">
            <a:xfrm>
              <a:off x="1196610" y="5023909"/>
              <a:ext cx="26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a:t>
              </a:r>
            </a:p>
          </p:txBody>
        </p:sp>
        <p:sp>
          <p:nvSpPr>
            <p:cNvPr id="38933" name="TextBox 21"/>
            <p:cNvSpPr txBox="1">
              <a:spLocks noChangeArrowheads="1"/>
            </p:cNvSpPr>
            <p:nvPr/>
          </p:nvSpPr>
          <p:spPr bwMode="auto">
            <a:xfrm>
              <a:off x="1678255" y="5016390"/>
              <a:ext cx="26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a:t>
              </a:r>
            </a:p>
          </p:txBody>
        </p:sp>
        <p:sp>
          <p:nvSpPr>
            <p:cNvPr id="38934" name="TextBox 22"/>
            <p:cNvSpPr txBox="1">
              <a:spLocks noChangeArrowheads="1"/>
            </p:cNvSpPr>
            <p:nvPr/>
          </p:nvSpPr>
          <p:spPr bwMode="auto">
            <a:xfrm>
              <a:off x="2018795" y="4444451"/>
              <a:ext cx="26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a:t>
              </a:r>
            </a:p>
          </p:txBody>
        </p:sp>
        <p:sp>
          <p:nvSpPr>
            <p:cNvPr id="38935" name="TextBox 23"/>
            <p:cNvSpPr txBox="1">
              <a:spLocks noChangeArrowheads="1"/>
            </p:cNvSpPr>
            <p:nvPr/>
          </p:nvSpPr>
          <p:spPr bwMode="auto">
            <a:xfrm>
              <a:off x="1296344" y="4483967"/>
              <a:ext cx="26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a:t>
              </a:r>
            </a:p>
          </p:txBody>
        </p:sp>
        <p:sp>
          <p:nvSpPr>
            <p:cNvPr id="38936" name="TextBox 24"/>
            <p:cNvSpPr txBox="1">
              <a:spLocks noChangeArrowheads="1"/>
            </p:cNvSpPr>
            <p:nvPr/>
          </p:nvSpPr>
          <p:spPr bwMode="auto">
            <a:xfrm>
              <a:off x="1599256" y="5511218"/>
              <a:ext cx="26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a:t>
              </a:r>
            </a:p>
          </p:txBody>
        </p:sp>
        <p:sp>
          <p:nvSpPr>
            <p:cNvPr id="38937" name="TextBox 25"/>
            <p:cNvSpPr txBox="1">
              <a:spLocks noChangeArrowheads="1"/>
            </p:cNvSpPr>
            <p:nvPr/>
          </p:nvSpPr>
          <p:spPr bwMode="auto">
            <a:xfrm>
              <a:off x="2005645" y="5268524"/>
              <a:ext cx="26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a:t>
              </a:r>
            </a:p>
          </p:txBody>
        </p:sp>
        <p:sp>
          <p:nvSpPr>
            <p:cNvPr id="38938" name="TextBox 26"/>
            <p:cNvSpPr txBox="1">
              <a:spLocks noChangeArrowheads="1"/>
            </p:cNvSpPr>
            <p:nvPr/>
          </p:nvSpPr>
          <p:spPr bwMode="auto">
            <a:xfrm>
              <a:off x="2158045" y="5740762"/>
              <a:ext cx="26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a:t>
              </a:r>
            </a:p>
          </p:txBody>
        </p:sp>
        <p:sp>
          <p:nvSpPr>
            <p:cNvPr id="38939" name="Text Box 19"/>
            <p:cNvSpPr txBox="1">
              <a:spLocks noChangeArrowheads="1"/>
            </p:cNvSpPr>
            <p:nvPr/>
          </p:nvSpPr>
          <p:spPr bwMode="auto">
            <a:xfrm>
              <a:off x="593656" y="6040383"/>
              <a:ext cx="10911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dirty="0" lang="en-US" sz="1600"/>
                <a:t>ionization</a:t>
              </a:r>
            </a:p>
          </p:txBody>
        </p:sp>
      </p:grpSp>
      <p:sp>
        <p:nvSpPr>
          <p:cNvPr id="38914" name="Rectangle 7"/>
          <p:cNvSpPr>
            <a:spLocks noChangeArrowheads="1"/>
          </p:cNvSpPr>
          <p:nvPr/>
        </p:nvSpPr>
        <p:spPr bwMode="auto">
          <a:xfrm>
            <a:off x="3886200" y="381000"/>
            <a:ext cx="3719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i="1" lang="en-US" sz="2400" u="sng"/>
              <a:t>How Strong is this Force ?</a:t>
            </a:r>
          </a:p>
        </p:txBody>
      </p:sp>
      <p:pic>
        <p:nvPicPr>
          <p:cNvPr descr="txp_fig" id="38915" name="Picture 9"/>
          <p:cNvPicPr>
            <a:picLocks noChangeArrowheads="1" noChangeAspect="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660400" y="296863"/>
            <a:ext cx="181768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xp_fig" id="38916" name="Picture 11"/>
          <p:cNvPicPr>
            <a:picLocks noChangeArrowheads="1" noChangeAspect="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3657600" y="2057400"/>
            <a:ext cx="21875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xp_fig" id="120845" name="Picture 13"/>
          <p:cNvPicPr>
            <a:picLocks noChangeArrowheads="1" noChangeAspect="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3581400" y="4495800"/>
            <a:ext cx="21875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xp_fig" id="38918" name="Picture 15"/>
          <p:cNvPicPr>
            <a:picLocks noChangeArrowheads="1" noChangeAspect="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4800600" y="2971800"/>
            <a:ext cx="20018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18"/>
          <p:cNvSpPr txBox="1">
            <a:spLocks noChangeArrowheads="1"/>
          </p:cNvSpPr>
          <p:nvPr/>
        </p:nvSpPr>
        <p:spPr bwMode="auto">
          <a:xfrm>
            <a:off x="3172877" y="1789113"/>
            <a:ext cx="127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dirty="0" lang="en-US" sz="1800"/>
              <a:t>Typically…</a:t>
            </a:r>
          </a:p>
        </p:txBody>
      </p:sp>
      <p:sp>
        <p:nvSpPr>
          <p:cNvPr id="120851" name="Text Box 19"/>
          <p:cNvSpPr txBox="1">
            <a:spLocks noChangeArrowheads="1"/>
          </p:cNvSpPr>
          <p:nvPr/>
        </p:nvSpPr>
        <p:spPr bwMode="auto">
          <a:xfrm>
            <a:off x="3192459" y="4129088"/>
            <a:ext cx="1811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dirty="0" lang="en-US" sz="1800"/>
              <a:t>For small gaps…</a:t>
            </a:r>
          </a:p>
        </p:txBody>
      </p:sp>
      <p:pic>
        <p:nvPicPr>
          <p:cNvPr descr="txp_fig" id="120852" name="Picture 20"/>
          <p:cNvPicPr>
            <a:picLocks noChangeArrowheads="1" noChangeAspect="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4779963" y="5572125"/>
            <a:ext cx="2001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Rectangle 21"/>
          <p:cNvSpPr>
            <a:spLocks noChangeArrowheads="1"/>
          </p:cNvSpPr>
          <p:nvPr/>
        </p:nvSpPr>
        <p:spPr bwMode="auto">
          <a:xfrm>
            <a:off x="6858000" y="2844800"/>
            <a:ext cx="18288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wrap="none"/>
          <a:lstStyle/>
          <a:p>
            <a:endParaRPr lang="en-US"/>
          </a:p>
        </p:txBody>
      </p:sp>
      <p:sp>
        <p:nvSpPr>
          <p:cNvPr id="120854" name="Rectangle 22"/>
          <p:cNvSpPr>
            <a:spLocks noChangeArrowheads="1"/>
          </p:cNvSpPr>
          <p:nvPr/>
        </p:nvSpPr>
        <p:spPr bwMode="auto">
          <a:xfrm>
            <a:off x="6858000" y="5410200"/>
            <a:ext cx="18288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wrap="none"/>
          <a:lstStyle/>
          <a:p>
            <a:endParaRPr lang="en-US"/>
          </a:p>
        </p:txBody>
      </p:sp>
      <p:sp>
        <p:nvSpPr>
          <p:cNvPr id="38924" name="Rectangle 25"/>
          <p:cNvSpPr>
            <a:spLocks noChangeArrowheads="1"/>
          </p:cNvSpPr>
          <p:nvPr/>
        </p:nvSpPr>
        <p:spPr bwMode="auto">
          <a:xfrm>
            <a:off x="457200" y="6477000"/>
            <a:ext cx="228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endParaRPr lang="en-US"/>
          </a:p>
        </p:txBody>
      </p:sp>
      <p:sp>
        <p:nvSpPr>
          <p:cNvPr id="38925" name="TextBox 15"/>
          <p:cNvSpPr txBox="1">
            <a:spLocks noChangeArrowheads="1"/>
          </p:cNvSpPr>
          <p:nvPr/>
        </p:nvSpPr>
        <p:spPr bwMode="auto">
          <a:xfrm>
            <a:off x="3225800" y="838200"/>
            <a:ext cx="508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algn="ctr" eaLnBrk="1" hangingPunct="1"/>
            <a:r>
              <a:rPr lang="en-US" sz="1800"/>
              <a:t>The maximum electric field strength is </a:t>
            </a:r>
            <a:br>
              <a:rPr lang="en-US" sz="1800"/>
            </a:br>
            <a:r>
              <a:rPr lang="en-US" sz="1800"/>
              <a:t>limited by the electrostatic breakdown</a:t>
            </a:r>
          </a:p>
        </p:txBody>
      </p:sp>
      <p:sp>
        <p:nvSpPr>
          <p:cNvPr id="38926" name="TextBox 27"/>
          <p:cNvSpPr txBox="1">
            <a:spLocks noChangeArrowheads="1"/>
          </p:cNvSpPr>
          <p:nvPr/>
        </p:nvSpPr>
        <p:spPr bwMode="auto">
          <a:xfrm>
            <a:off x="1839913" y="6410325"/>
            <a:ext cx="269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lang="en-US" sz="1800"/>
              <a:t>-</a:t>
            </a:r>
          </a:p>
        </p:txBody>
      </p:sp>
      <p:pic>
        <p:nvPicPr>
          <p:cNvPr id="38927" name="Picture 4"/>
          <p:cNvPicPr>
            <a:picLocks noChangeAspect="1"/>
          </p:cNvPicPr>
          <p:nvPr/>
        </p:nvPicPr>
        <p:blipFill>
          <a:blip r:embed="rId13">
            <a:extLst>
              <a:ext uri="{28A0092B-C50C-407E-A947-70E740481C1C}">
                <a14:useLocalDpi xmlns:a14="http://schemas.microsoft.com/office/drawing/2010/main" val="0"/>
              </a:ext>
            </a:extLst>
          </a:blip>
          <a:srcRect l="-3" r="32"/>
          <a:stretch>
            <a:fillRect/>
          </a:stretch>
        </p:blipFill>
        <p:spPr bwMode="auto">
          <a:xfrm>
            <a:off x="176213" y="1149350"/>
            <a:ext cx="281305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8" name="TextBox 15"/>
          <p:cNvSpPr txBox="1">
            <a:spLocks noChangeArrowheads="1"/>
          </p:cNvSpPr>
          <p:nvPr/>
        </p:nvSpPr>
        <p:spPr bwMode="auto">
          <a:xfrm>
            <a:off x="43925" y="3739622"/>
            <a:ext cx="31416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dirty="0" lang="en-US" sz="1400"/>
              <a:t>Image by Bruce </a:t>
            </a:r>
            <a:r>
              <a:rPr dirty="0" err="1" lang="en-US" sz="1400"/>
              <a:t>Guenter</a:t>
            </a:r>
            <a:r>
              <a:rPr dirty="0" lang="en-US" sz="1400"/>
              <a:t> </a:t>
            </a:r>
            <a:r>
              <a:rPr dirty="0" lang="pl-PL" sz="1400">
                <a:hlinkClick r:id="rId14"/>
              </a:rPr>
              <a:t>http://www.flickr.com/photos/10154402@N03/2840585154/</a:t>
            </a:r>
            <a:r>
              <a:rPr dirty="0" lang="pl-PL" sz="1400"/>
              <a:t> on </a:t>
            </a:r>
            <a:r>
              <a:rPr dirty="0" err="1" lang="pl-PL" smtClean="0" sz="1400"/>
              <a:t>flickr</a:t>
            </a:r>
            <a:r>
              <a:rPr dirty="0" lang="en-US" smtClean="0" sz="1400"/>
              <a:t>  </a:t>
            </a:r>
            <a:endParaRPr dirty="0" lang="en-US" sz="1400"/>
          </a:p>
        </p:txBody>
      </p:sp>
      <p:sp>
        <p:nvSpPr>
          <p:cNvPr id="29" name="Text Box 19"/>
          <p:cNvSpPr txBox="1">
            <a:spLocks noChangeArrowheads="1"/>
          </p:cNvSpPr>
          <p:nvPr/>
        </p:nvSpPr>
        <p:spPr bwMode="auto">
          <a:xfrm>
            <a:off x="2567869" y="4985075"/>
            <a:ext cx="16761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Trebuchet MS"/>
                <a:ea charset="0" typeface="ＭＳ Ｐゴシック"/>
                <a:cs charset="0" typeface="ＭＳ Ｐゴシック"/>
              </a:defRPr>
            </a:lvl1pPr>
            <a:lvl2pPr eaLnBrk="0" hangingPunct="0" indent="-285750" marL="742950">
              <a:defRPr sz="2400">
                <a:solidFill>
                  <a:schemeClr val="tx1"/>
                </a:solidFill>
                <a:latin charset="0" typeface="Trebuchet MS"/>
                <a:ea charset="0" typeface="ＭＳ Ｐゴシック"/>
              </a:defRPr>
            </a:lvl2pPr>
            <a:lvl3pPr eaLnBrk="0" hangingPunct="0" indent="-228600" marL="1143000">
              <a:defRPr sz="2400">
                <a:solidFill>
                  <a:schemeClr val="tx1"/>
                </a:solidFill>
                <a:latin charset="0" typeface="Trebuchet MS"/>
                <a:ea charset="0" typeface="ＭＳ Ｐゴシック"/>
              </a:defRPr>
            </a:lvl3pPr>
            <a:lvl4pPr eaLnBrk="0" hangingPunct="0" indent="-228600" marL="1600200">
              <a:defRPr sz="2400">
                <a:solidFill>
                  <a:schemeClr val="tx1"/>
                </a:solidFill>
                <a:latin charset="0" typeface="Trebuchet MS"/>
                <a:ea charset="0" typeface="ＭＳ Ｐゴシック"/>
              </a:defRPr>
            </a:lvl4pPr>
            <a:lvl5pPr eaLnBrk="0" hangingPunct="0" indent="-228600" marL="2057400">
              <a:defRPr sz="2400">
                <a:solidFill>
                  <a:schemeClr val="tx1"/>
                </a:solidFill>
                <a:latin charset="0" typeface="Trebuchet MS"/>
                <a:ea charset="0" typeface="ＭＳ Ｐゴシック"/>
              </a:defRPr>
            </a:lvl5pPr>
            <a:lvl6pPr eaLnBrk="0" fontAlgn="base" hangingPunct="0" indent="-228600" marL="2514600">
              <a:spcBef>
                <a:spcPct val="0"/>
              </a:spcBef>
              <a:spcAft>
                <a:spcPct val="0"/>
              </a:spcAft>
              <a:defRPr sz="2400">
                <a:solidFill>
                  <a:schemeClr val="tx1"/>
                </a:solidFill>
                <a:latin charset="0" typeface="Trebuchet MS"/>
                <a:ea charset="0" typeface="ＭＳ Ｐゴシック"/>
              </a:defRPr>
            </a:lvl6pPr>
            <a:lvl7pPr eaLnBrk="0" fontAlgn="base" hangingPunct="0" indent="-228600" marL="2971800">
              <a:spcBef>
                <a:spcPct val="0"/>
              </a:spcBef>
              <a:spcAft>
                <a:spcPct val="0"/>
              </a:spcAft>
              <a:defRPr sz="2400">
                <a:solidFill>
                  <a:schemeClr val="tx1"/>
                </a:solidFill>
                <a:latin charset="0" typeface="Trebuchet MS"/>
                <a:ea charset="0" typeface="ＭＳ Ｐゴシック"/>
              </a:defRPr>
            </a:lvl7pPr>
            <a:lvl8pPr eaLnBrk="0" fontAlgn="base" hangingPunct="0" indent="-228600" marL="3429000">
              <a:spcBef>
                <a:spcPct val="0"/>
              </a:spcBef>
              <a:spcAft>
                <a:spcPct val="0"/>
              </a:spcAft>
              <a:defRPr sz="2400">
                <a:solidFill>
                  <a:schemeClr val="tx1"/>
                </a:solidFill>
                <a:latin charset="0" typeface="Trebuchet MS"/>
                <a:ea charset="0" typeface="ＭＳ Ｐゴシック"/>
              </a:defRPr>
            </a:lvl8pPr>
            <a:lvl9pPr eaLnBrk="0" fontAlgn="base" hangingPunct="0" indent="-228600" marL="3886200">
              <a:spcBef>
                <a:spcPct val="0"/>
              </a:spcBef>
              <a:spcAft>
                <a:spcPct val="0"/>
              </a:spcAft>
              <a:defRPr sz="2400">
                <a:solidFill>
                  <a:schemeClr val="tx1"/>
                </a:solidFill>
                <a:latin charset="0" typeface="Trebuchet MS"/>
                <a:ea charset="0" typeface="ＭＳ Ｐゴシック"/>
              </a:defRPr>
            </a:lvl9pPr>
          </a:lstStyle>
          <a:p>
            <a:pPr eaLnBrk="1" hangingPunct="1"/>
            <a:r>
              <a:rPr dirty="0" lang="en-US" smtClean="0" sz="1600"/>
              <a:t>Electron </a:t>
            </a:r>
          </a:p>
          <a:p>
            <a:pPr eaLnBrk="1" hangingPunct="1"/>
            <a:r>
              <a:rPr dirty="0" lang="en-US" sz="1600"/>
              <a:t>t</a:t>
            </a:r>
            <a:r>
              <a:rPr dirty="0" lang="en-US" smtClean="0" sz="1600"/>
              <a:t>hermalizes </a:t>
            </a:r>
          </a:p>
          <a:p>
            <a:pPr eaLnBrk="1" hangingPunct="1"/>
            <a:r>
              <a:rPr dirty="0" lang="en-US" sz="1600"/>
              <a:t>d</a:t>
            </a:r>
            <a:r>
              <a:rPr dirty="0" lang="en-US" smtClean="0" sz="1600"/>
              <a:t>ue to collisions</a:t>
            </a:r>
            <a:endParaRPr dirty="0" lang="en-US" sz="1600"/>
          </a:p>
        </p:txBody>
      </p:sp>
    </p:spTree>
  </p:cSld>
  <p:clrMapOvr>
    <a:masterClrMapping/>
  </p:clrMapOvr>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withGroup">
                            <p:stCondLst>
                              <p:cond delay="0"/>
                            </p:stCondLst>
                            <p:childTnLst>
                              <p:par>
                                <p:cTn fill="hold" id="5" nodeType="clickEffect" presetClass="entr" presetID="3" presetSubtype="10">
                                  <p:stCondLst>
                                    <p:cond delay="0"/>
                                  </p:stCondLst>
                                  <p:childTnLst>
                                    <p:set>
                                      <p:cBhvr>
                                        <p:cTn dur="1" fill="hold" id="6">
                                          <p:stCondLst>
                                            <p:cond delay="0"/>
                                          </p:stCondLst>
                                        </p:cTn>
                                        <p:tgtEl>
                                          <p:spTgt spid="120845"/>
                                        </p:tgtEl>
                                        <p:attrNameLst>
                                          <p:attrName>style.visibility</p:attrName>
                                        </p:attrNameLst>
                                      </p:cBhvr>
                                      <p:to>
                                        <p:strVal val="visible"/>
                                      </p:to>
                                    </p:set>
                                    <p:animEffect filter="blinds(horizontal)" transition="in">
                                      <p:cBhvr>
                                        <p:cTn dur="500" id="7"/>
                                        <p:tgtEl>
                                          <p:spTgt spid="120845"/>
                                        </p:tgtEl>
                                      </p:cBhvr>
                                    </p:animEffect>
                                  </p:childTnLst>
                                </p:cTn>
                              </p:par>
                              <p:par>
                                <p:cTn fill="hold" grpId="0" id="8" nodeType="withEffect" presetClass="entr" presetID="3" presetSubtype="10">
                                  <p:stCondLst>
                                    <p:cond delay="0"/>
                                  </p:stCondLst>
                                  <p:childTnLst>
                                    <p:set>
                                      <p:cBhvr>
                                        <p:cTn dur="1" fill="hold" id="9">
                                          <p:stCondLst>
                                            <p:cond delay="0"/>
                                          </p:stCondLst>
                                        </p:cTn>
                                        <p:tgtEl>
                                          <p:spTgt spid="120851"/>
                                        </p:tgtEl>
                                        <p:attrNameLst>
                                          <p:attrName>style.visibility</p:attrName>
                                        </p:attrNameLst>
                                      </p:cBhvr>
                                      <p:to>
                                        <p:strVal val="visible"/>
                                      </p:to>
                                    </p:set>
                                    <p:animEffect filter="blinds(horizontal)" transition="in">
                                      <p:cBhvr>
                                        <p:cTn dur="500" id="10"/>
                                        <p:tgtEl>
                                          <p:spTgt spid="120851"/>
                                        </p:tgtEl>
                                      </p:cBhvr>
                                    </p:animEffect>
                                  </p:childTnLst>
                                </p:cTn>
                              </p:par>
                              <p:par>
                                <p:cTn fill="hold" id="11" nodeType="withEffect" presetClass="entr" presetID="3" presetSubtype="10">
                                  <p:stCondLst>
                                    <p:cond delay="0"/>
                                  </p:stCondLst>
                                  <p:childTnLst>
                                    <p:set>
                                      <p:cBhvr>
                                        <p:cTn dur="1" fill="hold" id="12">
                                          <p:stCondLst>
                                            <p:cond delay="0"/>
                                          </p:stCondLst>
                                        </p:cTn>
                                        <p:tgtEl>
                                          <p:spTgt spid="120852"/>
                                        </p:tgtEl>
                                        <p:attrNameLst>
                                          <p:attrName>style.visibility</p:attrName>
                                        </p:attrNameLst>
                                      </p:cBhvr>
                                      <p:to>
                                        <p:strVal val="visible"/>
                                      </p:to>
                                    </p:set>
                                    <p:animEffect filter="blinds(horizontal)" transition="in">
                                      <p:cBhvr>
                                        <p:cTn dur="500" id="13"/>
                                        <p:tgtEl>
                                          <p:spTgt spid="120852"/>
                                        </p:tgtEl>
                                      </p:cBhvr>
                                    </p:animEffect>
                                  </p:childTnLst>
                                </p:cTn>
                              </p:par>
                              <p:par>
                                <p:cTn fill="hold" grpId="0" id="14" nodeType="withEffect" presetClass="entr" presetID="3" presetSubtype="10">
                                  <p:stCondLst>
                                    <p:cond delay="0"/>
                                  </p:stCondLst>
                                  <p:childTnLst>
                                    <p:set>
                                      <p:cBhvr>
                                        <p:cTn dur="1" fill="hold" id="15">
                                          <p:stCondLst>
                                            <p:cond delay="0"/>
                                          </p:stCondLst>
                                        </p:cTn>
                                        <p:tgtEl>
                                          <p:spTgt spid="120854"/>
                                        </p:tgtEl>
                                        <p:attrNameLst>
                                          <p:attrName>style.visibility</p:attrName>
                                        </p:attrNameLst>
                                      </p:cBhvr>
                                      <p:to>
                                        <p:strVal val="visible"/>
                                      </p:to>
                                    </p:set>
                                    <p:animEffect filter="blinds(horizontal)" transition="in">
                                      <p:cBhvr>
                                        <p:cTn dur="500" id="16"/>
                                        <p:tgtEl>
                                          <p:spTgt spid="12085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20851"/>
      <p:bldP animBg="1" grpId="0" spid="120854"/>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9"/>
          <a:stretch>
            <a:fillRect/>
          </a:stretch>
        </p:blipFill>
        <p:spPr>
          <a:xfrm>
            <a:off x="1862875" y="531522"/>
            <a:ext cx="5653640" cy="2507073"/>
          </a:xfrm>
          <a:prstGeom prst="rect">
            <a:avLst/>
          </a:prstGeom>
        </p:spPr>
      </p:pic>
      <p:sp>
        <p:nvSpPr>
          <p:cNvPr id="41985" name="Rectangle 2"/>
          <p:cNvSpPr>
            <a:spLocks noChangeArrowheads="1"/>
          </p:cNvSpPr>
          <p:nvPr/>
        </p:nvSpPr>
        <p:spPr bwMode="auto">
          <a:xfrm>
            <a:off x="2662238" y="381000"/>
            <a:ext cx="4195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Linear Electrostatic Actuator</a:t>
            </a:r>
          </a:p>
        </p:txBody>
      </p:sp>
      <p:pic>
        <p:nvPicPr>
          <p:cNvPr id="41987" name="Picture 27" descr="txp_fig"/>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2743200" y="2741613"/>
            <a:ext cx="4143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8" descr="txp_fig"/>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7434674" y="1321447"/>
            <a:ext cx="476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Line 70"/>
          <p:cNvSpPr>
            <a:spLocks noChangeShapeType="1"/>
          </p:cNvSpPr>
          <p:nvPr/>
        </p:nvSpPr>
        <p:spPr bwMode="auto">
          <a:xfrm>
            <a:off x="3768725" y="1827213"/>
            <a:ext cx="0" cy="762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2" name="Line 74"/>
          <p:cNvSpPr>
            <a:spLocks noChangeShapeType="1"/>
          </p:cNvSpPr>
          <p:nvPr/>
        </p:nvSpPr>
        <p:spPr bwMode="auto">
          <a:xfrm>
            <a:off x="5388563" y="1865784"/>
            <a:ext cx="0" cy="685800"/>
          </a:xfrm>
          <a:prstGeom prst="line">
            <a:avLst/>
          </a:prstGeom>
          <a:noFill/>
          <a:ln w="28575" cmpd="sng">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3" name="Line 77"/>
          <p:cNvSpPr>
            <a:spLocks noChangeShapeType="1"/>
          </p:cNvSpPr>
          <p:nvPr/>
        </p:nvSpPr>
        <p:spPr bwMode="auto">
          <a:xfrm flipV="1">
            <a:off x="1862666" y="1448740"/>
            <a:ext cx="950149" cy="1034814"/>
          </a:xfrm>
          <a:prstGeom prst="line">
            <a:avLst/>
          </a:prstGeom>
          <a:noFill/>
          <a:ln w="28575" cmpd="sng">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41994" name="Picture 79" descr="txp_fig"/>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2160882" y="1728141"/>
            <a:ext cx="230188"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82" descr="txp_fig"/>
          <p:cNvPicPr>
            <a:picLocks noChangeAspect="1" noChangeArrowheads="1"/>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4314825" y="2940050"/>
            <a:ext cx="1539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85" descr="txp_fig"/>
          <p:cNvPicPr>
            <a:picLocks noChangeAspect="1" noChangeArrowheads="1"/>
          </p:cNvPicPr>
          <p:nvPr>
            <p:custDataLst>
              <p:tags r:id="rId5"/>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8084" y="2046934"/>
            <a:ext cx="1666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Rectangle 89"/>
          <p:cNvSpPr>
            <a:spLocks noChangeArrowheads="1"/>
          </p:cNvSpPr>
          <p:nvPr/>
        </p:nvSpPr>
        <p:spPr bwMode="auto">
          <a:xfrm>
            <a:off x="990600" y="5486400"/>
            <a:ext cx="17526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8" name="Text Box 90"/>
          <p:cNvSpPr txBox="1">
            <a:spLocks noChangeArrowheads="1"/>
          </p:cNvSpPr>
          <p:nvPr/>
        </p:nvSpPr>
        <p:spPr bwMode="auto">
          <a:xfrm>
            <a:off x="3581400" y="5729288"/>
            <a:ext cx="5408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b="1">
                <a:solidFill>
                  <a:srgbClr val="1A34CD"/>
                </a:solidFill>
              </a:rPr>
              <a:t>CONSTANT FORCE ALONG DIRECTION OF MOTION</a:t>
            </a:r>
          </a:p>
        </p:txBody>
      </p:sp>
      <p:pic>
        <p:nvPicPr>
          <p:cNvPr id="41999" name="Picture 91" descr="txp_fig"/>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374650" y="3624263"/>
            <a:ext cx="21907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92" descr="txp_fig"/>
          <p:cNvPicPr>
            <a:picLocks noChangeAspect="1" noChangeArrowheads="1"/>
          </p:cNvPicPr>
          <p:nvPr>
            <p:custDataLst>
              <p:tags r:id="rId7"/>
            </p:custDataLst>
          </p:nvPr>
        </p:nvPicPr>
        <p:blipFill>
          <a:blip r:embed="rId16">
            <a:extLst>
              <a:ext uri="{28A0092B-C50C-407E-A947-70E740481C1C}">
                <a14:useLocalDpi xmlns:a14="http://schemas.microsoft.com/office/drawing/2010/main" val="0"/>
              </a:ext>
            </a:extLst>
          </a:blip>
          <a:srcRect/>
          <a:stretch>
            <a:fillRect/>
          </a:stretch>
        </p:blipFill>
        <p:spPr bwMode="auto">
          <a:xfrm>
            <a:off x="282575" y="5954713"/>
            <a:ext cx="5556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 Box 11"/>
          <p:cNvSpPr txBox="1">
            <a:spLocks noChangeArrowheads="1"/>
          </p:cNvSpPr>
          <p:nvPr/>
        </p:nvSpPr>
        <p:spPr bwMode="auto">
          <a:xfrm>
            <a:off x="4129088" y="5818188"/>
            <a:ext cx="403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b="1">
                <a:solidFill>
                  <a:srgbClr val="1A34CD"/>
                </a:solidFill>
                <a:cs typeface="Arial" charset="0"/>
              </a:rPr>
              <a:t/>
            </a:r>
            <a:br>
              <a:rPr lang="en-US" sz="1800" b="1">
                <a:solidFill>
                  <a:srgbClr val="1A34CD"/>
                </a:solidFill>
                <a:cs typeface="Arial" charset="0"/>
              </a:rPr>
            </a:br>
            <a:r>
              <a:rPr lang="en-US" sz="1800" b="1">
                <a:solidFill>
                  <a:srgbClr val="1A34CD"/>
                </a:solidFill>
                <a:cs typeface="Arial" charset="0"/>
              </a:rPr>
              <a:t>(FORCE ACTS TO INCREASE C)</a:t>
            </a:r>
            <a:endParaRPr lang="el-GR" sz="1800" b="1">
              <a:solidFill>
                <a:srgbClr val="1A34CD"/>
              </a:solidFill>
              <a:cs typeface="Arial" charset="0"/>
            </a:endParaRPr>
          </a:p>
        </p:txBody>
      </p:sp>
      <p:sp>
        <p:nvSpPr>
          <p:cNvPr id="41991" name="Line 71"/>
          <p:cNvSpPr>
            <a:spLocks noChangeShapeType="1"/>
          </p:cNvSpPr>
          <p:nvPr/>
        </p:nvSpPr>
        <p:spPr bwMode="auto">
          <a:xfrm flipH="1" flipV="1">
            <a:off x="3799652" y="2704454"/>
            <a:ext cx="1562570" cy="488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 name="TextBox 65"/>
          <p:cNvSpPr txBox="1"/>
          <p:nvPr/>
        </p:nvSpPr>
        <p:spPr>
          <a:xfrm>
            <a:off x="4395140" y="961437"/>
            <a:ext cx="305718" cy="369332"/>
          </a:xfrm>
          <a:prstGeom prst="rect">
            <a:avLst/>
          </a:prstGeom>
          <a:noFill/>
        </p:spPr>
        <p:txBody>
          <a:bodyPr wrap="none" rtlCol="0">
            <a:spAutoFit/>
          </a:bodyPr>
          <a:lstStyle/>
          <a:p>
            <a:r>
              <a:rPr lang="en-US" dirty="0" smtClean="0"/>
              <a:t>+</a:t>
            </a:r>
            <a:endParaRPr lang="en-US" dirty="0"/>
          </a:p>
        </p:txBody>
      </p:sp>
      <p:sp>
        <p:nvSpPr>
          <p:cNvPr id="67" name="TextBox 66"/>
          <p:cNvSpPr txBox="1"/>
          <p:nvPr/>
        </p:nvSpPr>
        <p:spPr>
          <a:xfrm>
            <a:off x="4547540" y="1113837"/>
            <a:ext cx="305718" cy="369332"/>
          </a:xfrm>
          <a:prstGeom prst="rect">
            <a:avLst/>
          </a:prstGeom>
          <a:noFill/>
        </p:spPr>
        <p:txBody>
          <a:bodyPr wrap="none" rtlCol="0">
            <a:spAutoFit/>
          </a:bodyPr>
          <a:lstStyle/>
          <a:p>
            <a:r>
              <a:rPr lang="en-US" dirty="0" smtClean="0"/>
              <a:t>+</a:t>
            </a:r>
            <a:endParaRPr lang="en-US" dirty="0"/>
          </a:p>
        </p:txBody>
      </p:sp>
      <p:sp>
        <p:nvSpPr>
          <p:cNvPr id="68" name="TextBox 67"/>
          <p:cNvSpPr txBox="1"/>
          <p:nvPr/>
        </p:nvSpPr>
        <p:spPr>
          <a:xfrm>
            <a:off x="4699940" y="1266237"/>
            <a:ext cx="305718" cy="369332"/>
          </a:xfrm>
          <a:prstGeom prst="rect">
            <a:avLst/>
          </a:prstGeom>
          <a:noFill/>
        </p:spPr>
        <p:txBody>
          <a:bodyPr wrap="none" rtlCol="0">
            <a:spAutoFit/>
          </a:bodyPr>
          <a:lstStyle/>
          <a:p>
            <a:r>
              <a:rPr lang="en-US" dirty="0" smtClean="0"/>
              <a:t>+</a:t>
            </a:r>
            <a:endParaRPr lang="en-US" dirty="0"/>
          </a:p>
        </p:txBody>
      </p:sp>
      <p:sp>
        <p:nvSpPr>
          <p:cNvPr id="69" name="TextBox 68"/>
          <p:cNvSpPr txBox="1"/>
          <p:nvPr/>
        </p:nvSpPr>
        <p:spPr>
          <a:xfrm>
            <a:off x="6235228" y="873008"/>
            <a:ext cx="305718" cy="369332"/>
          </a:xfrm>
          <a:prstGeom prst="rect">
            <a:avLst/>
          </a:prstGeom>
          <a:noFill/>
        </p:spPr>
        <p:txBody>
          <a:bodyPr wrap="none" rtlCol="0">
            <a:spAutoFit/>
          </a:bodyPr>
          <a:lstStyle/>
          <a:p>
            <a:r>
              <a:rPr lang="en-US" dirty="0" smtClean="0"/>
              <a:t>+</a:t>
            </a:r>
            <a:endParaRPr lang="en-US" dirty="0"/>
          </a:p>
        </p:txBody>
      </p:sp>
      <p:sp>
        <p:nvSpPr>
          <p:cNvPr id="70" name="TextBox 69"/>
          <p:cNvSpPr txBox="1"/>
          <p:nvPr/>
        </p:nvSpPr>
        <p:spPr>
          <a:xfrm>
            <a:off x="6387628" y="1025408"/>
            <a:ext cx="305718" cy="369332"/>
          </a:xfrm>
          <a:prstGeom prst="rect">
            <a:avLst/>
          </a:prstGeom>
          <a:noFill/>
        </p:spPr>
        <p:txBody>
          <a:bodyPr wrap="none" rtlCol="0">
            <a:spAutoFit/>
          </a:bodyPr>
          <a:lstStyle/>
          <a:p>
            <a:r>
              <a:rPr lang="en-US" dirty="0" smtClean="0"/>
              <a:t>+</a:t>
            </a:r>
            <a:endParaRPr lang="en-US" dirty="0"/>
          </a:p>
        </p:txBody>
      </p:sp>
      <p:sp>
        <p:nvSpPr>
          <p:cNvPr id="71" name="TextBox 70"/>
          <p:cNvSpPr txBox="1"/>
          <p:nvPr/>
        </p:nvSpPr>
        <p:spPr>
          <a:xfrm>
            <a:off x="6540028" y="1177808"/>
            <a:ext cx="305718" cy="369332"/>
          </a:xfrm>
          <a:prstGeom prst="rect">
            <a:avLst/>
          </a:prstGeom>
          <a:noFill/>
        </p:spPr>
        <p:txBody>
          <a:bodyPr wrap="none" rtlCol="0">
            <a:spAutoFit/>
          </a:bodyPr>
          <a:lstStyle/>
          <a:p>
            <a:r>
              <a:rPr lang="en-US" dirty="0" smtClean="0"/>
              <a:t>+</a:t>
            </a:r>
            <a:endParaRPr lang="en-US" dirty="0"/>
          </a:p>
        </p:txBody>
      </p:sp>
      <p:sp>
        <p:nvSpPr>
          <p:cNvPr id="72" name="TextBox 71"/>
          <p:cNvSpPr txBox="1"/>
          <p:nvPr/>
        </p:nvSpPr>
        <p:spPr>
          <a:xfrm>
            <a:off x="6748870" y="1330208"/>
            <a:ext cx="305718" cy="369332"/>
          </a:xfrm>
          <a:prstGeom prst="rect">
            <a:avLst/>
          </a:prstGeom>
          <a:noFill/>
        </p:spPr>
        <p:txBody>
          <a:bodyPr wrap="none" rtlCol="0">
            <a:spAutoFit/>
          </a:bodyPr>
          <a:lstStyle/>
          <a:p>
            <a:r>
              <a:rPr lang="en-US" dirty="0" smtClean="0"/>
              <a:t>+</a:t>
            </a:r>
            <a:endParaRPr lang="en-US" dirty="0"/>
          </a:p>
        </p:txBody>
      </p:sp>
      <p:sp>
        <p:nvSpPr>
          <p:cNvPr id="73" name="TextBox 72"/>
          <p:cNvSpPr txBox="1"/>
          <p:nvPr/>
        </p:nvSpPr>
        <p:spPr>
          <a:xfrm>
            <a:off x="6299199" y="1350904"/>
            <a:ext cx="305718" cy="369332"/>
          </a:xfrm>
          <a:prstGeom prst="rect">
            <a:avLst/>
          </a:prstGeom>
          <a:noFill/>
        </p:spPr>
        <p:txBody>
          <a:bodyPr wrap="none" rtlCol="0">
            <a:spAutoFit/>
          </a:bodyPr>
          <a:lstStyle/>
          <a:p>
            <a:r>
              <a:rPr lang="en-US" dirty="0" smtClean="0"/>
              <a:t>+</a:t>
            </a:r>
            <a:endParaRPr lang="en-US" dirty="0"/>
          </a:p>
        </p:txBody>
      </p:sp>
      <p:sp>
        <p:nvSpPr>
          <p:cNvPr id="74" name="TextBox 73"/>
          <p:cNvSpPr txBox="1"/>
          <p:nvPr/>
        </p:nvSpPr>
        <p:spPr>
          <a:xfrm>
            <a:off x="6065896" y="1098785"/>
            <a:ext cx="305718" cy="369332"/>
          </a:xfrm>
          <a:prstGeom prst="rect">
            <a:avLst/>
          </a:prstGeom>
          <a:noFill/>
        </p:spPr>
        <p:txBody>
          <a:bodyPr wrap="none" rtlCol="0">
            <a:spAutoFit/>
          </a:bodyPr>
          <a:lstStyle/>
          <a:p>
            <a:r>
              <a:rPr lang="en-US" dirty="0" smtClean="0"/>
              <a:t>+</a:t>
            </a:r>
            <a:endParaRPr lang="en-US" dirty="0"/>
          </a:p>
        </p:txBody>
      </p:sp>
      <p:sp>
        <p:nvSpPr>
          <p:cNvPr id="75" name="TextBox 74"/>
          <p:cNvSpPr txBox="1"/>
          <p:nvPr/>
        </p:nvSpPr>
        <p:spPr>
          <a:xfrm>
            <a:off x="5926666" y="884297"/>
            <a:ext cx="305718" cy="369332"/>
          </a:xfrm>
          <a:prstGeom prst="rect">
            <a:avLst/>
          </a:prstGeom>
          <a:noFill/>
        </p:spPr>
        <p:txBody>
          <a:bodyPr wrap="none" rtlCol="0">
            <a:spAutoFit/>
          </a:bodyPr>
          <a:lstStyle/>
          <a:p>
            <a:r>
              <a:rPr lang="en-US" dirty="0" smtClean="0"/>
              <a:t>+</a:t>
            </a:r>
            <a:endParaRPr lang="en-US" dirty="0"/>
          </a:p>
        </p:txBody>
      </p:sp>
      <p:sp>
        <p:nvSpPr>
          <p:cNvPr id="76" name="TextBox 75"/>
          <p:cNvSpPr txBox="1"/>
          <p:nvPr/>
        </p:nvSpPr>
        <p:spPr>
          <a:xfrm>
            <a:off x="4122325" y="801517"/>
            <a:ext cx="305718" cy="369332"/>
          </a:xfrm>
          <a:prstGeom prst="rect">
            <a:avLst/>
          </a:prstGeom>
          <a:noFill/>
        </p:spPr>
        <p:txBody>
          <a:bodyPr wrap="none" rtlCol="0">
            <a:spAutoFit/>
          </a:bodyPr>
          <a:lstStyle/>
          <a:p>
            <a:r>
              <a:rPr lang="en-US" dirty="0" smtClean="0"/>
              <a:t>+</a:t>
            </a:r>
            <a:endParaRPr lang="en-US" dirty="0"/>
          </a:p>
        </p:txBody>
      </p:sp>
      <p:sp>
        <p:nvSpPr>
          <p:cNvPr id="77" name="TextBox 76"/>
          <p:cNvSpPr txBox="1"/>
          <p:nvPr/>
        </p:nvSpPr>
        <p:spPr>
          <a:xfrm>
            <a:off x="3917249" y="1301984"/>
            <a:ext cx="305718" cy="369332"/>
          </a:xfrm>
          <a:prstGeom prst="rect">
            <a:avLst/>
          </a:prstGeom>
          <a:noFill/>
        </p:spPr>
        <p:txBody>
          <a:bodyPr wrap="none" rtlCol="0">
            <a:spAutoFit/>
          </a:bodyPr>
          <a:lstStyle/>
          <a:p>
            <a:r>
              <a:rPr lang="en-US" dirty="0" smtClean="0"/>
              <a:t>+</a:t>
            </a:r>
            <a:endParaRPr lang="en-US" dirty="0"/>
          </a:p>
        </p:txBody>
      </p:sp>
      <p:sp>
        <p:nvSpPr>
          <p:cNvPr id="78" name="TextBox 77"/>
          <p:cNvSpPr txBox="1"/>
          <p:nvPr/>
        </p:nvSpPr>
        <p:spPr>
          <a:xfrm>
            <a:off x="4323644" y="1285054"/>
            <a:ext cx="305718" cy="369332"/>
          </a:xfrm>
          <a:prstGeom prst="rect">
            <a:avLst/>
          </a:prstGeom>
          <a:noFill/>
        </p:spPr>
        <p:txBody>
          <a:bodyPr wrap="none" rtlCol="0">
            <a:spAutoFit/>
          </a:bodyPr>
          <a:lstStyle/>
          <a:p>
            <a:r>
              <a:rPr lang="en-US" dirty="0" smtClean="0"/>
              <a:t>+</a:t>
            </a:r>
            <a:endParaRPr lang="en-US" dirty="0"/>
          </a:p>
        </p:txBody>
      </p:sp>
      <p:sp>
        <p:nvSpPr>
          <p:cNvPr id="79" name="TextBox 78"/>
          <p:cNvSpPr txBox="1"/>
          <p:nvPr/>
        </p:nvSpPr>
        <p:spPr>
          <a:xfrm>
            <a:off x="4758266" y="891824"/>
            <a:ext cx="305718" cy="369332"/>
          </a:xfrm>
          <a:prstGeom prst="rect">
            <a:avLst/>
          </a:prstGeom>
          <a:noFill/>
        </p:spPr>
        <p:txBody>
          <a:bodyPr wrap="none" rtlCol="0">
            <a:spAutoFit/>
          </a:bodyPr>
          <a:lstStyle/>
          <a:p>
            <a:r>
              <a:rPr lang="en-US" dirty="0" smtClean="0"/>
              <a:t>+</a:t>
            </a:r>
            <a:endParaRPr lang="en-US" dirty="0"/>
          </a:p>
        </p:txBody>
      </p:sp>
      <p:sp>
        <p:nvSpPr>
          <p:cNvPr id="80" name="TextBox 79"/>
          <p:cNvSpPr txBox="1"/>
          <p:nvPr/>
        </p:nvSpPr>
        <p:spPr>
          <a:xfrm>
            <a:off x="4910666" y="1044224"/>
            <a:ext cx="305718" cy="369332"/>
          </a:xfrm>
          <a:prstGeom prst="rect">
            <a:avLst/>
          </a:prstGeom>
          <a:noFill/>
        </p:spPr>
        <p:txBody>
          <a:bodyPr wrap="none" rtlCol="0">
            <a:spAutoFit/>
          </a:bodyPr>
          <a:lstStyle/>
          <a:p>
            <a:r>
              <a:rPr lang="en-US" dirty="0" smtClean="0"/>
              <a:t>+</a:t>
            </a:r>
            <a:endParaRPr lang="en-US" dirty="0"/>
          </a:p>
        </p:txBody>
      </p:sp>
      <p:sp>
        <p:nvSpPr>
          <p:cNvPr id="81" name="TextBox 80"/>
          <p:cNvSpPr txBox="1"/>
          <p:nvPr/>
        </p:nvSpPr>
        <p:spPr>
          <a:xfrm>
            <a:off x="5063066" y="1196624"/>
            <a:ext cx="305718" cy="369332"/>
          </a:xfrm>
          <a:prstGeom prst="rect">
            <a:avLst/>
          </a:prstGeom>
          <a:noFill/>
        </p:spPr>
        <p:txBody>
          <a:bodyPr wrap="none" rtlCol="0">
            <a:spAutoFit/>
          </a:bodyPr>
          <a:lstStyle/>
          <a:p>
            <a:r>
              <a:rPr lang="en-US" dirty="0" smtClean="0"/>
              <a:t>+</a:t>
            </a:r>
            <a:endParaRPr lang="en-US" dirty="0"/>
          </a:p>
        </p:txBody>
      </p:sp>
      <p:sp>
        <p:nvSpPr>
          <p:cNvPr id="82" name="TextBox 81"/>
          <p:cNvSpPr txBox="1"/>
          <p:nvPr/>
        </p:nvSpPr>
        <p:spPr>
          <a:xfrm>
            <a:off x="5215466" y="1349024"/>
            <a:ext cx="305718" cy="369332"/>
          </a:xfrm>
          <a:prstGeom prst="rect">
            <a:avLst/>
          </a:prstGeom>
          <a:noFill/>
        </p:spPr>
        <p:txBody>
          <a:bodyPr wrap="none" rtlCol="0">
            <a:spAutoFit/>
          </a:bodyPr>
          <a:lstStyle/>
          <a:p>
            <a:r>
              <a:rPr lang="en-US" dirty="0" smtClean="0"/>
              <a:t>+</a:t>
            </a:r>
            <a:endParaRPr lang="en-US" dirty="0"/>
          </a:p>
        </p:txBody>
      </p:sp>
      <p:sp>
        <p:nvSpPr>
          <p:cNvPr id="83" name="TextBox 82"/>
          <p:cNvSpPr txBox="1"/>
          <p:nvPr/>
        </p:nvSpPr>
        <p:spPr>
          <a:xfrm>
            <a:off x="5866459" y="1332091"/>
            <a:ext cx="305718" cy="369332"/>
          </a:xfrm>
          <a:prstGeom prst="rect">
            <a:avLst/>
          </a:prstGeom>
          <a:noFill/>
        </p:spPr>
        <p:txBody>
          <a:bodyPr wrap="none" rtlCol="0">
            <a:spAutoFit/>
          </a:bodyPr>
          <a:lstStyle/>
          <a:p>
            <a:r>
              <a:rPr lang="en-US" dirty="0" smtClean="0"/>
              <a:t>+</a:t>
            </a:r>
            <a:endParaRPr lang="en-US" dirty="0"/>
          </a:p>
        </p:txBody>
      </p:sp>
      <p:sp>
        <p:nvSpPr>
          <p:cNvPr id="84" name="TextBox 83"/>
          <p:cNvSpPr txBox="1"/>
          <p:nvPr/>
        </p:nvSpPr>
        <p:spPr>
          <a:xfrm>
            <a:off x="5727231" y="1098790"/>
            <a:ext cx="305718" cy="369332"/>
          </a:xfrm>
          <a:prstGeom prst="rect">
            <a:avLst/>
          </a:prstGeom>
          <a:noFill/>
        </p:spPr>
        <p:txBody>
          <a:bodyPr wrap="none" rtlCol="0">
            <a:spAutoFit/>
          </a:bodyPr>
          <a:lstStyle/>
          <a:p>
            <a:r>
              <a:rPr lang="en-US" dirty="0" smtClean="0"/>
              <a:t>+</a:t>
            </a:r>
            <a:endParaRPr lang="en-US" dirty="0"/>
          </a:p>
        </p:txBody>
      </p:sp>
      <p:sp>
        <p:nvSpPr>
          <p:cNvPr id="85" name="TextBox 84"/>
          <p:cNvSpPr txBox="1"/>
          <p:nvPr/>
        </p:nvSpPr>
        <p:spPr>
          <a:xfrm>
            <a:off x="5595525" y="891826"/>
            <a:ext cx="305718" cy="369332"/>
          </a:xfrm>
          <a:prstGeom prst="rect">
            <a:avLst/>
          </a:prstGeom>
          <a:noFill/>
        </p:spPr>
        <p:txBody>
          <a:bodyPr wrap="none" rtlCol="0">
            <a:spAutoFit/>
          </a:bodyPr>
          <a:lstStyle/>
          <a:p>
            <a:r>
              <a:rPr lang="en-US" dirty="0" smtClean="0"/>
              <a:t>+</a:t>
            </a:r>
            <a:endParaRPr lang="en-US" dirty="0"/>
          </a:p>
        </p:txBody>
      </p:sp>
      <p:sp>
        <p:nvSpPr>
          <p:cNvPr id="86" name="TextBox 85"/>
          <p:cNvSpPr txBox="1"/>
          <p:nvPr/>
        </p:nvSpPr>
        <p:spPr>
          <a:xfrm>
            <a:off x="5371645" y="1044226"/>
            <a:ext cx="305718" cy="369332"/>
          </a:xfrm>
          <a:prstGeom prst="rect">
            <a:avLst/>
          </a:prstGeom>
          <a:noFill/>
        </p:spPr>
        <p:txBody>
          <a:bodyPr wrap="none" rtlCol="0">
            <a:spAutoFit/>
          </a:bodyPr>
          <a:lstStyle/>
          <a:p>
            <a:r>
              <a:rPr lang="en-US" dirty="0" smtClean="0"/>
              <a:t>+</a:t>
            </a:r>
            <a:endParaRPr lang="en-US" dirty="0"/>
          </a:p>
        </p:txBody>
      </p:sp>
      <p:sp>
        <p:nvSpPr>
          <p:cNvPr id="87" name="TextBox 86"/>
          <p:cNvSpPr txBox="1"/>
          <p:nvPr/>
        </p:nvSpPr>
        <p:spPr>
          <a:xfrm>
            <a:off x="5147765" y="876788"/>
            <a:ext cx="305718" cy="369332"/>
          </a:xfrm>
          <a:prstGeom prst="rect">
            <a:avLst/>
          </a:prstGeom>
          <a:noFill/>
        </p:spPr>
        <p:txBody>
          <a:bodyPr wrap="none" rtlCol="0">
            <a:spAutoFit/>
          </a:bodyPr>
          <a:lstStyle/>
          <a:p>
            <a:r>
              <a:rPr lang="en-US" dirty="0" smtClean="0"/>
              <a:t>+</a:t>
            </a:r>
            <a:endParaRPr lang="en-US" dirty="0"/>
          </a:p>
        </p:txBody>
      </p:sp>
      <p:sp>
        <p:nvSpPr>
          <p:cNvPr id="88" name="TextBox 87"/>
          <p:cNvSpPr txBox="1"/>
          <p:nvPr/>
        </p:nvSpPr>
        <p:spPr>
          <a:xfrm>
            <a:off x="5516526" y="1292584"/>
            <a:ext cx="305718" cy="369332"/>
          </a:xfrm>
          <a:prstGeom prst="rect">
            <a:avLst/>
          </a:prstGeom>
          <a:noFill/>
        </p:spPr>
        <p:txBody>
          <a:bodyPr wrap="none" rtlCol="0">
            <a:spAutoFit/>
          </a:bodyPr>
          <a:lstStyle/>
          <a:p>
            <a:r>
              <a:rPr lang="en-US" dirty="0" smtClean="0"/>
              <a:t>+</a:t>
            </a:r>
            <a:endParaRPr lang="en-US" dirty="0"/>
          </a:p>
        </p:txBody>
      </p:sp>
      <p:sp>
        <p:nvSpPr>
          <p:cNvPr id="89" name="TextBox 88"/>
          <p:cNvSpPr txBox="1"/>
          <p:nvPr/>
        </p:nvSpPr>
        <p:spPr>
          <a:xfrm>
            <a:off x="4030143" y="1057394"/>
            <a:ext cx="305718" cy="369332"/>
          </a:xfrm>
          <a:prstGeom prst="rect">
            <a:avLst/>
          </a:prstGeom>
          <a:noFill/>
        </p:spPr>
        <p:txBody>
          <a:bodyPr wrap="none" rtlCol="0">
            <a:spAutoFit/>
          </a:bodyPr>
          <a:lstStyle/>
          <a:p>
            <a:r>
              <a:rPr lang="en-US" dirty="0" smtClean="0"/>
              <a:t>+</a:t>
            </a:r>
            <a:endParaRPr lang="en-US" dirty="0"/>
          </a:p>
        </p:txBody>
      </p:sp>
      <p:sp>
        <p:nvSpPr>
          <p:cNvPr id="90" name="TextBox 89"/>
          <p:cNvSpPr txBox="1"/>
          <p:nvPr/>
        </p:nvSpPr>
        <p:spPr>
          <a:xfrm>
            <a:off x="2063982" y="2101609"/>
            <a:ext cx="297678" cy="461665"/>
          </a:xfrm>
          <a:prstGeom prst="rect">
            <a:avLst/>
          </a:prstGeom>
          <a:noFill/>
        </p:spPr>
        <p:txBody>
          <a:bodyPr wrap="none" rtlCol="0">
            <a:spAutoFit/>
          </a:bodyPr>
          <a:lstStyle/>
          <a:p>
            <a:r>
              <a:rPr lang="en-US" sz="2400" dirty="0"/>
              <a:t>-</a:t>
            </a:r>
          </a:p>
        </p:txBody>
      </p:sp>
      <p:sp>
        <p:nvSpPr>
          <p:cNvPr id="91" name="TextBox 90"/>
          <p:cNvSpPr txBox="1"/>
          <p:nvPr/>
        </p:nvSpPr>
        <p:spPr>
          <a:xfrm>
            <a:off x="2385708" y="2154296"/>
            <a:ext cx="351840" cy="461665"/>
          </a:xfrm>
          <a:prstGeom prst="rect">
            <a:avLst/>
          </a:prstGeom>
          <a:noFill/>
        </p:spPr>
        <p:txBody>
          <a:bodyPr wrap="square" rtlCol="0">
            <a:spAutoFit/>
          </a:bodyPr>
          <a:lstStyle/>
          <a:p>
            <a:r>
              <a:rPr lang="en-US" sz="2400" dirty="0"/>
              <a:t>-</a:t>
            </a:r>
          </a:p>
        </p:txBody>
      </p:sp>
      <p:sp>
        <p:nvSpPr>
          <p:cNvPr id="92" name="TextBox 91"/>
          <p:cNvSpPr txBox="1"/>
          <p:nvPr/>
        </p:nvSpPr>
        <p:spPr>
          <a:xfrm>
            <a:off x="2603957" y="1939823"/>
            <a:ext cx="351840" cy="461665"/>
          </a:xfrm>
          <a:prstGeom prst="rect">
            <a:avLst/>
          </a:prstGeom>
          <a:noFill/>
        </p:spPr>
        <p:txBody>
          <a:bodyPr wrap="square" rtlCol="0">
            <a:spAutoFit/>
          </a:bodyPr>
          <a:lstStyle/>
          <a:p>
            <a:r>
              <a:rPr lang="en-US" sz="2400" dirty="0"/>
              <a:t>-</a:t>
            </a:r>
          </a:p>
        </p:txBody>
      </p:sp>
      <p:sp>
        <p:nvSpPr>
          <p:cNvPr id="93" name="TextBox 92"/>
          <p:cNvSpPr txBox="1"/>
          <p:nvPr/>
        </p:nvSpPr>
        <p:spPr>
          <a:xfrm>
            <a:off x="2314228" y="1904083"/>
            <a:ext cx="351840" cy="461665"/>
          </a:xfrm>
          <a:prstGeom prst="rect">
            <a:avLst/>
          </a:prstGeom>
          <a:noFill/>
        </p:spPr>
        <p:txBody>
          <a:bodyPr wrap="square" rtlCol="0">
            <a:spAutoFit/>
          </a:bodyPr>
          <a:lstStyle/>
          <a:p>
            <a:r>
              <a:rPr lang="en-US" sz="2400" dirty="0"/>
              <a:t>-</a:t>
            </a:r>
          </a:p>
        </p:txBody>
      </p:sp>
      <p:sp>
        <p:nvSpPr>
          <p:cNvPr id="94" name="TextBox 93"/>
          <p:cNvSpPr txBox="1"/>
          <p:nvPr/>
        </p:nvSpPr>
        <p:spPr>
          <a:xfrm>
            <a:off x="2523070" y="1699017"/>
            <a:ext cx="351840" cy="461665"/>
          </a:xfrm>
          <a:prstGeom prst="rect">
            <a:avLst/>
          </a:prstGeom>
          <a:noFill/>
        </p:spPr>
        <p:txBody>
          <a:bodyPr wrap="square" rtlCol="0">
            <a:spAutoFit/>
          </a:bodyPr>
          <a:lstStyle/>
          <a:p>
            <a:r>
              <a:rPr lang="en-US" sz="2400" dirty="0"/>
              <a:t>-</a:t>
            </a:r>
          </a:p>
        </p:txBody>
      </p:sp>
      <p:sp>
        <p:nvSpPr>
          <p:cNvPr id="95" name="TextBox 94"/>
          <p:cNvSpPr txBox="1"/>
          <p:nvPr/>
        </p:nvSpPr>
        <p:spPr>
          <a:xfrm>
            <a:off x="2675470" y="1465730"/>
            <a:ext cx="351840" cy="461665"/>
          </a:xfrm>
          <a:prstGeom prst="rect">
            <a:avLst/>
          </a:prstGeom>
          <a:noFill/>
        </p:spPr>
        <p:txBody>
          <a:bodyPr wrap="square" rtlCol="0">
            <a:spAutoFit/>
          </a:bodyPr>
          <a:lstStyle/>
          <a:p>
            <a:r>
              <a:rPr lang="en-US" sz="2400" dirty="0"/>
              <a:t>-</a:t>
            </a:r>
          </a:p>
        </p:txBody>
      </p:sp>
      <p:sp>
        <p:nvSpPr>
          <p:cNvPr id="96" name="TextBox 95"/>
          <p:cNvSpPr txBox="1"/>
          <p:nvPr/>
        </p:nvSpPr>
        <p:spPr>
          <a:xfrm>
            <a:off x="2846684" y="1288885"/>
            <a:ext cx="351840" cy="461665"/>
          </a:xfrm>
          <a:prstGeom prst="rect">
            <a:avLst/>
          </a:prstGeom>
          <a:noFill/>
        </p:spPr>
        <p:txBody>
          <a:bodyPr wrap="square" rtlCol="0">
            <a:spAutoFit/>
          </a:bodyPr>
          <a:lstStyle/>
          <a:p>
            <a:r>
              <a:rPr lang="en-US" sz="2400" dirty="0"/>
              <a:t>-</a:t>
            </a:r>
          </a:p>
        </p:txBody>
      </p:sp>
      <p:sp>
        <p:nvSpPr>
          <p:cNvPr id="97" name="TextBox 96"/>
          <p:cNvSpPr txBox="1"/>
          <p:nvPr/>
        </p:nvSpPr>
        <p:spPr>
          <a:xfrm>
            <a:off x="2933235" y="1460099"/>
            <a:ext cx="351840" cy="461665"/>
          </a:xfrm>
          <a:prstGeom prst="rect">
            <a:avLst/>
          </a:prstGeom>
          <a:noFill/>
        </p:spPr>
        <p:txBody>
          <a:bodyPr wrap="square" rtlCol="0">
            <a:spAutoFit/>
          </a:bodyPr>
          <a:lstStyle/>
          <a:p>
            <a:r>
              <a:rPr lang="en-US" sz="2400" dirty="0"/>
              <a:t>-</a:t>
            </a:r>
          </a:p>
        </p:txBody>
      </p:sp>
      <p:sp>
        <p:nvSpPr>
          <p:cNvPr id="98" name="TextBox 97"/>
          <p:cNvSpPr txBox="1"/>
          <p:nvPr/>
        </p:nvSpPr>
        <p:spPr>
          <a:xfrm>
            <a:off x="2822239" y="1668941"/>
            <a:ext cx="351840" cy="461665"/>
          </a:xfrm>
          <a:prstGeom prst="rect">
            <a:avLst/>
          </a:prstGeom>
          <a:noFill/>
        </p:spPr>
        <p:txBody>
          <a:bodyPr wrap="square" rtlCol="0">
            <a:spAutoFit/>
          </a:bodyPr>
          <a:lstStyle/>
          <a:p>
            <a:r>
              <a:rPr lang="en-US" sz="2400" dirty="0"/>
              <a:t>-</a:t>
            </a:r>
          </a:p>
        </p:txBody>
      </p:sp>
      <p:sp>
        <p:nvSpPr>
          <p:cNvPr id="99" name="TextBox 98"/>
          <p:cNvSpPr txBox="1"/>
          <p:nvPr/>
        </p:nvSpPr>
        <p:spPr>
          <a:xfrm>
            <a:off x="2852348" y="2122365"/>
            <a:ext cx="351840" cy="461665"/>
          </a:xfrm>
          <a:prstGeom prst="rect">
            <a:avLst/>
          </a:prstGeom>
          <a:noFill/>
        </p:spPr>
        <p:txBody>
          <a:bodyPr wrap="square" rtlCol="0">
            <a:spAutoFit/>
          </a:bodyPr>
          <a:lstStyle/>
          <a:p>
            <a:r>
              <a:rPr lang="en-US" sz="2400" dirty="0"/>
              <a:t>-</a:t>
            </a:r>
          </a:p>
        </p:txBody>
      </p:sp>
      <p:sp>
        <p:nvSpPr>
          <p:cNvPr id="100" name="TextBox 99"/>
          <p:cNvSpPr txBox="1"/>
          <p:nvPr/>
        </p:nvSpPr>
        <p:spPr>
          <a:xfrm>
            <a:off x="3305772" y="2161881"/>
            <a:ext cx="351840" cy="461665"/>
          </a:xfrm>
          <a:prstGeom prst="rect">
            <a:avLst/>
          </a:prstGeom>
          <a:noFill/>
        </p:spPr>
        <p:txBody>
          <a:bodyPr wrap="square" rtlCol="0">
            <a:spAutoFit/>
          </a:bodyPr>
          <a:lstStyle/>
          <a:p>
            <a:r>
              <a:rPr lang="en-US" sz="2400" dirty="0"/>
              <a:t>-</a:t>
            </a:r>
          </a:p>
        </p:txBody>
      </p:sp>
      <p:sp>
        <p:nvSpPr>
          <p:cNvPr id="101" name="TextBox 100"/>
          <p:cNvSpPr txBox="1"/>
          <p:nvPr/>
        </p:nvSpPr>
        <p:spPr>
          <a:xfrm>
            <a:off x="3514614" y="1909780"/>
            <a:ext cx="351840" cy="461665"/>
          </a:xfrm>
          <a:prstGeom prst="rect">
            <a:avLst/>
          </a:prstGeom>
          <a:noFill/>
        </p:spPr>
        <p:txBody>
          <a:bodyPr wrap="square" rtlCol="0">
            <a:spAutoFit/>
          </a:bodyPr>
          <a:lstStyle/>
          <a:p>
            <a:r>
              <a:rPr lang="en-US" sz="2400" dirty="0"/>
              <a:t>-</a:t>
            </a:r>
          </a:p>
        </p:txBody>
      </p:sp>
      <p:sp>
        <p:nvSpPr>
          <p:cNvPr id="102" name="TextBox 101"/>
          <p:cNvSpPr txBox="1"/>
          <p:nvPr/>
        </p:nvSpPr>
        <p:spPr>
          <a:xfrm>
            <a:off x="3761084" y="2118622"/>
            <a:ext cx="351840" cy="461665"/>
          </a:xfrm>
          <a:prstGeom prst="rect">
            <a:avLst/>
          </a:prstGeom>
          <a:noFill/>
        </p:spPr>
        <p:txBody>
          <a:bodyPr wrap="square" rtlCol="0">
            <a:spAutoFit/>
          </a:bodyPr>
          <a:lstStyle/>
          <a:p>
            <a:r>
              <a:rPr lang="en-US" sz="2400" dirty="0"/>
              <a:t>-</a:t>
            </a:r>
          </a:p>
        </p:txBody>
      </p:sp>
      <p:sp>
        <p:nvSpPr>
          <p:cNvPr id="103" name="TextBox 102"/>
          <p:cNvSpPr txBox="1"/>
          <p:nvPr/>
        </p:nvSpPr>
        <p:spPr>
          <a:xfrm>
            <a:off x="4223915" y="2176952"/>
            <a:ext cx="351840" cy="461665"/>
          </a:xfrm>
          <a:prstGeom prst="rect">
            <a:avLst/>
          </a:prstGeom>
          <a:noFill/>
        </p:spPr>
        <p:txBody>
          <a:bodyPr wrap="square" rtlCol="0">
            <a:spAutoFit/>
          </a:bodyPr>
          <a:lstStyle/>
          <a:p>
            <a:r>
              <a:rPr lang="en-US" sz="2400" dirty="0"/>
              <a:t>-</a:t>
            </a:r>
          </a:p>
        </p:txBody>
      </p:sp>
      <p:sp>
        <p:nvSpPr>
          <p:cNvPr id="104" name="TextBox 103"/>
          <p:cNvSpPr txBox="1"/>
          <p:nvPr/>
        </p:nvSpPr>
        <p:spPr>
          <a:xfrm>
            <a:off x="4639711" y="2178840"/>
            <a:ext cx="351840" cy="461665"/>
          </a:xfrm>
          <a:prstGeom prst="rect">
            <a:avLst/>
          </a:prstGeom>
          <a:noFill/>
        </p:spPr>
        <p:txBody>
          <a:bodyPr wrap="square" rtlCol="0">
            <a:spAutoFit/>
          </a:bodyPr>
          <a:lstStyle/>
          <a:p>
            <a:r>
              <a:rPr lang="en-US" sz="2400" dirty="0"/>
              <a:t>-</a:t>
            </a:r>
          </a:p>
        </p:txBody>
      </p:sp>
      <p:sp>
        <p:nvSpPr>
          <p:cNvPr id="105" name="TextBox 104"/>
          <p:cNvSpPr txBox="1"/>
          <p:nvPr/>
        </p:nvSpPr>
        <p:spPr>
          <a:xfrm>
            <a:off x="5027286" y="2049030"/>
            <a:ext cx="351840" cy="461665"/>
          </a:xfrm>
          <a:prstGeom prst="rect">
            <a:avLst/>
          </a:prstGeom>
          <a:noFill/>
        </p:spPr>
        <p:txBody>
          <a:bodyPr wrap="square" rtlCol="0">
            <a:spAutoFit/>
          </a:bodyPr>
          <a:lstStyle/>
          <a:p>
            <a:r>
              <a:rPr lang="en-US" sz="2400" dirty="0"/>
              <a:t>-</a:t>
            </a:r>
          </a:p>
        </p:txBody>
      </p:sp>
      <p:sp>
        <p:nvSpPr>
          <p:cNvPr id="106" name="TextBox 105"/>
          <p:cNvSpPr txBox="1"/>
          <p:nvPr/>
        </p:nvSpPr>
        <p:spPr>
          <a:xfrm>
            <a:off x="4944511" y="1778115"/>
            <a:ext cx="351840" cy="461665"/>
          </a:xfrm>
          <a:prstGeom prst="rect">
            <a:avLst/>
          </a:prstGeom>
          <a:noFill/>
        </p:spPr>
        <p:txBody>
          <a:bodyPr wrap="square" rtlCol="0">
            <a:spAutoFit/>
          </a:bodyPr>
          <a:lstStyle/>
          <a:p>
            <a:r>
              <a:rPr lang="en-US" sz="2400" dirty="0"/>
              <a:t>-</a:t>
            </a:r>
          </a:p>
        </p:txBody>
      </p:sp>
      <p:sp>
        <p:nvSpPr>
          <p:cNvPr id="107" name="TextBox 106"/>
          <p:cNvSpPr txBox="1"/>
          <p:nvPr/>
        </p:nvSpPr>
        <p:spPr>
          <a:xfrm>
            <a:off x="4626561" y="1817631"/>
            <a:ext cx="351840" cy="461665"/>
          </a:xfrm>
          <a:prstGeom prst="rect">
            <a:avLst/>
          </a:prstGeom>
          <a:noFill/>
        </p:spPr>
        <p:txBody>
          <a:bodyPr wrap="square" rtlCol="0">
            <a:spAutoFit/>
          </a:bodyPr>
          <a:lstStyle/>
          <a:p>
            <a:r>
              <a:rPr lang="en-US" sz="2400" dirty="0"/>
              <a:t>-</a:t>
            </a:r>
          </a:p>
        </p:txBody>
      </p:sp>
      <p:sp>
        <p:nvSpPr>
          <p:cNvPr id="108" name="TextBox 107"/>
          <p:cNvSpPr txBox="1"/>
          <p:nvPr/>
        </p:nvSpPr>
        <p:spPr>
          <a:xfrm>
            <a:off x="4383867" y="1687821"/>
            <a:ext cx="351840" cy="461665"/>
          </a:xfrm>
          <a:prstGeom prst="rect">
            <a:avLst/>
          </a:prstGeom>
          <a:noFill/>
        </p:spPr>
        <p:txBody>
          <a:bodyPr wrap="square" rtlCol="0">
            <a:spAutoFit/>
          </a:bodyPr>
          <a:lstStyle/>
          <a:p>
            <a:r>
              <a:rPr lang="en-US" sz="2400" dirty="0"/>
              <a:t>-</a:t>
            </a:r>
          </a:p>
        </p:txBody>
      </p:sp>
      <p:sp>
        <p:nvSpPr>
          <p:cNvPr id="109" name="TextBox 108"/>
          <p:cNvSpPr txBox="1"/>
          <p:nvPr/>
        </p:nvSpPr>
        <p:spPr>
          <a:xfrm>
            <a:off x="4009475" y="1755558"/>
            <a:ext cx="351840" cy="461665"/>
          </a:xfrm>
          <a:prstGeom prst="rect">
            <a:avLst/>
          </a:prstGeom>
          <a:noFill/>
        </p:spPr>
        <p:txBody>
          <a:bodyPr wrap="square" rtlCol="0">
            <a:spAutoFit/>
          </a:bodyPr>
          <a:lstStyle/>
          <a:p>
            <a:r>
              <a:rPr lang="en-US" sz="2400" dirty="0"/>
              <a:t>-</a:t>
            </a:r>
          </a:p>
        </p:txBody>
      </p:sp>
      <p:sp>
        <p:nvSpPr>
          <p:cNvPr id="110" name="TextBox 109"/>
          <p:cNvSpPr txBox="1"/>
          <p:nvPr/>
        </p:nvSpPr>
        <p:spPr>
          <a:xfrm>
            <a:off x="3710339" y="1719818"/>
            <a:ext cx="351840" cy="461665"/>
          </a:xfrm>
          <a:prstGeom prst="rect">
            <a:avLst/>
          </a:prstGeom>
          <a:noFill/>
        </p:spPr>
        <p:txBody>
          <a:bodyPr wrap="square" rtlCol="0">
            <a:spAutoFit/>
          </a:bodyPr>
          <a:lstStyle/>
          <a:p>
            <a:r>
              <a:rPr lang="en-US" sz="2400" dirty="0"/>
              <a:t>-</a:t>
            </a:r>
          </a:p>
        </p:txBody>
      </p:sp>
      <p:sp>
        <p:nvSpPr>
          <p:cNvPr id="111" name="TextBox 110"/>
          <p:cNvSpPr txBox="1"/>
          <p:nvPr/>
        </p:nvSpPr>
        <p:spPr>
          <a:xfrm>
            <a:off x="3194842" y="1966288"/>
            <a:ext cx="351840" cy="461665"/>
          </a:xfrm>
          <a:prstGeom prst="rect">
            <a:avLst/>
          </a:prstGeom>
          <a:noFill/>
        </p:spPr>
        <p:txBody>
          <a:bodyPr wrap="square" rtlCol="0">
            <a:spAutoFit/>
          </a:bodyPr>
          <a:lstStyle/>
          <a:p>
            <a:r>
              <a:rPr lang="en-US" sz="2400" dirty="0"/>
              <a:t>-</a:t>
            </a:r>
          </a:p>
        </p:txBody>
      </p:sp>
      <p:sp>
        <p:nvSpPr>
          <p:cNvPr id="112" name="TextBox 111"/>
          <p:cNvSpPr txBox="1"/>
          <p:nvPr/>
        </p:nvSpPr>
        <p:spPr>
          <a:xfrm>
            <a:off x="3271986" y="1770629"/>
            <a:ext cx="351840" cy="461665"/>
          </a:xfrm>
          <a:prstGeom prst="rect">
            <a:avLst/>
          </a:prstGeom>
          <a:noFill/>
        </p:spPr>
        <p:txBody>
          <a:bodyPr wrap="square" rtlCol="0">
            <a:spAutoFit/>
          </a:bodyPr>
          <a:lstStyle/>
          <a:p>
            <a:r>
              <a:rPr lang="en-US" sz="2400" dirty="0"/>
              <a:t>-</a:t>
            </a:r>
          </a:p>
        </p:txBody>
      </p:sp>
      <p:sp>
        <p:nvSpPr>
          <p:cNvPr id="113" name="TextBox 112"/>
          <p:cNvSpPr txBox="1"/>
          <p:nvPr/>
        </p:nvSpPr>
        <p:spPr>
          <a:xfrm>
            <a:off x="3206137" y="1309686"/>
            <a:ext cx="351840" cy="461665"/>
          </a:xfrm>
          <a:prstGeom prst="rect">
            <a:avLst/>
          </a:prstGeom>
          <a:noFill/>
        </p:spPr>
        <p:txBody>
          <a:bodyPr wrap="square" rtlCol="0">
            <a:spAutoFit/>
          </a:bodyPr>
          <a:lstStyle/>
          <a:p>
            <a:r>
              <a:rPr lang="en-US" sz="2400" dirty="0"/>
              <a:t>-</a:t>
            </a:r>
          </a:p>
        </p:txBody>
      </p:sp>
      <p:sp>
        <p:nvSpPr>
          <p:cNvPr id="114" name="TextBox 113"/>
          <p:cNvSpPr txBox="1"/>
          <p:nvPr/>
        </p:nvSpPr>
        <p:spPr>
          <a:xfrm>
            <a:off x="3499642" y="1349202"/>
            <a:ext cx="351840" cy="461665"/>
          </a:xfrm>
          <a:prstGeom prst="rect">
            <a:avLst/>
          </a:prstGeom>
          <a:noFill/>
        </p:spPr>
        <p:txBody>
          <a:bodyPr wrap="square" rtlCol="0">
            <a:spAutoFit/>
          </a:bodyPr>
          <a:lstStyle/>
          <a:p>
            <a:r>
              <a:rPr lang="en-US" sz="2400" dirty="0"/>
              <a:t>-</a:t>
            </a:r>
          </a:p>
        </p:txBody>
      </p:sp>
      <p:sp>
        <p:nvSpPr>
          <p:cNvPr id="115" name="TextBox 114"/>
          <p:cNvSpPr txBox="1"/>
          <p:nvPr/>
        </p:nvSpPr>
        <p:spPr>
          <a:xfrm>
            <a:off x="3238134" y="1529823"/>
            <a:ext cx="351840" cy="461665"/>
          </a:xfrm>
          <a:prstGeom prst="rect">
            <a:avLst/>
          </a:prstGeom>
          <a:noFill/>
        </p:spPr>
        <p:txBody>
          <a:bodyPr wrap="square" rtlCol="0">
            <a:spAutoFit/>
          </a:bodyPr>
          <a:lstStyle/>
          <a:p>
            <a:r>
              <a:rPr lang="en-US" sz="24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ChangeArrowheads="1"/>
          </p:cNvSpPr>
          <p:nvPr/>
        </p:nvSpPr>
        <p:spPr bwMode="auto">
          <a:xfrm>
            <a:off x="2433638" y="381000"/>
            <a:ext cx="506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Gap Closing Electrostatic Actuators</a:t>
            </a:r>
          </a:p>
        </p:txBody>
      </p:sp>
      <p:pic>
        <p:nvPicPr>
          <p:cNvPr id="43011" name="Picture 7" descr="txp_fig"/>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5562600" y="3352800"/>
            <a:ext cx="219075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517650" y="3352800"/>
            <a:ext cx="17589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11"/>
          <p:cNvSpPr txBox="1">
            <a:spLocks noChangeArrowheads="1"/>
          </p:cNvSpPr>
          <p:nvPr/>
        </p:nvSpPr>
        <p:spPr bwMode="auto">
          <a:xfrm>
            <a:off x="1438275" y="5310188"/>
            <a:ext cx="1919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2000"/>
              <a:t>Moderate force</a:t>
            </a:r>
          </a:p>
        </p:txBody>
      </p:sp>
      <p:sp>
        <p:nvSpPr>
          <p:cNvPr id="43014" name="Text Box 12"/>
          <p:cNvSpPr txBox="1">
            <a:spLocks noChangeArrowheads="1"/>
          </p:cNvSpPr>
          <p:nvPr/>
        </p:nvSpPr>
        <p:spPr bwMode="auto">
          <a:xfrm>
            <a:off x="6089650" y="5310188"/>
            <a:ext cx="1468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2000"/>
              <a:t>Weak force</a:t>
            </a:r>
          </a:p>
        </p:txBody>
      </p:sp>
      <p:pic>
        <p:nvPicPr>
          <p:cNvPr id="43015" name="Picture 16" descr="txp_fi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7218363" y="5735638"/>
            <a:ext cx="5556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8" descr="txp_fig"/>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512888" y="4341813"/>
            <a:ext cx="18780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20" descr="txp_fig"/>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2643188" y="5675313"/>
            <a:ext cx="70961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2"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651500" y="4318000"/>
            <a:ext cx="23495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3"/>
          <a:stretch>
            <a:fillRect/>
          </a:stretch>
        </p:blipFill>
        <p:spPr>
          <a:xfrm>
            <a:off x="1534582" y="1231901"/>
            <a:ext cx="1964267" cy="1852661"/>
          </a:xfrm>
          <a:prstGeom prst="rect">
            <a:avLst/>
          </a:prstGeom>
        </p:spPr>
      </p:pic>
      <p:pic>
        <p:nvPicPr>
          <p:cNvPr id="3" name="Picture 2"/>
          <p:cNvPicPr>
            <a:picLocks noChangeAspect="1"/>
          </p:cNvPicPr>
          <p:nvPr/>
        </p:nvPicPr>
        <p:blipFill>
          <a:blip r:embed="rId14"/>
          <a:stretch>
            <a:fillRect/>
          </a:stretch>
        </p:blipFill>
        <p:spPr>
          <a:xfrm>
            <a:off x="5023621" y="1739900"/>
            <a:ext cx="3042995" cy="10223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560388" y="381000"/>
            <a:ext cx="4087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Example: Linear Comb Drive</a:t>
            </a:r>
          </a:p>
        </p:txBody>
      </p:sp>
      <p:pic>
        <p:nvPicPr>
          <p:cNvPr id="44036" name="Picture 8" descr="txp_fig"/>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838200" y="2590800"/>
            <a:ext cx="185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9"/>
          <p:cNvSpPr txBox="1">
            <a:spLocks noChangeArrowheads="1"/>
          </p:cNvSpPr>
          <p:nvPr/>
        </p:nvSpPr>
        <p:spPr bwMode="auto">
          <a:xfrm>
            <a:off x="304800" y="1447800"/>
            <a:ext cx="346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dirty="0"/>
              <a:t>N-fold multiplication of force …</a:t>
            </a:r>
          </a:p>
        </p:txBody>
      </p:sp>
      <p:pic>
        <p:nvPicPr>
          <p:cNvPr id="2" name="Picture 1"/>
          <p:cNvPicPr>
            <a:picLocks noChangeAspect="1"/>
          </p:cNvPicPr>
          <p:nvPr/>
        </p:nvPicPr>
        <p:blipFill>
          <a:blip r:embed="rId4"/>
          <a:stretch>
            <a:fillRect/>
          </a:stretch>
        </p:blipFill>
        <p:spPr>
          <a:xfrm>
            <a:off x="3200399" y="2156882"/>
            <a:ext cx="5101167" cy="323362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4151435" y="2829982"/>
            <a:ext cx="4217865" cy="3477683"/>
          </a:xfrm>
          <a:prstGeom prst="rect">
            <a:avLst/>
          </a:prstGeom>
        </p:spPr>
      </p:pic>
      <p:pic>
        <p:nvPicPr>
          <p:cNvPr id="6" name="Picture 5"/>
          <p:cNvPicPr>
            <a:picLocks noChangeAspect="1"/>
          </p:cNvPicPr>
          <p:nvPr/>
        </p:nvPicPr>
        <p:blipFill>
          <a:blip r:embed="rId3"/>
          <a:stretch>
            <a:fillRect/>
          </a:stretch>
        </p:blipFill>
        <p:spPr>
          <a:xfrm>
            <a:off x="685799" y="2190750"/>
            <a:ext cx="2095500" cy="2095500"/>
          </a:xfrm>
          <a:prstGeom prst="rect">
            <a:avLst/>
          </a:prstGeom>
        </p:spPr>
      </p:pic>
      <p:sp>
        <p:nvSpPr>
          <p:cNvPr id="46087" name="TextBox 7"/>
          <p:cNvSpPr txBox="1">
            <a:spLocks noChangeArrowheads="1"/>
          </p:cNvSpPr>
          <p:nvPr/>
        </p:nvSpPr>
        <p:spPr bwMode="auto">
          <a:xfrm rot="16200000">
            <a:off x="3149074" y="4293659"/>
            <a:ext cx="1379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dirty="0">
                <a:cs typeface="Trebuchet MS" charset="0"/>
              </a:rPr>
              <a:t>Energy [</a:t>
            </a:r>
            <a:r>
              <a:rPr lang="en-US" sz="1800" dirty="0" err="1">
                <a:cs typeface="Trebuchet MS" charset="0"/>
              </a:rPr>
              <a:t>eV</a:t>
            </a:r>
            <a:r>
              <a:rPr lang="en-US" sz="1800" dirty="0">
                <a:cs typeface="Trebuchet MS" charset="0"/>
              </a:rPr>
              <a:t>]</a:t>
            </a:r>
          </a:p>
        </p:txBody>
      </p:sp>
      <p:sp>
        <p:nvSpPr>
          <p:cNvPr id="30" name="Arc 29"/>
          <p:cNvSpPr/>
          <p:nvPr/>
        </p:nvSpPr>
        <p:spPr>
          <a:xfrm>
            <a:off x="4954588" y="3675063"/>
            <a:ext cx="1524000" cy="4038600"/>
          </a:xfrm>
          <a:prstGeom prst="arc">
            <a:avLst>
              <a:gd name="adj1" fmla="val 16200000"/>
              <a:gd name="adj2" fmla="val 16995734"/>
            </a:avLst>
          </a:prstGeom>
          <a:ln w="25400" cap="flat" cmpd="sng" algn="ctr">
            <a:solidFill>
              <a:schemeClr val="bg1">
                <a:lumMod val="95000"/>
              </a:schemeClr>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ea typeface="ＭＳ Ｐゴシック" charset="-128"/>
            </a:endParaRPr>
          </a:p>
        </p:txBody>
      </p:sp>
      <p:pic>
        <p:nvPicPr>
          <p:cNvPr id="46102" name="Picture 32"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4750" y="1214438"/>
            <a:ext cx="1778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6" name="TextBox 43"/>
          <p:cNvSpPr txBox="1">
            <a:spLocks noChangeArrowheads="1"/>
          </p:cNvSpPr>
          <p:nvPr/>
        </p:nvSpPr>
        <p:spPr bwMode="auto">
          <a:xfrm>
            <a:off x="5003271" y="2798233"/>
            <a:ext cx="1371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lnSpc>
                <a:spcPct val="90000"/>
              </a:lnSpc>
            </a:pPr>
            <a:r>
              <a:rPr lang="en-US" sz="1200" b="1" dirty="0">
                <a:cs typeface="Trebuchet MS" charset="0"/>
              </a:rPr>
              <a:t>ENERGY OF AN ELECTRON IN AN ALCANE MOLECULE IN GASOLINE</a:t>
            </a:r>
          </a:p>
        </p:txBody>
      </p:sp>
      <p:sp>
        <p:nvSpPr>
          <p:cNvPr id="46103" name="TextBox 33"/>
          <p:cNvSpPr txBox="1">
            <a:spLocks noChangeArrowheads="1"/>
          </p:cNvSpPr>
          <p:nvPr/>
        </p:nvSpPr>
        <p:spPr bwMode="auto">
          <a:xfrm>
            <a:off x="3980393" y="3732741"/>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dirty="0">
                <a:cs typeface="Trebuchet MS" charset="0"/>
              </a:rPr>
              <a:t>0 V</a:t>
            </a:r>
          </a:p>
        </p:txBody>
      </p:sp>
      <p:sp>
        <p:nvSpPr>
          <p:cNvPr id="46111" name="TextBox 50"/>
          <p:cNvSpPr txBox="1">
            <a:spLocks noChangeArrowheads="1"/>
          </p:cNvSpPr>
          <p:nvPr/>
        </p:nvSpPr>
        <p:spPr bwMode="auto">
          <a:xfrm>
            <a:off x="6944256" y="4880504"/>
            <a:ext cx="1371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lnSpc>
                <a:spcPct val="90000"/>
              </a:lnSpc>
            </a:pPr>
            <a:r>
              <a:rPr lang="en-US" sz="1200" b="1" dirty="0">
                <a:cs typeface="Trebuchet MS" charset="0"/>
              </a:rPr>
              <a:t>ENERGY GIVEN OFF AS HEAT IN THE PROCESS OF GASOLINE COMBUSTION</a:t>
            </a:r>
            <a:endParaRPr lang="en-US" sz="1200" b="1" baseline="-25000" dirty="0">
              <a:cs typeface="Trebuchet MS" charset="0"/>
            </a:endParaRPr>
          </a:p>
        </p:txBody>
      </p:sp>
      <p:cxnSp>
        <p:nvCxnSpPr>
          <p:cNvPr id="53" name="Straight Connector 52"/>
          <p:cNvCxnSpPr/>
          <p:nvPr/>
        </p:nvCxnSpPr>
        <p:spPr>
          <a:xfrm rot="5400000">
            <a:off x="985837" y="3906838"/>
            <a:ext cx="5008563" cy="1588"/>
          </a:xfrm>
          <a:prstGeom prst="line">
            <a:avLst/>
          </a:prstGeom>
          <a:ln w="12700" cap="flat" cmpd="sng" algn="ctr">
            <a:solidFill>
              <a:srgbClr val="80808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6113" name="TextBox 53"/>
          <p:cNvSpPr txBox="1">
            <a:spLocks noChangeArrowheads="1"/>
          </p:cNvSpPr>
          <p:nvPr/>
        </p:nvSpPr>
        <p:spPr bwMode="auto">
          <a:xfrm>
            <a:off x="7497763" y="620713"/>
            <a:ext cx="1154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cs typeface="Trebuchet MS" charset="0"/>
              </a:rPr>
              <a:t>O = C = O</a:t>
            </a:r>
          </a:p>
        </p:txBody>
      </p:sp>
      <p:grpSp>
        <p:nvGrpSpPr>
          <p:cNvPr id="46114" name="Group 58"/>
          <p:cNvGrpSpPr>
            <a:grpSpLocks/>
          </p:cNvGrpSpPr>
          <p:nvPr/>
        </p:nvGrpSpPr>
        <p:grpSpPr bwMode="auto">
          <a:xfrm>
            <a:off x="6527800" y="449263"/>
            <a:ext cx="835025" cy="646112"/>
            <a:chOff x="6324600" y="609600"/>
            <a:chExt cx="834446" cy="646331"/>
          </a:xfrm>
        </p:grpSpPr>
        <p:sp>
          <p:nvSpPr>
            <p:cNvPr id="46138" name="TextBox 54"/>
            <p:cNvSpPr txBox="1">
              <a:spLocks noChangeArrowheads="1"/>
            </p:cNvSpPr>
            <p:nvPr/>
          </p:nvSpPr>
          <p:spPr bwMode="auto">
            <a:xfrm>
              <a:off x="6324600" y="609600"/>
              <a:ext cx="8344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a:cs typeface="Trebuchet MS" charset="0"/>
                </a:rPr>
                <a:t>O</a:t>
              </a:r>
            </a:p>
            <a:p>
              <a:pPr algn="ctr" eaLnBrk="1" hangingPunct="1"/>
              <a:r>
                <a:rPr lang="en-US" sz="1800">
                  <a:cs typeface="Trebuchet MS" charset="0"/>
                </a:rPr>
                <a:t>H     H</a:t>
              </a:r>
            </a:p>
          </p:txBody>
        </p:sp>
        <p:sp>
          <p:nvSpPr>
            <p:cNvPr id="46139" name="TextBox 56"/>
            <p:cNvSpPr txBox="1">
              <a:spLocks noChangeArrowheads="1"/>
            </p:cNvSpPr>
            <p:nvPr/>
          </p:nvSpPr>
          <p:spPr bwMode="auto">
            <a:xfrm rot="-2700000">
              <a:off x="6463114" y="736478"/>
              <a:ext cx="26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a:cs typeface="Trebuchet MS" charset="0"/>
                </a:rPr>
                <a:t>-</a:t>
              </a:r>
            </a:p>
          </p:txBody>
        </p:sp>
        <p:sp>
          <p:nvSpPr>
            <p:cNvPr id="46140" name="TextBox 57"/>
            <p:cNvSpPr txBox="1">
              <a:spLocks noChangeArrowheads="1"/>
            </p:cNvSpPr>
            <p:nvPr/>
          </p:nvSpPr>
          <p:spPr bwMode="auto">
            <a:xfrm rot="-8100000">
              <a:off x="6726052" y="756644"/>
              <a:ext cx="269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a:cs typeface="Trebuchet MS" charset="0"/>
                </a:rPr>
                <a:t>-</a:t>
              </a:r>
            </a:p>
          </p:txBody>
        </p:sp>
      </p:grpSp>
      <p:grpSp>
        <p:nvGrpSpPr>
          <p:cNvPr id="46115" name="Group 61"/>
          <p:cNvGrpSpPr>
            <a:grpSpLocks/>
          </p:cNvGrpSpPr>
          <p:nvPr/>
        </p:nvGrpSpPr>
        <p:grpSpPr bwMode="auto">
          <a:xfrm>
            <a:off x="4148138" y="409575"/>
            <a:ext cx="1435100" cy="923925"/>
            <a:chOff x="4495800" y="685800"/>
            <a:chExt cx="1434407" cy="923330"/>
          </a:xfrm>
        </p:grpSpPr>
        <p:sp>
          <p:nvSpPr>
            <p:cNvPr id="46135" name="TextBox 55"/>
            <p:cNvSpPr txBox="1">
              <a:spLocks noChangeArrowheads="1"/>
            </p:cNvSpPr>
            <p:nvPr/>
          </p:nvSpPr>
          <p:spPr bwMode="auto">
            <a:xfrm>
              <a:off x="4495800" y="685800"/>
              <a:ext cx="14344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a:cs typeface="Trebuchet MS" charset="0"/>
                </a:rPr>
                <a:t>H   H</a:t>
              </a:r>
            </a:p>
            <a:p>
              <a:pPr algn="ctr" eaLnBrk="1" hangingPunct="1"/>
              <a:r>
                <a:rPr lang="en-US" sz="1800">
                  <a:cs typeface="Trebuchet MS" charset="0"/>
                </a:rPr>
                <a:t>H - C – C – H</a:t>
              </a:r>
            </a:p>
            <a:p>
              <a:pPr algn="ctr" eaLnBrk="1" hangingPunct="1"/>
              <a:r>
                <a:rPr lang="en-US" sz="1800">
                  <a:cs typeface="Trebuchet MS" charset="0"/>
                </a:rPr>
                <a:t>H   H</a:t>
              </a:r>
            </a:p>
          </p:txBody>
        </p:sp>
        <p:sp>
          <p:nvSpPr>
            <p:cNvPr id="46136" name="TextBox 59"/>
            <p:cNvSpPr txBox="1">
              <a:spLocks noChangeArrowheads="1"/>
            </p:cNvSpPr>
            <p:nvPr/>
          </p:nvSpPr>
          <p:spPr bwMode="auto">
            <a:xfrm rot="-5400000">
              <a:off x="5084861" y="972166"/>
              <a:ext cx="562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a:cs typeface="Trebuchet MS" charset="0"/>
                </a:rPr>
                <a:t>-   -</a:t>
              </a:r>
            </a:p>
          </p:txBody>
        </p:sp>
        <p:sp>
          <p:nvSpPr>
            <p:cNvPr id="46137" name="TextBox 60"/>
            <p:cNvSpPr txBox="1">
              <a:spLocks noChangeArrowheads="1"/>
            </p:cNvSpPr>
            <p:nvPr/>
          </p:nvSpPr>
          <p:spPr bwMode="auto">
            <a:xfrm rot="-5400000">
              <a:off x="4724680" y="976584"/>
              <a:ext cx="562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a:cs typeface="Trebuchet MS" charset="0"/>
                </a:rPr>
                <a:t>-   -</a:t>
              </a:r>
            </a:p>
          </p:txBody>
        </p:sp>
      </p:grpSp>
      <p:cxnSp>
        <p:nvCxnSpPr>
          <p:cNvPr id="63" name="Straight Connector 62"/>
          <p:cNvCxnSpPr/>
          <p:nvPr/>
        </p:nvCxnSpPr>
        <p:spPr>
          <a:xfrm rot="10800000" flipV="1">
            <a:off x="3832225" y="2760135"/>
            <a:ext cx="5029200" cy="0"/>
          </a:xfrm>
          <a:prstGeom prst="line">
            <a:avLst/>
          </a:prstGeom>
          <a:ln w="12700" cap="flat" cmpd="sng" algn="ctr">
            <a:solidFill>
              <a:srgbClr val="80808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8083550" y="554038"/>
            <a:ext cx="381000" cy="1587"/>
          </a:xfrm>
          <a:prstGeom prst="straightConnector1">
            <a:avLst/>
          </a:prstGeom>
          <a:ln>
            <a:solidFill>
              <a:srgbClr val="80808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1783" name="TextBox 70"/>
          <p:cNvSpPr txBox="1">
            <a:spLocks noChangeArrowheads="1"/>
          </p:cNvSpPr>
          <p:nvPr/>
        </p:nvSpPr>
        <p:spPr bwMode="auto">
          <a:xfrm>
            <a:off x="7954963" y="228600"/>
            <a:ext cx="647700" cy="307975"/>
          </a:xfrm>
          <a:prstGeom prst="rect">
            <a:avLst/>
          </a:prstGeom>
          <a:noFill/>
          <a:ln w="9525">
            <a:noFill/>
            <a:miter lim="800000"/>
            <a:headEnd/>
            <a:tailEnd/>
          </a:ln>
        </p:spPr>
        <p:txBody>
          <a:bodyPr wrap="none">
            <a:spAutoFit/>
          </a:bodyPr>
          <a:lstStyle/>
          <a:p>
            <a:pPr>
              <a:defRPr/>
            </a:pPr>
            <a:r>
              <a:rPr lang="en-US" sz="1400" dirty="0">
                <a:solidFill>
                  <a:schemeClr val="tx1">
                    <a:lumMod val="50000"/>
                    <a:lumOff val="50000"/>
                  </a:schemeClr>
                </a:solidFill>
                <a:ea typeface="ＭＳ Ｐゴシック" charset="-128"/>
                <a:cs typeface="ＭＳ Ｐゴシック" charset="-128"/>
              </a:rPr>
              <a:t>1.16 Å</a:t>
            </a:r>
          </a:p>
        </p:txBody>
      </p:sp>
      <p:grpSp>
        <p:nvGrpSpPr>
          <p:cNvPr id="46119" name="Group 73"/>
          <p:cNvGrpSpPr>
            <a:grpSpLocks/>
          </p:cNvGrpSpPr>
          <p:nvPr/>
        </p:nvGrpSpPr>
        <p:grpSpPr bwMode="auto">
          <a:xfrm rot="-2700000">
            <a:off x="6276975" y="342900"/>
            <a:ext cx="647700" cy="325438"/>
            <a:chOff x="6958714" y="533313"/>
            <a:chExt cx="648599" cy="326784"/>
          </a:xfrm>
        </p:grpSpPr>
        <p:cxnSp>
          <p:nvCxnSpPr>
            <p:cNvPr id="72" name="Straight Arrow Connector 71"/>
            <p:cNvCxnSpPr/>
            <p:nvPr/>
          </p:nvCxnSpPr>
          <p:spPr>
            <a:xfrm>
              <a:off x="7063255" y="850894"/>
              <a:ext cx="379940" cy="1595"/>
            </a:xfrm>
            <a:prstGeom prst="straightConnector1">
              <a:avLst/>
            </a:prstGeom>
            <a:ln>
              <a:solidFill>
                <a:srgbClr val="80808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1792" name="TextBox 72"/>
            <p:cNvSpPr txBox="1">
              <a:spLocks noChangeArrowheads="1"/>
            </p:cNvSpPr>
            <p:nvPr/>
          </p:nvSpPr>
          <p:spPr bwMode="auto">
            <a:xfrm>
              <a:off x="6958714" y="531607"/>
              <a:ext cx="648599" cy="307654"/>
            </a:xfrm>
            <a:prstGeom prst="rect">
              <a:avLst/>
            </a:prstGeom>
            <a:noFill/>
            <a:ln w="9525">
              <a:noFill/>
              <a:miter lim="800000"/>
              <a:headEnd/>
              <a:tailEnd/>
            </a:ln>
          </p:spPr>
          <p:txBody>
            <a:bodyPr wrap="none">
              <a:spAutoFit/>
            </a:bodyPr>
            <a:lstStyle/>
            <a:p>
              <a:pPr>
                <a:defRPr/>
              </a:pPr>
              <a:r>
                <a:rPr lang="en-US" sz="1400" dirty="0">
                  <a:solidFill>
                    <a:schemeClr val="tx1">
                      <a:lumMod val="50000"/>
                      <a:lumOff val="50000"/>
                    </a:schemeClr>
                  </a:solidFill>
                  <a:ea typeface="ＭＳ Ｐゴシック" charset="-128"/>
                  <a:cs typeface="ＭＳ Ｐゴシック" charset="-128"/>
                </a:rPr>
                <a:t>0.96 Å</a:t>
              </a:r>
            </a:p>
          </p:txBody>
        </p:sp>
      </p:grpSp>
      <p:cxnSp>
        <p:nvCxnSpPr>
          <p:cNvPr id="75" name="Straight Arrow Connector 74"/>
          <p:cNvCxnSpPr/>
          <p:nvPr/>
        </p:nvCxnSpPr>
        <p:spPr>
          <a:xfrm>
            <a:off x="4686300" y="430213"/>
            <a:ext cx="381000" cy="1587"/>
          </a:xfrm>
          <a:prstGeom prst="straightConnector1">
            <a:avLst/>
          </a:prstGeom>
          <a:ln>
            <a:solidFill>
              <a:srgbClr val="80808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1786" name="TextBox 75"/>
          <p:cNvSpPr txBox="1">
            <a:spLocks noChangeArrowheads="1"/>
          </p:cNvSpPr>
          <p:nvPr/>
        </p:nvSpPr>
        <p:spPr bwMode="auto">
          <a:xfrm>
            <a:off x="4557713" y="104775"/>
            <a:ext cx="647700" cy="307975"/>
          </a:xfrm>
          <a:prstGeom prst="rect">
            <a:avLst/>
          </a:prstGeom>
          <a:noFill/>
          <a:ln w="9525">
            <a:noFill/>
            <a:miter lim="800000"/>
            <a:headEnd/>
            <a:tailEnd/>
          </a:ln>
        </p:spPr>
        <p:txBody>
          <a:bodyPr wrap="none">
            <a:spAutoFit/>
          </a:bodyPr>
          <a:lstStyle/>
          <a:p>
            <a:pPr>
              <a:defRPr/>
            </a:pPr>
            <a:r>
              <a:rPr lang="en-US" sz="1400" dirty="0">
                <a:solidFill>
                  <a:schemeClr val="tx1">
                    <a:lumMod val="50000"/>
                    <a:lumOff val="50000"/>
                  </a:schemeClr>
                </a:solidFill>
                <a:ea typeface="ＭＳ Ｐゴシック" charset="-128"/>
                <a:cs typeface="ＭＳ Ｐゴシック" charset="-128"/>
              </a:rPr>
              <a:t>1.54 Å</a:t>
            </a:r>
          </a:p>
        </p:txBody>
      </p:sp>
      <p:cxnSp>
        <p:nvCxnSpPr>
          <p:cNvPr id="77" name="Straight Arrow Connector 76"/>
          <p:cNvCxnSpPr/>
          <p:nvPr/>
        </p:nvCxnSpPr>
        <p:spPr>
          <a:xfrm>
            <a:off x="5056188" y="1323975"/>
            <a:ext cx="381000" cy="1588"/>
          </a:xfrm>
          <a:prstGeom prst="straightConnector1">
            <a:avLst/>
          </a:prstGeom>
          <a:ln>
            <a:solidFill>
              <a:srgbClr val="80808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1788" name="TextBox 77"/>
          <p:cNvSpPr txBox="1">
            <a:spLocks noChangeArrowheads="1"/>
          </p:cNvSpPr>
          <p:nvPr/>
        </p:nvSpPr>
        <p:spPr bwMode="auto">
          <a:xfrm>
            <a:off x="4929188" y="1301750"/>
            <a:ext cx="647700" cy="307975"/>
          </a:xfrm>
          <a:prstGeom prst="rect">
            <a:avLst/>
          </a:prstGeom>
          <a:noFill/>
          <a:ln w="9525">
            <a:noFill/>
            <a:miter lim="800000"/>
            <a:headEnd/>
            <a:tailEnd/>
          </a:ln>
        </p:spPr>
        <p:txBody>
          <a:bodyPr wrap="none">
            <a:spAutoFit/>
          </a:bodyPr>
          <a:lstStyle/>
          <a:p>
            <a:pPr>
              <a:defRPr/>
            </a:pPr>
            <a:r>
              <a:rPr lang="en-US" sz="1400" dirty="0">
                <a:solidFill>
                  <a:schemeClr val="tx1">
                    <a:lumMod val="50000"/>
                    <a:lumOff val="50000"/>
                  </a:schemeClr>
                </a:solidFill>
                <a:ea typeface="ＭＳ Ｐゴシック" charset="-128"/>
                <a:cs typeface="ＭＳ Ｐゴシック" charset="-128"/>
              </a:rPr>
              <a:t>1.10 Å</a:t>
            </a:r>
          </a:p>
        </p:txBody>
      </p:sp>
      <p:sp>
        <p:nvSpPr>
          <p:cNvPr id="46124" name="TextBox 78"/>
          <p:cNvSpPr txBox="1">
            <a:spLocks noChangeArrowheads="1"/>
          </p:cNvSpPr>
          <p:nvPr/>
        </p:nvSpPr>
        <p:spPr bwMode="auto">
          <a:xfrm>
            <a:off x="457200" y="4827588"/>
            <a:ext cx="295433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dirty="0">
                <a:cs typeface="Trebuchet MS" charset="0"/>
              </a:rPr>
              <a:t>Hydrogen ground state energy is -13.6 </a:t>
            </a:r>
            <a:r>
              <a:rPr lang="en-US" sz="1800" dirty="0" err="1">
                <a:cs typeface="Trebuchet MS" charset="0"/>
              </a:rPr>
              <a:t>eV</a:t>
            </a:r>
            <a:endParaRPr lang="en-US" sz="1800" dirty="0">
              <a:cs typeface="Trebuchet MS" charset="0"/>
            </a:endParaRPr>
          </a:p>
          <a:p>
            <a:pPr algn="ctr" eaLnBrk="1" hangingPunct="1"/>
            <a:endParaRPr lang="en-US" sz="1800" dirty="0">
              <a:cs typeface="Trebuchet MS" charset="0"/>
            </a:endParaRPr>
          </a:p>
          <a:p>
            <a:pPr algn="ctr" eaLnBrk="1" hangingPunct="1"/>
            <a:r>
              <a:rPr lang="en-US" sz="1600" dirty="0">
                <a:cs typeface="Trebuchet MS" charset="0"/>
              </a:rPr>
              <a:t>If the hydrogen radius was twice as long, what would be the ground state energy ?</a:t>
            </a:r>
          </a:p>
        </p:txBody>
      </p:sp>
      <p:sp>
        <p:nvSpPr>
          <p:cNvPr id="64" name="Arc 63"/>
          <p:cNvSpPr/>
          <p:nvPr/>
        </p:nvSpPr>
        <p:spPr>
          <a:xfrm>
            <a:off x="4965700" y="4459288"/>
            <a:ext cx="1524000" cy="4038600"/>
          </a:xfrm>
          <a:prstGeom prst="arc">
            <a:avLst>
              <a:gd name="adj1" fmla="val 16200000"/>
              <a:gd name="adj2" fmla="val 16919423"/>
            </a:avLst>
          </a:prstGeom>
          <a:ln w="25400" cap="flat" cmpd="sng" algn="ctr">
            <a:solidFill>
              <a:srgbClr val="F2F2F2"/>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ea typeface="ＭＳ Ｐゴシック" charset="-128"/>
            </a:endParaRPr>
          </a:p>
        </p:txBody>
      </p:sp>
      <p:sp>
        <p:nvSpPr>
          <p:cNvPr id="46126" name="TextBox 61"/>
          <p:cNvSpPr txBox="1">
            <a:spLocks noChangeArrowheads="1"/>
          </p:cNvSpPr>
          <p:nvPr/>
        </p:nvSpPr>
        <p:spPr bwMode="auto">
          <a:xfrm>
            <a:off x="230188" y="274638"/>
            <a:ext cx="3790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u="sng">
                <a:cs typeface="Trebuchet MS" charset="0"/>
              </a:rPr>
              <a:t>Modeling Atoms and Molecules</a:t>
            </a:r>
            <a:br>
              <a:rPr lang="en-US" sz="1800" u="sng">
                <a:cs typeface="Trebuchet MS" charset="0"/>
              </a:rPr>
            </a:br>
            <a:r>
              <a:rPr lang="en-US" sz="1800" u="sng">
                <a:cs typeface="Trebuchet MS" charset="0"/>
              </a:rPr>
              <a:t>as Capacitors that Store Energy</a:t>
            </a:r>
          </a:p>
        </p:txBody>
      </p:sp>
      <p:sp>
        <p:nvSpPr>
          <p:cNvPr id="65" name="Left Brace 64"/>
          <p:cNvSpPr/>
          <p:nvPr/>
        </p:nvSpPr>
        <p:spPr>
          <a:xfrm rot="16200000">
            <a:off x="7442201" y="31750"/>
            <a:ext cx="207962" cy="2293937"/>
          </a:xfrm>
          <a:prstGeom prst="leftBrace">
            <a:avLst>
              <a:gd name="adj1" fmla="val 38787"/>
              <a:gd name="adj2" fmla="val 50000"/>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6128" name="TextBox 43"/>
          <p:cNvSpPr txBox="1">
            <a:spLocks noChangeArrowheads="1"/>
          </p:cNvSpPr>
          <p:nvPr/>
        </p:nvSpPr>
        <p:spPr bwMode="auto">
          <a:xfrm>
            <a:off x="5905500" y="1336675"/>
            <a:ext cx="32972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lnSpc>
                <a:spcPct val="90000"/>
              </a:lnSpc>
            </a:pPr>
            <a:r>
              <a:rPr lang="en-US" sz="1200" b="1">
                <a:cs typeface="Trebuchet MS" charset="0"/>
              </a:rPr>
              <a:t>These product molecules have shorter bond lengths than the initial reactant molecule, hence the charge in them </a:t>
            </a:r>
            <a:br>
              <a:rPr lang="en-US" sz="1200" b="1">
                <a:cs typeface="Trebuchet MS" charset="0"/>
              </a:rPr>
            </a:br>
            <a:r>
              <a:rPr lang="en-US" sz="1200" b="1">
                <a:cs typeface="Trebuchet MS" charset="0"/>
              </a:rPr>
              <a:t>sits closer together.  This can be </a:t>
            </a:r>
            <a:br>
              <a:rPr lang="en-US" sz="1200" b="1">
                <a:cs typeface="Trebuchet MS" charset="0"/>
              </a:rPr>
            </a:br>
            <a:r>
              <a:rPr lang="en-US" sz="1200" b="1">
                <a:cs typeface="Trebuchet MS" charset="0"/>
              </a:rPr>
              <a:t>modeled as a higher capacitance.</a:t>
            </a:r>
          </a:p>
          <a:p>
            <a:pPr algn="ctr" eaLnBrk="1" hangingPunct="1">
              <a:lnSpc>
                <a:spcPct val="90000"/>
              </a:lnSpc>
            </a:pPr>
            <a:r>
              <a:rPr lang="en-US" sz="1200" b="1">
                <a:cs typeface="Trebuchet MS" charset="0"/>
              </a:rPr>
              <a:t>Since voltage V = Q/C = E </a:t>
            </a:r>
            <a:r>
              <a:rPr lang="en-US" sz="1200" b="1">
                <a:latin typeface="Wingdings" charset="0"/>
                <a:cs typeface="Wingdings" charset="0"/>
              </a:rPr>
              <a:t></a:t>
            </a:r>
            <a:r>
              <a:rPr lang="en-US" sz="1200" b="1">
                <a:cs typeface="Trebuchet MS" charset="0"/>
              </a:rPr>
              <a:t> d is reduced,</a:t>
            </a:r>
          </a:p>
          <a:p>
            <a:pPr algn="ctr" eaLnBrk="1" hangingPunct="1">
              <a:lnSpc>
                <a:spcPct val="90000"/>
              </a:lnSpc>
            </a:pPr>
            <a:r>
              <a:rPr lang="en-US" sz="1200" b="1">
                <a:cs typeface="Trebuchet MS" charset="0"/>
              </a:rPr>
              <a:t>stored energy W/Volume = ½ ε</a:t>
            </a:r>
            <a:r>
              <a:rPr lang="en-US" sz="1200" b="1" baseline="-25000">
                <a:cs typeface="Trebuchet MS" charset="0"/>
              </a:rPr>
              <a:t>o</a:t>
            </a:r>
            <a:r>
              <a:rPr lang="en-US" sz="1200" b="1">
                <a:cs typeface="Trebuchet MS" charset="0"/>
              </a:rPr>
              <a:t>E</a:t>
            </a:r>
            <a:r>
              <a:rPr lang="en-US" sz="1200" b="1" baseline="30000">
                <a:cs typeface="Trebuchet MS" charset="0"/>
              </a:rPr>
              <a:t>2</a:t>
            </a:r>
            <a:r>
              <a:rPr lang="en-US" sz="1200" b="1">
                <a:cs typeface="Trebuchet MS" charset="0"/>
              </a:rPr>
              <a:t> </a:t>
            </a:r>
            <a:br>
              <a:rPr lang="en-US" sz="1200" b="1">
                <a:cs typeface="Trebuchet MS" charset="0"/>
              </a:rPr>
            </a:br>
            <a:r>
              <a:rPr lang="en-US" sz="1200" b="1">
                <a:cs typeface="Trebuchet MS" charset="0"/>
              </a:rPr>
              <a:t>is reduced in these molecules</a:t>
            </a:r>
          </a:p>
        </p:txBody>
      </p:sp>
      <p:sp>
        <p:nvSpPr>
          <p:cNvPr id="73" name="Left Brace 72"/>
          <p:cNvSpPr/>
          <p:nvPr/>
        </p:nvSpPr>
        <p:spPr>
          <a:xfrm rot="16200000">
            <a:off x="4817270" y="827881"/>
            <a:ext cx="157162" cy="1730375"/>
          </a:xfrm>
          <a:prstGeom prst="leftBrace">
            <a:avLst>
              <a:gd name="adj1" fmla="val 38787"/>
              <a:gd name="adj2" fmla="val 50000"/>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6130" name="TextBox 43"/>
          <p:cNvSpPr txBox="1">
            <a:spLocks noChangeArrowheads="1"/>
          </p:cNvSpPr>
          <p:nvPr/>
        </p:nvSpPr>
        <p:spPr bwMode="auto">
          <a:xfrm>
            <a:off x="3943350" y="1774825"/>
            <a:ext cx="16764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lnSpc>
                <a:spcPct val="90000"/>
              </a:lnSpc>
            </a:pPr>
            <a:r>
              <a:rPr lang="en-US" sz="1200" b="1">
                <a:cs typeface="Trebuchet MS" charset="0"/>
              </a:rPr>
              <a:t>Burn this molecule by reacting it </a:t>
            </a:r>
            <a:br>
              <a:rPr lang="en-US" sz="1200" b="1">
                <a:cs typeface="Trebuchet MS" charset="0"/>
              </a:rPr>
            </a:br>
            <a:r>
              <a:rPr lang="en-US" sz="1200" b="1">
                <a:cs typeface="Trebuchet MS" charset="0"/>
              </a:rPr>
              <a:t>with oxygen</a:t>
            </a:r>
          </a:p>
        </p:txBody>
      </p:sp>
      <p:pic>
        <p:nvPicPr>
          <p:cNvPr id="46131" name="Picture 75"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07063" y="706438"/>
            <a:ext cx="49688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32" name="Picture 68" descr="latex-image-1.pdf"/>
          <p:cNvPicPr>
            <a:picLocks noChangeAspect="1"/>
          </p:cNvPicPr>
          <p:nvPr/>
        </p:nvPicPr>
        <p:blipFill>
          <a:blip r:embed="rId6">
            <a:extLst>
              <a:ext uri="{28A0092B-C50C-407E-A947-70E740481C1C}">
                <a14:useLocalDpi xmlns:a14="http://schemas.microsoft.com/office/drawing/2010/main" val="0"/>
              </a:ext>
            </a:extLst>
          </a:blip>
          <a:srcRect b="-37859"/>
          <a:stretch>
            <a:fillRect/>
          </a:stretch>
        </p:blipFill>
        <p:spPr bwMode="auto">
          <a:xfrm>
            <a:off x="1154113" y="1347788"/>
            <a:ext cx="2222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0" name="Text Box 9"/>
          <p:cNvSpPr txBox="1">
            <a:spLocks noChangeArrowheads="1"/>
          </p:cNvSpPr>
          <p:nvPr/>
        </p:nvSpPr>
        <p:spPr bwMode="auto">
          <a:xfrm>
            <a:off x="1077383" y="4220633"/>
            <a:ext cx="15826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600" dirty="0" smtClean="0"/>
              <a:t>Hydrogen atom</a:t>
            </a:r>
            <a:endParaRPr lang="en-US" sz="1600" dirty="0"/>
          </a:p>
        </p:txBody>
      </p:sp>
      <p:sp>
        <p:nvSpPr>
          <p:cNvPr id="71" name="Text Box 9"/>
          <p:cNvSpPr txBox="1">
            <a:spLocks noChangeArrowheads="1"/>
          </p:cNvSpPr>
          <p:nvPr/>
        </p:nvSpPr>
        <p:spPr bwMode="auto">
          <a:xfrm>
            <a:off x="1557867" y="3007796"/>
            <a:ext cx="3349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2000" b="1" dirty="0" smtClean="0"/>
              <a:t>+</a:t>
            </a:r>
            <a:endParaRPr lang="en-US" sz="2000" b="1" dirty="0"/>
          </a:p>
        </p:txBody>
      </p:sp>
      <p:sp>
        <p:nvSpPr>
          <p:cNvPr id="74" name="Text Box 9"/>
          <p:cNvSpPr txBox="1">
            <a:spLocks noChangeArrowheads="1"/>
          </p:cNvSpPr>
          <p:nvPr/>
        </p:nvSpPr>
        <p:spPr bwMode="auto">
          <a:xfrm>
            <a:off x="990599" y="2165362"/>
            <a:ext cx="2788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2000" b="1" dirty="0"/>
              <a:t>-</a:t>
            </a:r>
          </a:p>
        </p:txBody>
      </p:sp>
      <p:sp>
        <p:nvSpPr>
          <p:cNvPr id="76" name="Text Box 9"/>
          <p:cNvSpPr txBox="1">
            <a:spLocks noChangeArrowheads="1"/>
          </p:cNvSpPr>
          <p:nvPr/>
        </p:nvSpPr>
        <p:spPr bwMode="auto">
          <a:xfrm>
            <a:off x="1557867" y="2658533"/>
            <a:ext cx="1015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600" dirty="0" smtClean="0"/>
              <a:t>5x10</a:t>
            </a:r>
            <a:r>
              <a:rPr lang="en-US" sz="1600" baseline="30000" dirty="0" smtClean="0"/>
              <a:t>-11 </a:t>
            </a:r>
            <a:r>
              <a:rPr lang="en-US" sz="1600" dirty="0" smtClean="0"/>
              <a:t>m</a:t>
            </a:r>
            <a:endParaRPr lang="en-US" sz="1600" dirty="0"/>
          </a:p>
        </p:txBody>
      </p:sp>
      <p:sp>
        <p:nvSpPr>
          <p:cNvPr id="11" name="Rectangle 10"/>
          <p:cNvSpPr/>
          <p:nvPr/>
        </p:nvSpPr>
        <p:spPr>
          <a:xfrm>
            <a:off x="4384370" y="3244334"/>
            <a:ext cx="184666" cy="369332"/>
          </a:xfrm>
          <a:prstGeom prst="rect">
            <a:avLst/>
          </a:prstGeom>
        </p:spPr>
        <p:txBody>
          <a:bodyPr wrap="none">
            <a:spAutoFit/>
          </a:bodyPr>
          <a:lstStyle/>
          <a:p>
            <a:r>
              <a:rPr lang="en-US" dirty="0" smtClean="0"/>
              <a:t> </a:t>
            </a:r>
            <a:endParaRPr lang="en-US" dirty="0"/>
          </a:p>
        </p:txBody>
      </p:sp>
      <p:sp>
        <p:nvSpPr>
          <p:cNvPr id="14" name="Rectangle 13"/>
          <p:cNvSpPr/>
          <p:nvPr/>
        </p:nvSpPr>
        <p:spPr>
          <a:xfrm>
            <a:off x="4384370" y="3244334"/>
            <a:ext cx="184666" cy="369332"/>
          </a:xfrm>
          <a:prstGeom prst="rect">
            <a:avLst/>
          </a:prstGeom>
        </p:spPr>
        <p:txBody>
          <a:bodyPr wrap="none">
            <a:spAutoFit/>
          </a:bodyPr>
          <a:lstStyle/>
          <a:p>
            <a:r>
              <a:rPr lang="en-US" dirty="0" smtClean="0"/>
              <a:t> </a:t>
            </a:r>
            <a:endParaRPr lang="en-US" dirty="0"/>
          </a:p>
        </p:txBody>
      </p:sp>
      <p:sp>
        <p:nvSpPr>
          <p:cNvPr id="84" name="TextBox 44"/>
          <p:cNvSpPr txBox="1">
            <a:spLocks noChangeArrowheads="1"/>
          </p:cNvSpPr>
          <p:nvPr/>
        </p:nvSpPr>
        <p:spPr bwMode="auto">
          <a:xfrm>
            <a:off x="6224588" y="3638550"/>
            <a:ext cx="1371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37931725" indent="-37474525" eaLnBrk="0" hangingPunct="0">
              <a:defRPr sz="2400">
                <a:solidFill>
                  <a:schemeClr val="tx1"/>
                </a:solidFill>
                <a:latin typeface="Trebuchet MS" charset="0"/>
                <a:ea typeface="ＭＳ Ｐゴシック" charset="0"/>
              </a:defRPr>
            </a:lvl2pPr>
            <a:lvl3pPr eaLnBrk="0" hangingPunct="0">
              <a:defRPr sz="2400">
                <a:solidFill>
                  <a:schemeClr val="tx1"/>
                </a:solidFill>
                <a:latin typeface="Trebuchet MS" charset="0"/>
                <a:ea typeface="ＭＳ Ｐゴシック" charset="0"/>
              </a:defRPr>
            </a:lvl3pPr>
            <a:lvl4pPr eaLnBrk="0" hangingPunct="0">
              <a:defRPr sz="2400">
                <a:solidFill>
                  <a:schemeClr val="tx1"/>
                </a:solidFill>
                <a:latin typeface="Trebuchet MS" charset="0"/>
                <a:ea typeface="ＭＳ Ｐゴシック" charset="0"/>
              </a:defRPr>
            </a:lvl4pPr>
            <a:lvl5pPr eaLnBrk="0" hangingPunct="0">
              <a:defRPr sz="2400">
                <a:solidFill>
                  <a:schemeClr val="tx1"/>
                </a:solidFill>
                <a:latin typeface="Trebuchet MS" charset="0"/>
                <a:ea typeface="ＭＳ Ｐゴシック" charset="0"/>
              </a:defRPr>
            </a:lvl5pPr>
            <a:lvl6pPr marL="457200" eaLnBrk="0" fontAlgn="base" hangingPunct="0">
              <a:spcBef>
                <a:spcPct val="0"/>
              </a:spcBef>
              <a:spcAft>
                <a:spcPct val="0"/>
              </a:spcAft>
              <a:defRPr sz="2400">
                <a:solidFill>
                  <a:schemeClr val="tx1"/>
                </a:solidFill>
                <a:latin typeface="Trebuchet MS" charset="0"/>
                <a:ea typeface="ＭＳ Ｐゴシック" charset="0"/>
              </a:defRPr>
            </a:lvl6pPr>
            <a:lvl7pPr marL="914400" eaLnBrk="0" fontAlgn="base" hangingPunct="0">
              <a:spcBef>
                <a:spcPct val="0"/>
              </a:spcBef>
              <a:spcAft>
                <a:spcPct val="0"/>
              </a:spcAft>
              <a:defRPr sz="2400">
                <a:solidFill>
                  <a:schemeClr val="tx1"/>
                </a:solidFill>
                <a:latin typeface="Trebuchet MS" charset="0"/>
                <a:ea typeface="ＭＳ Ｐゴシック" charset="0"/>
              </a:defRPr>
            </a:lvl7pPr>
            <a:lvl8pPr marL="1371600" eaLnBrk="0" fontAlgn="base" hangingPunct="0">
              <a:spcBef>
                <a:spcPct val="0"/>
              </a:spcBef>
              <a:spcAft>
                <a:spcPct val="0"/>
              </a:spcAft>
              <a:defRPr sz="2400">
                <a:solidFill>
                  <a:schemeClr val="tx1"/>
                </a:solidFill>
                <a:latin typeface="Trebuchet MS" charset="0"/>
                <a:ea typeface="ＭＳ Ｐゴシック" charset="0"/>
              </a:defRPr>
            </a:lvl8pPr>
            <a:lvl9pPr marL="18288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lnSpc>
                <a:spcPct val="90000"/>
              </a:lnSpc>
            </a:pPr>
            <a:r>
              <a:rPr lang="en-US" sz="1200" b="1" dirty="0">
                <a:cs typeface="Trebuchet MS" charset="0"/>
              </a:rPr>
              <a:t>ENERGY OF AN ELECTRON IN H</a:t>
            </a:r>
            <a:r>
              <a:rPr lang="en-US" sz="1200" b="1" baseline="-25000" dirty="0">
                <a:cs typeface="Trebuchet MS" charset="0"/>
              </a:rPr>
              <a:t>2</a:t>
            </a:r>
            <a:r>
              <a:rPr lang="en-US" sz="1200" b="1" dirty="0">
                <a:cs typeface="Trebuchet MS" charset="0"/>
              </a:rPr>
              <a:t>O or CO</a:t>
            </a:r>
            <a:r>
              <a:rPr lang="en-US" sz="1200" b="1" baseline="-25000" dirty="0">
                <a:cs typeface="Trebuchet MS" charset="0"/>
              </a:rPr>
              <a:t>2</a:t>
            </a:r>
          </a:p>
        </p:txBody>
      </p:sp>
      <p:sp>
        <p:nvSpPr>
          <p:cNvPr id="17" name="Rectangle 16"/>
          <p:cNvSpPr/>
          <p:nvPr/>
        </p:nvSpPr>
        <p:spPr>
          <a:xfrm>
            <a:off x="4384370" y="3244334"/>
            <a:ext cx="184666" cy="369332"/>
          </a:xfrm>
          <a:prstGeom prst="rect">
            <a:avLst/>
          </a:prstGeom>
        </p:spPr>
        <p:txBody>
          <a:bodyPr wrap="none">
            <a:spAutoFit/>
          </a:bodyPr>
          <a:lstStyle/>
          <a:p>
            <a:r>
              <a:rPr lang="en-US" dirty="0" smtClean="0"/>
              <a:t> </a:t>
            </a:r>
            <a:endParaRPr lang="en-US" dirty="0"/>
          </a:p>
        </p:txBody>
      </p:sp>
      <p:sp>
        <p:nvSpPr>
          <p:cNvPr id="87" name="TextBox 31"/>
          <p:cNvSpPr txBox="1">
            <a:spLocks noChangeArrowheads="1"/>
          </p:cNvSpPr>
          <p:nvPr/>
        </p:nvSpPr>
        <p:spPr bwMode="auto">
          <a:xfrm>
            <a:off x="4456642" y="5719763"/>
            <a:ext cx="2051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37931725" indent="-37474525" eaLnBrk="0" hangingPunct="0">
              <a:defRPr sz="2400">
                <a:solidFill>
                  <a:schemeClr val="tx1"/>
                </a:solidFill>
                <a:latin typeface="Trebuchet MS" charset="0"/>
                <a:ea typeface="ＭＳ Ｐゴシック" charset="0"/>
              </a:defRPr>
            </a:lvl2pPr>
            <a:lvl3pPr eaLnBrk="0" hangingPunct="0">
              <a:defRPr sz="2400">
                <a:solidFill>
                  <a:schemeClr val="tx1"/>
                </a:solidFill>
                <a:latin typeface="Trebuchet MS" charset="0"/>
                <a:ea typeface="ＭＳ Ｐゴシック" charset="0"/>
              </a:defRPr>
            </a:lvl3pPr>
            <a:lvl4pPr eaLnBrk="0" hangingPunct="0">
              <a:defRPr sz="2400">
                <a:solidFill>
                  <a:schemeClr val="tx1"/>
                </a:solidFill>
                <a:latin typeface="Trebuchet MS" charset="0"/>
                <a:ea typeface="ＭＳ Ｐゴシック" charset="0"/>
              </a:defRPr>
            </a:lvl4pPr>
            <a:lvl5pPr eaLnBrk="0" hangingPunct="0">
              <a:defRPr sz="2400">
                <a:solidFill>
                  <a:schemeClr val="tx1"/>
                </a:solidFill>
                <a:latin typeface="Trebuchet MS" charset="0"/>
                <a:ea typeface="ＭＳ Ｐゴシック" charset="0"/>
              </a:defRPr>
            </a:lvl5pPr>
            <a:lvl6pPr marL="457200" eaLnBrk="0" fontAlgn="base" hangingPunct="0">
              <a:spcBef>
                <a:spcPct val="0"/>
              </a:spcBef>
              <a:spcAft>
                <a:spcPct val="0"/>
              </a:spcAft>
              <a:defRPr sz="2400">
                <a:solidFill>
                  <a:schemeClr val="tx1"/>
                </a:solidFill>
                <a:latin typeface="Trebuchet MS" charset="0"/>
                <a:ea typeface="ＭＳ Ｐゴシック" charset="0"/>
              </a:defRPr>
            </a:lvl6pPr>
            <a:lvl7pPr marL="914400" eaLnBrk="0" fontAlgn="base" hangingPunct="0">
              <a:spcBef>
                <a:spcPct val="0"/>
              </a:spcBef>
              <a:spcAft>
                <a:spcPct val="0"/>
              </a:spcAft>
              <a:defRPr sz="2400">
                <a:solidFill>
                  <a:schemeClr val="tx1"/>
                </a:solidFill>
                <a:latin typeface="Trebuchet MS" charset="0"/>
                <a:ea typeface="ＭＳ Ｐゴシック" charset="0"/>
              </a:defRPr>
            </a:lvl7pPr>
            <a:lvl8pPr marL="1371600" eaLnBrk="0" fontAlgn="base" hangingPunct="0">
              <a:spcBef>
                <a:spcPct val="0"/>
              </a:spcBef>
              <a:spcAft>
                <a:spcPct val="0"/>
              </a:spcAft>
              <a:defRPr sz="2400">
                <a:solidFill>
                  <a:schemeClr val="tx1"/>
                </a:solidFill>
                <a:latin typeface="Trebuchet MS" charset="0"/>
                <a:ea typeface="ＭＳ Ｐゴシック" charset="0"/>
              </a:defRPr>
            </a:lvl8pPr>
            <a:lvl9pPr marL="18288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200" b="1" dirty="0">
                <a:cs typeface="Trebuchet MS" charset="0"/>
              </a:rPr>
              <a:t>Remember this </a:t>
            </a:r>
            <a:br>
              <a:rPr lang="en-US" sz="1200" b="1" dirty="0">
                <a:cs typeface="Trebuchet MS" charset="0"/>
              </a:rPr>
            </a:br>
            <a:r>
              <a:rPr lang="en-US" sz="1200" b="1" dirty="0">
                <a:cs typeface="Trebuchet MS" charset="0"/>
              </a:rPr>
              <a:t>unit of energy:    </a:t>
            </a:r>
          </a:p>
          <a:p>
            <a:pPr algn="ctr" eaLnBrk="1" hangingPunct="1"/>
            <a:r>
              <a:rPr lang="en-US" sz="1200" b="1" dirty="0">
                <a:cs typeface="Trebuchet MS" charset="0"/>
              </a:rPr>
              <a:t>1 </a:t>
            </a:r>
            <a:r>
              <a:rPr lang="en-US" sz="1200" b="1" dirty="0" err="1">
                <a:cs typeface="Trebuchet MS" charset="0"/>
              </a:rPr>
              <a:t>eV</a:t>
            </a:r>
            <a:r>
              <a:rPr lang="en-US" sz="1200" b="1" dirty="0">
                <a:cs typeface="Trebuchet MS" charset="0"/>
              </a:rPr>
              <a:t> = 1.6 x 10</a:t>
            </a:r>
            <a:r>
              <a:rPr lang="en-US" sz="1200" b="1" baseline="30000" dirty="0">
                <a:cs typeface="Trebuchet MS" charset="0"/>
              </a:rPr>
              <a:t>-19</a:t>
            </a:r>
            <a:r>
              <a:rPr lang="en-US" sz="1200" b="1" dirty="0">
                <a:cs typeface="Trebuchet MS" charset="0"/>
              </a:rPr>
              <a:t> J</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1227667" y="3210984"/>
            <a:ext cx="6667500" cy="546100"/>
          </a:xfrm>
          <a:prstGeom prst="rect">
            <a:avLst/>
          </a:prstGeom>
        </p:spPr>
      </p:pic>
      <p:graphicFrame>
        <p:nvGraphicFramePr>
          <p:cNvPr id="142425" name="Group 89"/>
          <p:cNvGraphicFramePr>
            <a:graphicFrameLocks noGrp="1"/>
          </p:cNvGraphicFramePr>
          <p:nvPr>
            <p:ph/>
            <p:extLst>
              <p:ext uri="{D42A27DB-BD31-4B8C-83A1-F6EECF244321}">
                <p14:modId xmlns:p14="http://schemas.microsoft.com/office/powerpoint/2010/main" val="3736124940"/>
              </p:ext>
            </p:extLst>
          </p:nvPr>
        </p:nvGraphicFramePr>
        <p:xfrm>
          <a:off x="1219200" y="2565400"/>
          <a:ext cx="6705600" cy="2897188"/>
        </p:xfrm>
        <a:graphic>
          <a:graphicData uri="http://schemas.openxmlformats.org/drawingml/2006/table">
            <a:tbl>
              <a:tblPr/>
              <a:tblGrid>
                <a:gridCol w="3268663"/>
                <a:gridCol w="1760537"/>
                <a:gridCol w="1676400"/>
              </a:tblGrid>
              <a:tr h="636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rebuchet MS" charset="0"/>
                          <a:ea typeface="ＭＳ Ｐゴシック" charset="0"/>
                          <a:cs typeface="ＭＳ Ｐゴシック" charset="0"/>
                        </a:rPr>
                        <a:t>Max Field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rebuchet MS" charset="0"/>
                          <a:ea typeface="ＭＳ Ｐゴシック" charset="0"/>
                          <a:cs typeface="ＭＳ Ｐゴシック" charset="0"/>
                        </a:rPr>
                        <a:t>Magnetic</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rebuchet MS" charset="0"/>
                          <a:ea typeface="ＭＳ Ｐゴシック" charset="0"/>
                          <a:cs typeface="ＭＳ Ｐゴシック" charset="0"/>
                        </a:rPr>
                        <a:t>400 kJ/m</a:t>
                      </a:r>
                      <a:r>
                        <a:rPr kumimoji="0" lang="en-US" sz="1800" b="0" i="0" u="none" strike="noStrike" cap="none" normalizeH="0" baseline="30000">
                          <a:ln>
                            <a:noFill/>
                          </a:ln>
                          <a:solidFill>
                            <a:schemeClr val="tx1"/>
                          </a:solidFill>
                          <a:effectLst/>
                          <a:latin typeface="Trebuchet MS" charset="0"/>
                          <a:ea typeface="ＭＳ Ｐゴシック" charset="0"/>
                          <a:cs typeface="ＭＳ Ｐゴシック" charset="0"/>
                        </a:rPr>
                        <a:t>3</a:t>
                      </a:r>
                      <a:endParaRPr kumimoji="0" lang="en-US" sz="1800" b="0" i="0" u="none" strike="noStrike" cap="none" normalizeH="0" baseline="0">
                        <a:ln>
                          <a:noFill/>
                        </a:ln>
                        <a:solidFill>
                          <a:schemeClr val="tx1"/>
                        </a:solidFill>
                        <a:effectLst/>
                        <a:latin typeface="Trebuchet MS"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rebuchet MS" charset="0"/>
                          <a:ea typeface="ＭＳ Ｐゴシック" charset="0"/>
                          <a:cs typeface="ＭＳ Ｐゴシック" charset="0"/>
                        </a:rPr>
                        <a:t>Electric (Macro)</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rebuchet MS" charset="0"/>
                          <a:ea typeface="ＭＳ Ｐゴシック" charset="0"/>
                          <a:cs typeface="ＭＳ Ｐゴシック" charset="0"/>
                        </a:rPr>
                        <a:t>4.4 J/m</a:t>
                      </a:r>
                      <a:r>
                        <a:rPr kumimoji="0" lang="en-US" sz="1800" b="0" i="0" u="none" strike="noStrike" cap="none" normalizeH="0" baseline="30000">
                          <a:ln>
                            <a:noFill/>
                          </a:ln>
                          <a:solidFill>
                            <a:schemeClr val="tx1"/>
                          </a:solidFill>
                          <a:effectLst/>
                          <a:latin typeface="Trebuchet MS" charset="0"/>
                          <a:ea typeface="ＭＳ Ｐゴシック" charset="0"/>
                          <a:cs typeface="ＭＳ Ｐゴシック"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rebuchet MS" charset="0"/>
                          <a:ea typeface="ＭＳ Ｐゴシック" charset="0"/>
                          <a:cs typeface="ＭＳ Ｐゴシック" charset="0"/>
                        </a:rPr>
                        <a:t>Electric (Micro)</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rebuchet MS" charset="0"/>
                          <a:ea typeface="ＭＳ Ｐゴシック" charset="0"/>
                          <a:cs typeface="ＭＳ Ｐゴシック" charset="0"/>
                        </a:rPr>
                        <a:t>44 kJ/m</a:t>
                      </a:r>
                      <a:r>
                        <a:rPr kumimoji="0" lang="en-US" sz="1800" b="0" i="0" u="none" strike="noStrike" cap="none" normalizeH="0" baseline="30000">
                          <a:ln>
                            <a:noFill/>
                          </a:ln>
                          <a:solidFill>
                            <a:schemeClr val="tx1"/>
                          </a:solidFill>
                          <a:effectLst/>
                          <a:latin typeface="Trebuchet MS" charset="0"/>
                          <a:ea typeface="ＭＳ Ｐゴシック" charset="0"/>
                          <a:cs typeface="ＭＳ Ｐゴシック"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rebuchet MS" charset="0"/>
                          <a:ea typeface="ＭＳ Ｐゴシック" charset="0"/>
                          <a:cs typeface="ＭＳ Ｐゴシック" charset="0"/>
                        </a:rPr>
                        <a:t>Electric (Bio/Nano)</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rebuchet MS" charset="0"/>
                          <a:ea typeface="ＭＳ Ｐゴシック" charset="0"/>
                          <a:cs typeface="ＭＳ Ｐゴシック" charset="0"/>
                        </a:rPr>
                        <a:t>4.4 MJ/m</a:t>
                      </a:r>
                      <a:r>
                        <a:rPr kumimoji="0" lang="en-US" sz="1800" b="0" i="0" u="none" strike="noStrike" cap="none" normalizeH="0" baseline="30000" dirty="0">
                          <a:ln>
                            <a:noFill/>
                          </a:ln>
                          <a:solidFill>
                            <a:schemeClr val="tx1"/>
                          </a:solidFill>
                          <a:effectLst/>
                          <a:latin typeface="Trebuchet MS" charset="0"/>
                          <a:ea typeface="ＭＳ Ｐゴシック" charset="0"/>
                          <a:cs typeface="ＭＳ Ｐゴシック"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7131" name="Rectangle 2"/>
          <p:cNvSpPr>
            <a:spLocks noChangeArrowheads="1"/>
          </p:cNvSpPr>
          <p:nvPr/>
        </p:nvSpPr>
        <p:spPr bwMode="auto">
          <a:xfrm>
            <a:off x="1828800" y="533400"/>
            <a:ext cx="5761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Electrostatic vs Magnetostatic Actuators</a:t>
            </a:r>
          </a:p>
        </p:txBody>
      </p:sp>
      <p:sp>
        <p:nvSpPr>
          <p:cNvPr id="47132" name="Text Box 6"/>
          <p:cNvSpPr txBox="1">
            <a:spLocks noChangeArrowheads="1"/>
          </p:cNvSpPr>
          <p:nvPr/>
        </p:nvSpPr>
        <p:spPr bwMode="auto">
          <a:xfrm>
            <a:off x="1949450" y="1131888"/>
            <a:ext cx="1431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2000" b="1" i="1" u="sng"/>
              <a:t>MAGNETIC</a:t>
            </a:r>
          </a:p>
        </p:txBody>
      </p:sp>
      <p:sp>
        <p:nvSpPr>
          <p:cNvPr id="47133" name="Text Box 7"/>
          <p:cNvSpPr txBox="1">
            <a:spLocks noChangeArrowheads="1"/>
          </p:cNvSpPr>
          <p:nvPr/>
        </p:nvSpPr>
        <p:spPr bwMode="auto">
          <a:xfrm>
            <a:off x="5626100" y="1131888"/>
            <a:ext cx="1336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2000" b="1" i="1" u="sng"/>
              <a:t>ELECTRIC</a:t>
            </a:r>
          </a:p>
        </p:txBody>
      </p:sp>
      <p:pic>
        <p:nvPicPr>
          <p:cNvPr id="47134" name="Picture 12" descr="txp_fig"/>
          <p:cNvPicPr>
            <a:picLocks noChangeAspect="1" noChangeArrowheads="1"/>
          </p:cNvPicPr>
          <p:nvPr>
            <p:custDataLst>
              <p:tags r:id="rId1"/>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3779838"/>
            <a:ext cx="15144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5" name="Picture 13" descr="txp_fig"/>
          <p:cNvPicPr>
            <a:picLocks noChangeAspect="1" noChangeArrowheads="1"/>
          </p:cNvPicPr>
          <p:nvPr>
            <p:custDataLst>
              <p:tags r:id="rId2"/>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6600" y="4356100"/>
            <a:ext cx="15875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6" name="Picture 17" descr="txp_fig"/>
          <p:cNvPicPr>
            <a:picLocks noChangeAspect="1" noChangeArrowheads="1"/>
          </p:cNvPicPr>
          <p:nvPr>
            <p:custDataLst>
              <p:tags r:id="rId3"/>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6600" y="4954588"/>
            <a:ext cx="15875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7" name="Picture 75" descr="txp_fig"/>
          <p:cNvPicPr>
            <a:picLocks noChangeAspect="1" noChangeArrowheads="1"/>
          </p:cNvPicPr>
          <p:nvPr>
            <p:custDataLst>
              <p:tags r:id="rId4"/>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5463" y="2617788"/>
            <a:ext cx="381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8" name="Picture 11"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97500" y="1676400"/>
            <a:ext cx="1993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9" name="Picture 12"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01800" y="1676400"/>
            <a:ext cx="2108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0" name="Picture 14"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48200" y="3417888"/>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3"/>
          <p:cNvGraphicFramePr>
            <a:graphicFrameLocks noGrp="1"/>
          </p:cNvGraphicFramePr>
          <p:nvPr>
            <p:extLst>
              <p:ext uri="{D42A27DB-BD31-4B8C-83A1-F6EECF244321}">
                <p14:modId xmlns:p14="http://schemas.microsoft.com/office/powerpoint/2010/main" val="3304820427"/>
              </p:ext>
            </p:extLst>
          </p:nvPr>
        </p:nvGraphicFramePr>
        <p:xfrm>
          <a:off x="1219200" y="5454650"/>
          <a:ext cx="6705600" cy="565150"/>
        </p:xfrm>
        <a:graphic>
          <a:graphicData uri="http://schemas.openxmlformats.org/drawingml/2006/table">
            <a:tbl>
              <a:tblPr/>
              <a:tblGrid>
                <a:gridCol w="3268663"/>
                <a:gridCol w="1760537"/>
                <a:gridCol w="1676400"/>
              </a:tblGrid>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rebuchet MS" charset="0"/>
                          <a:ea typeface="ＭＳ Ｐゴシック" charset="0"/>
                          <a:cs typeface="ＭＳ Ｐゴシック" charset="0"/>
                        </a:rPr>
                        <a:t>Gasoline</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rebuchet MS" charset="0"/>
                          <a:ea typeface="ＭＳ Ｐゴシック" charset="0"/>
                          <a:cs typeface="ＭＳ Ｐゴシック" charset="0"/>
                        </a:rPr>
                        <a:t>38 GJ/m</a:t>
                      </a:r>
                      <a:r>
                        <a:rPr kumimoji="0" lang="en-US" sz="1800" b="0" i="0" u="none" strike="noStrike" cap="none" normalizeH="0" baseline="30000" dirty="0">
                          <a:ln>
                            <a:noFill/>
                          </a:ln>
                          <a:solidFill>
                            <a:schemeClr val="tx1"/>
                          </a:solidFill>
                          <a:effectLst/>
                          <a:latin typeface="Trebuchet MS" charset="0"/>
                          <a:ea typeface="ＭＳ Ｐゴシック" charset="0"/>
                          <a:cs typeface="ＭＳ Ｐゴシック"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7151" name="Picture 18"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4400" y="1676400"/>
            <a:ext cx="584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2" name="Picture 19"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74650" y="6461125"/>
            <a:ext cx="24574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3" name="Picture 20" descr="latex-image-1.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6477000"/>
            <a:ext cx="28114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4"/>
          <p:cNvSpPr txBox="1">
            <a:spLocks noChangeArrowheads="1"/>
          </p:cNvSpPr>
          <p:nvPr/>
        </p:nvSpPr>
        <p:spPr bwMode="auto">
          <a:xfrm>
            <a:off x="257175" y="153988"/>
            <a:ext cx="2544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b="1">
                <a:latin typeface="Chalkduster" charset="0"/>
                <a:cs typeface="Chalkduster" charset="0"/>
              </a:rPr>
              <a:t>KEY TAKEAWAYS</a:t>
            </a:r>
          </a:p>
        </p:txBody>
      </p:sp>
      <p:pic>
        <p:nvPicPr>
          <p:cNvPr id="48130" name="Picture 5"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5105400" y="914400"/>
            <a:ext cx="16668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58"/>
          <p:cNvSpPr txBox="1">
            <a:spLocks noChangeArrowheads="1"/>
          </p:cNvSpPr>
          <p:nvPr/>
        </p:nvSpPr>
        <p:spPr bwMode="auto">
          <a:xfrm>
            <a:off x="527050" y="914400"/>
            <a:ext cx="4044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cs typeface="Trebuchet MS" charset="0"/>
              </a:rPr>
              <a:t>Energy method for calculating Forces</a:t>
            </a:r>
          </a:p>
          <a:p>
            <a:pPr eaLnBrk="1" hangingPunct="1"/>
            <a:r>
              <a:rPr lang="en-US" sz="1800">
                <a:cs typeface="Trebuchet MS" charset="0"/>
              </a:rPr>
              <a:t>calculated at constant flux linkage </a:t>
            </a:r>
          </a:p>
        </p:txBody>
      </p:sp>
      <p:sp>
        <p:nvSpPr>
          <p:cNvPr id="48132" name="TextBox 4"/>
          <p:cNvSpPr txBox="1">
            <a:spLocks noChangeArrowheads="1"/>
          </p:cNvSpPr>
          <p:nvPr/>
        </p:nvSpPr>
        <p:spPr bwMode="auto">
          <a:xfrm>
            <a:off x="396875" y="1828800"/>
            <a:ext cx="173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Radial force </a:t>
            </a:r>
            <a:br>
              <a:rPr lang="en-US" sz="1800"/>
            </a:br>
            <a:r>
              <a:rPr lang="en-US" sz="1800"/>
              <a:t>for an inductor</a:t>
            </a:r>
          </a:p>
        </p:txBody>
      </p:sp>
      <p:pic>
        <p:nvPicPr>
          <p:cNvPr id="48133" name="Picture 5"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1828800"/>
            <a:ext cx="6527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7"/>
          <p:cNvSpPr>
            <a:spLocks noChangeArrowheads="1"/>
          </p:cNvSpPr>
          <p:nvPr/>
        </p:nvSpPr>
        <p:spPr bwMode="auto">
          <a:xfrm>
            <a:off x="304800" y="2830513"/>
            <a:ext cx="487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8600" indent="-228600"/>
            <a:r>
              <a:rPr lang="en-US" b="1" dirty="0">
                <a:solidFill>
                  <a:srgbClr val="1A34CD"/>
                </a:solidFill>
                <a:cs typeface="Arial" charset="0"/>
              </a:rPr>
              <a:t>FORCE ACTS TO INCREASE INDUCTANCE, L</a:t>
            </a:r>
            <a:endParaRPr lang="el-GR" b="1" dirty="0">
              <a:solidFill>
                <a:srgbClr val="1A34CD"/>
              </a:solidFill>
              <a:cs typeface="Arial" charset="0"/>
            </a:endParaRPr>
          </a:p>
        </p:txBody>
      </p:sp>
      <p:sp>
        <p:nvSpPr>
          <p:cNvPr id="48136" name="Rectangle 8"/>
          <p:cNvSpPr>
            <a:spLocks noChangeArrowheads="1"/>
          </p:cNvSpPr>
          <p:nvPr/>
        </p:nvSpPr>
        <p:spPr bwMode="auto">
          <a:xfrm>
            <a:off x="304800" y="365760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8600" indent="-228600"/>
            <a:r>
              <a:rPr lang="en-US" b="1">
                <a:solidFill>
                  <a:srgbClr val="1A34CD"/>
                </a:solidFill>
                <a:cs typeface="Arial" charset="0"/>
              </a:rPr>
              <a:t>FORCE ACTS TO INCREASE CAPACITANCE, C</a:t>
            </a:r>
            <a:endParaRPr lang="el-GR" b="1">
              <a:solidFill>
                <a:srgbClr val="1A34CD"/>
              </a:solidFill>
              <a:cs typeface="Arial" charset="0"/>
            </a:endParaRPr>
          </a:p>
        </p:txBody>
      </p:sp>
      <p:pic>
        <p:nvPicPr>
          <p:cNvPr id="48138" name="Picture 7" descr="txp_fig"/>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7199313" y="4562475"/>
            <a:ext cx="17160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9"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28600" y="4495800"/>
            <a:ext cx="13779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Text Box 11"/>
          <p:cNvSpPr txBox="1">
            <a:spLocks noChangeArrowheads="1"/>
          </p:cNvSpPr>
          <p:nvPr/>
        </p:nvSpPr>
        <p:spPr bwMode="auto">
          <a:xfrm>
            <a:off x="1003300" y="6248400"/>
            <a:ext cx="1589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600"/>
              <a:t>Moderate force</a:t>
            </a:r>
          </a:p>
        </p:txBody>
      </p:sp>
      <p:sp>
        <p:nvSpPr>
          <p:cNvPr id="48141" name="Text Box 12"/>
          <p:cNvSpPr txBox="1">
            <a:spLocks noChangeArrowheads="1"/>
          </p:cNvSpPr>
          <p:nvPr/>
        </p:nvSpPr>
        <p:spPr bwMode="auto">
          <a:xfrm>
            <a:off x="5765800" y="6248400"/>
            <a:ext cx="1214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600"/>
              <a:t>Weak force</a:t>
            </a:r>
          </a:p>
        </p:txBody>
      </p:sp>
      <p:pic>
        <p:nvPicPr>
          <p:cNvPr id="48142" name="Picture 16" descr="txp_fig"/>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7162800" y="6186488"/>
            <a:ext cx="4349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Picture 18" descr="txp_fig"/>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228600" y="5334000"/>
            <a:ext cx="14716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Picture 20" descr="txp_fig"/>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2743200" y="6149975"/>
            <a:ext cx="554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Picture 17"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075488" y="5334000"/>
            <a:ext cx="183991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6"/>
          <a:stretch>
            <a:fillRect/>
          </a:stretch>
        </p:blipFill>
        <p:spPr>
          <a:xfrm>
            <a:off x="2617652" y="4269319"/>
            <a:ext cx="1241029" cy="1170516"/>
          </a:xfrm>
          <a:prstGeom prst="rect">
            <a:avLst/>
          </a:prstGeom>
        </p:spPr>
      </p:pic>
      <p:pic>
        <p:nvPicPr>
          <p:cNvPr id="20" name="Picture 19"/>
          <p:cNvPicPr>
            <a:picLocks noChangeAspect="1"/>
          </p:cNvPicPr>
          <p:nvPr/>
        </p:nvPicPr>
        <p:blipFill>
          <a:blip r:embed="rId17"/>
          <a:stretch>
            <a:fillRect/>
          </a:stretch>
        </p:blipFill>
        <p:spPr>
          <a:xfrm>
            <a:off x="4778795" y="4480983"/>
            <a:ext cx="1922571" cy="645923"/>
          </a:xfrm>
          <a:prstGeom prst="rect">
            <a:avLst/>
          </a:prstGeom>
        </p:spPr>
      </p:pic>
      <p:pic>
        <p:nvPicPr>
          <p:cNvPr id="21" name="Picture 3" descr="latex-image-1.pd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185833" y="2893484"/>
            <a:ext cx="2635249" cy="71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1074" y="838200"/>
            <a:ext cx="1457326" cy="246221"/>
          </a:xfrm>
          <a:prstGeom prst="rect">
            <a:avLst/>
          </a:prstGeom>
        </p:spPr>
        <p:txBody>
          <a:bodyPr wrap="square">
            <a:spAutoFit/>
          </a:bodyPr>
          <a:lstStyle/>
          <a:p>
            <a:pPr lvl="0"/>
            <a:r>
              <a:rPr lang="en-US" sz="1000" dirty="0" smtClean="0">
                <a:solidFill>
                  <a:srgbClr val="000000"/>
                </a:solidFill>
                <a:latin typeface="Arial" pitchFamily="34" charset="0"/>
                <a:cs typeface="Arial" pitchFamily="34" charset="0"/>
              </a:rPr>
              <a:t>MIT </a:t>
            </a:r>
            <a:r>
              <a:rPr lang="en-US" sz="1000" dirty="0" err="1" smtClean="0">
                <a:solidFill>
                  <a:srgbClr val="000000"/>
                </a:solidFill>
                <a:latin typeface="Arial" pitchFamily="34" charset="0"/>
                <a:cs typeface="Arial" pitchFamily="34" charset="0"/>
              </a:rPr>
              <a:t>OpenCourseWare</a:t>
            </a:r>
            <a:endParaRPr lang="en-US" sz="1000" dirty="0">
              <a:solidFill>
                <a:srgbClr val="000000"/>
              </a:solidFill>
              <a:latin typeface="Arial" pitchFamily="34" charset="0"/>
              <a:cs typeface="Arial" pitchFamily="34" charset="0"/>
            </a:endParaRPr>
          </a:p>
        </p:txBody>
      </p:sp>
      <p:sp>
        <p:nvSpPr>
          <p:cNvPr id="5" name="Rectangle 4"/>
          <p:cNvSpPr/>
          <p:nvPr/>
        </p:nvSpPr>
        <p:spPr>
          <a:xfrm>
            <a:off x="990600" y="990600"/>
            <a:ext cx="1371600" cy="246221"/>
          </a:xfrm>
          <a:prstGeom prst="rect">
            <a:avLst/>
          </a:prstGeom>
        </p:spPr>
        <p:txBody>
          <a:bodyPr wrap="square">
            <a:spAutoFit/>
          </a:bodyPr>
          <a:lstStyle/>
          <a:p>
            <a:r>
              <a:rPr lang="en-US" sz="1000" dirty="0">
                <a:latin typeface="Arial" pitchFamily="34" charset="0"/>
                <a:cs typeface="Arial" pitchFamily="34" charset="0"/>
                <a:hlinkClick r:id="rId3"/>
              </a:rPr>
              <a:t>http://ocw.mit.edu</a:t>
            </a:r>
            <a:endParaRPr lang="en-US" sz="1000" dirty="0">
              <a:latin typeface="Arial" pitchFamily="34" charset="0"/>
              <a:cs typeface="Arial" pitchFamily="34" charset="0"/>
            </a:endParaRPr>
          </a:p>
        </p:txBody>
      </p:sp>
      <p:sp>
        <p:nvSpPr>
          <p:cNvPr id="6" name="Rectangle 5"/>
          <p:cNvSpPr/>
          <p:nvPr/>
        </p:nvSpPr>
        <p:spPr>
          <a:xfrm>
            <a:off x="914400" y="1905000"/>
            <a:ext cx="3886200" cy="276999"/>
          </a:xfrm>
          <a:prstGeom prst="rect">
            <a:avLst/>
          </a:prstGeom>
        </p:spPr>
        <p:txBody>
          <a:bodyPr wrap="square">
            <a:spAutoFit/>
          </a:bodyPr>
          <a:lstStyle/>
          <a:p>
            <a:r>
              <a:rPr lang="en-US" sz="1200" dirty="0">
                <a:latin typeface="Arial" pitchFamily="34" charset="0"/>
                <a:cs typeface="Arial" pitchFamily="34" charset="0"/>
              </a:rPr>
              <a:t>6.007 Electromagnetic Energy: From Motors to Lasers</a:t>
            </a:r>
          </a:p>
        </p:txBody>
      </p:sp>
      <p:sp>
        <p:nvSpPr>
          <p:cNvPr id="7" name="Rectangle 6"/>
          <p:cNvSpPr/>
          <p:nvPr/>
        </p:nvSpPr>
        <p:spPr>
          <a:xfrm>
            <a:off x="914400" y="2133600"/>
            <a:ext cx="870751" cy="246221"/>
          </a:xfrm>
          <a:prstGeom prst="rect">
            <a:avLst/>
          </a:prstGeom>
        </p:spPr>
        <p:txBody>
          <a:bodyPr wrap="none">
            <a:spAutoFit/>
          </a:bodyPr>
          <a:lstStyle/>
          <a:p>
            <a:r>
              <a:rPr lang="en-US" sz="1000" dirty="0">
                <a:latin typeface="Arial" pitchFamily="34" charset="0"/>
                <a:cs typeface="Arial" pitchFamily="34" charset="0"/>
              </a:rPr>
              <a:t>Spring 2011</a:t>
            </a:r>
          </a:p>
        </p:txBody>
      </p:sp>
      <p:sp>
        <p:nvSpPr>
          <p:cNvPr id="8" name="Rectangle 7"/>
          <p:cNvSpPr/>
          <p:nvPr/>
        </p:nvSpPr>
        <p:spPr>
          <a:xfrm>
            <a:off x="914400" y="3124200"/>
            <a:ext cx="5534026" cy="246221"/>
          </a:xfrm>
          <a:prstGeom prst="rect">
            <a:avLst/>
          </a:prstGeom>
        </p:spPr>
        <p:txBody>
          <a:bodyPr wrap="square">
            <a:spAutoFit/>
          </a:bodyPr>
          <a:lstStyle/>
          <a:p>
            <a:r>
              <a:rPr lang="en-US" sz="1000" dirty="0">
                <a:latin typeface="Arial" pitchFamily="34" charset="0"/>
                <a:cs typeface="Arial" pitchFamily="34" charset="0"/>
              </a:rPr>
              <a:t>For information about citing these materials or our Terms of Use, visit: </a:t>
            </a:r>
            <a:r>
              <a:rPr lang="en-US" sz="1000" dirty="0">
                <a:latin typeface="Arial" pitchFamily="34" charset="0"/>
                <a:cs typeface="Arial" pitchFamily="34" charset="0"/>
                <a:hlinkClick r:id="rId4"/>
              </a:rPr>
              <a:t>http://ocw.mit.edu/terms</a:t>
            </a:r>
            <a:r>
              <a:rPr lang="en-US" sz="1000" dirty="0">
                <a:latin typeface="Arial" pitchFamily="34" charset="0"/>
                <a:cs typeface="Arial" pitchFamily="34" charset="0"/>
              </a:rPr>
              <a:t>.</a:t>
            </a:r>
          </a:p>
        </p:txBody>
      </p:sp>
    </p:spTree>
    <p:extLst>
      <p:ext uri="{BB962C8B-B14F-4D97-AF65-F5344CB8AC3E}">
        <p14:creationId xmlns:p14="http://schemas.microsoft.com/office/powerpoint/2010/main" val="3589304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p:cNvSpPr>
          <p:nvPr/>
        </p:nvSpPr>
        <p:spPr bwMode="auto">
          <a:xfrm>
            <a:off x="2438400" y="381000"/>
            <a:ext cx="42227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i="1" u="sng"/>
              <a:t>Radial Force on the Solenoid</a:t>
            </a:r>
          </a:p>
          <a:p>
            <a:pPr algn="ctr"/>
            <a:r>
              <a:rPr lang="en-US" sz="2000" i="1"/>
              <a:t>(at a constant flux linkage, λ) </a:t>
            </a:r>
          </a:p>
        </p:txBody>
      </p:sp>
      <p:sp>
        <p:nvSpPr>
          <p:cNvPr id="17410" name="Text Box 3"/>
          <p:cNvSpPr txBox="1">
            <a:spLocks noChangeArrowheads="1"/>
          </p:cNvSpPr>
          <p:nvPr/>
        </p:nvSpPr>
        <p:spPr bwMode="auto">
          <a:xfrm>
            <a:off x="693738" y="1233488"/>
            <a:ext cx="784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solidFill>
                  <a:srgbClr val="1A34CD"/>
                </a:solidFill>
              </a:rPr>
              <a:t>If we can find the stored energy, we can immediately compute the force…</a:t>
            </a:r>
          </a:p>
        </p:txBody>
      </p:sp>
      <p:sp>
        <p:nvSpPr>
          <p:cNvPr id="17411" name="Rectangle 4"/>
          <p:cNvSpPr>
            <a:spLocks noChangeArrowheads="1"/>
          </p:cNvSpPr>
          <p:nvPr/>
        </p:nvSpPr>
        <p:spPr bwMode="auto">
          <a:xfrm>
            <a:off x="1665288" y="1600200"/>
            <a:ext cx="593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A34CD"/>
                </a:solidFill>
              </a:rPr>
              <a:t>…lets take all the things we know to put this together…</a:t>
            </a:r>
          </a:p>
        </p:txBody>
      </p:sp>
      <p:sp>
        <p:nvSpPr>
          <p:cNvPr id="17412" name="Rectangle 9"/>
          <p:cNvSpPr>
            <a:spLocks noChangeArrowheads="1"/>
          </p:cNvSpPr>
          <p:nvPr/>
        </p:nvSpPr>
        <p:spPr bwMode="auto">
          <a:xfrm>
            <a:off x="3219450" y="3062288"/>
            <a:ext cx="252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A34CD"/>
                </a:solidFill>
              </a:rPr>
              <a:t>true for any single coil</a:t>
            </a:r>
          </a:p>
        </p:txBody>
      </p:sp>
      <p:sp>
        <p:nvSpPr>
          <p:cNvPr id="17413" name="Rectangle 10"/>
          <p:cNvSpPr>
            <a:spLocks noChangeArrowheads="1"/>
          </p:cNvSpPr>
          <p:nvPr/>
        </p:nvSpPr>
        <p:spPr bwMode="auto">
          <a:xfrm>
            <a:off x="6629400" y="3062288"/>
            <a:ext cx="2414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A34CD"/>
                </a:solidFill>
              </a:rPr>
              <a:t>true for long solenoid</a:t>
            </a:r>
          </a:p>
        </p:txBody>
      </p:sp>
      <p:pic>
        <p:nvPicPr>
          <p:cNvPr id="17414" name="Picture 11"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6553200" y="2214563"/>
            <a:ext cx="24558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2" descr="txp_fi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227388" y="2254250"/>
            <a:ext cx="23844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3" descr="txp_fig"/>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319088" y="2282825"/>
            <a:ext cx="19272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4"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75300" y="5334000"/>
            <a:ext cx="2273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6"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4343400"/>
            <a:ext cx="6527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505200"/>
            <a:ext cx="830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417195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4"/>
          <p:cNvSpPr>
            <a:spLocks noChangeArrowheads="1"/>
          </p:cNvSpPr>
          <p:nvPr/>
        </p:nvSpPr>
        <p:spPr bwMode="auto">
          <a:xfrm>
            <a:off x="2667000" y="457200"/>
            <a:ext cx="381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Stored Energy in Inductors</a:t>
            </a:r>
          </a:p>
        </p:txBody>
      </p:sp>
      <p:sp>
        <p:nvSpPr>
          <p:cNvPr id="18434" name="Text Box 6"/>
          <p:cNvSpPr txBox="1">
            <a:spLocks noChangeArrowheads="1"/>
          </p:cNvSpPr>
          <p:nvPr/>
        </p:nvSpPr>
        <p:spPr bwMode="auto">
          <a:xfrm>
            <a:off x="533400" y="1752600"/>
            <a:ext cx="499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In the absence of mechanical displacement, …</a:t>
            </a:r>
          </a:p>
        </p:txBody>
      </p:sp>
      <p:sp>
        <p:nvSpPr>
          <p:cNvPr id="22535" name="Text Box 6"/>
          <p:cNvSpPr txBox="1">
            <a:spLocks noChangeArrowheads="1"/>
          </p:cNvSpPr>
          <p:nvPr/>
        </p:nvSpPr>
        <p:spPr bwMode="auto">
          <a:xfrm>
            <a:off x="720725" y="4114800"/>
            <a:ext cx="2374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For a linear inductor:</a:t>
            </a:r>
          </a:p>
        </p:txBody>
      </p:sp>
      <p:pic>
        <p:nvPicPr>
          <p:cNvPr id="18436" name="Picture 1"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7797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876800"/>
            <a:ext cx="13589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724400"/>
            <a:ext cx="3365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848100" y="4686300"/>
            <a:ext cx="45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fade">
                                      <p:cBhvr>
                                        <p:cTn id="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1066800"/>
            <a:ext cx="3438525"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9" descr="txp_fig"/>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447800" y="1066800"/>
            <a:ext cx="2016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2"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2135188" y="3175000"/>
            <a:ext cx="101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25"/>
          <p:cNvSpPr>
            <a:spLocks noChangeArrowheads="1"/>
          </p:cNvSpPr>
          <p:nvPr/>
        </p:nvSpPr>
        <p:spPr bwMode="auto">
          <a:xfrm>
            <a:off x="2057400" y="228600"/>
            <a:ext cx="5056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Linear Machines: Solenoid Actuator</a:t>
            </a:r>
          </a:p>
        </p:txBody>
      </p:sp>
      <p:sp>
        <p:nvSpPr>
          <p:cNvPr id="24" name="Text Box 29"/>
          <p:cNvSpPr txBox="1">
            <a:spLocks noChangeArrowheads="1"/>
          </p:cNvSpPr>
          <p:nvPr/>
        </p:nvSpPr>
        <p:spPr bwMode="auto">
          <a:xfrm>
            <a:off x="4648200" y="4419600"/>
            <a:ext cx="403225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2000"/>
              <a:t>Assuming that </a:t>
            </a:r>
            <a:r>
              <a:rPr lang="en-US" sz="2000" i="1"/>
              <a:t>H </a:t>
            </a:r>
            <a:r>
              <a:rPr lang="en-US" sz="2000"/>
              <a:t>outside </a:t>
            </a:r>
            <a:br>
              <a:rPr lang="en-US" sz="2000"/>
            </a:br>
            <a:r>
              <a:rPr lang="en-US" sz="2000"/>
              <a:t>the solenoid is negligible</a:t>
            </a:r>
          </a:p>
          <a:p>
            <a:pPr algn="ctr" eaLnBrk="1" hangingPunct="1"/>
            <a:endParaRPr lang="en-US" sz="2000"/>
          </a:p>
          <a:p>
            <a:pPr algn="ctr" eaLnBrk="1" hangingPunct="1"/>
            <a:r>
              <a:rPr lang="en-US" sz="2000"/>
              <a:t>               inside the solenoid</a:t>
            </a:r>
          </a:p>
          <a:p>
            <a:pPr algn="ctr" eaLnBrk="1" hangingPunct="1"/>
            <a:endParaRPr lang="en-US" sz="2000" i="1" baseline="-25000">
              <a:cs typeface="Arial" charset="0"/>
            </a:endParaRPr>
          </a:p>
          <a:p>
            <a:pPr algn="ctr" eaLnBrk="1" hangingPunct="1"/>
            <a:r>
              <a:rPr lang="en-US" sz="2000" i="1" baseline="-25000">
                <a:cs typeface="Arial" charset="0"/>
              </a:rPr>
              <a:t> </a:t>
            </a:r>
            <a:r>
              <a:rPr lang="en-US" sz="2000">
                <a:cs typeface="Arial" charset="0"/>
              </a:rPr>
              <a:t>and     </a:t>
            </a:r>
            <a:endParaRPr lang="en-US" sz="2000" i="1"/>
          </a:p>
        </p:txBody>
      </p:sp>
      <p:pic>
        <p:nvPicPr>
          <p:cNvPr id="19465" name="Picture 24"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51413" y="5232400"/>
            <a:ext cx="11049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3"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27350" y="2165350"/>
            <a:ext cx="101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4038600"/>
            <a:ext cx="37338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7"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791200"/>
            <a:ext cx="101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8"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5867400"/>
            <a:ext cx="101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2" descr="txp_fi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2667000" y="6096000"/>
            <a:ext cx="101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9" descr="txp_fig"/>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2362200" y="3886200"/>
            <a:ext cx="2016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5"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4856163"/>
            <a:ext cx="1714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6"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43000" y="4800600"/>
            <a:ext cx="22225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7"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75013" y="5345113"/>
            <a:ext cx="2603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8"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840288" y="5943600"/>
            <a:ext cx="15605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9" descr="latex-image-1.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923088" y="5943600"/>
            <a:ext cx="15351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sliced_speaker.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362497" y="941010"/>
            <a:ext cx="4085119"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ChangeArrowheads="1"/>
          </p:cNvSpPr>
          <p:nvPr/>
        </p:nvSpPr>
        <p:spPr bwMode="auto">
          <a:xfrm>
            <a:off x="2325688" y="342900"/>
            <a:ext cx="450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Example: Solenoid with a Core</a:t>
            </a:r>
          </a:p>
        </p:txBody>
      </p:sp>
      <p:sp>
        <p:nvSpPr>
          <p:cNvPr id="11275" name="Text Box 11"/>
          <p:cNvSpPr txBox="1">
            <a:spLocks noChangeArrowheads="1"/>
          </p:cNvSpPr>
          <p:nvPr/>
        </p:nvSpPr>
        <p:spPr bwMode="auto">
          <a:xfrm>
            <a:off x="906463" y="5791200"/>
            <a:ext cx="7331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b="1">
                <a:solidFill>
                  <a:srgbClr val="1A34CD"/>
                </a:solidFill>
                <a:cs typeface="Arial" charset="0"/>
              </a:rPr>
              <a:t>THE CORE IS PULLED INTO THE SOLENOID </a:t>
            </a:r>
            <a:br>
              <a:rPr lang="en-US" sz="1800" b="1">
                <a:solidFill>
                  <a:srgbClr val="1A34CD"/>
                </a:solidFill>
                <a:cs typeface="Arial" charset="0"/>
              </a:rPr>
            </a:br>
            <a:r>
              <a:rPr lang="en-US" sz="1800" b="1">
                <a:solidFill>
                  <a:srgbClr val="1A34CD"/>
                </a:solidFill>
                <a:cs typeface="Arial" charset="0"/>
              </a:rPr>
              <a:t>(FORCE ACTS TO INCREASE L)</a:t>
            </a:r>
            <a:endParaRPr lang="el-GR" sz="1800" b="1">
              <a:solidFill>
                <a:srgbClr val="1A34CD"/>
              </a:solidFill>
              <a:cs typeface="Arial" charset="0"/>
            </a:endParaRPr>
          </a:p>
        </p:txBody>
      </p:sp>
      <p:graphicFrame>
        <p:nvGraphicFramePr>
          <p:cNvPr id="121886" name="Object 30"/>
          <p:cNvGraphicFramePr>
            <a:graphicFrameLocks noChangeAspect="1"/>
          </p:cNvGraphicFramePr>
          <p:nvPr/>
        </p:nvGraphicFramePr>
        <p:xfrm>
          <a:off x="4572000" y="2713038"/>
          <a:ext cx="4325938" cy="2271712"/>
        </p:xfrm>
        <a:graphic>
          <a:graphicData uri="http://schemas.openxmlformats.org/presentationml/2006/ole">
            <mc:AlternateContent xmlns:mc="http://schemas.openxmlformats.org/markup-compatibility/2006">
              <mc:Choice xmlns:v="urn:schemas-microsoft-com:vml" Requires="v">
                <p:oleObj spid="_x0000_s20533" name="Equation" r:id="rId6" imgW="2806700" imgH="1473200" progId="">
                  <p:embed/>
                </p:oleObj>
              </mc:Choice>
              <mc:Fallback>
                <p:oleObj name="Equation" r:id="rId6" imgW="2806700" imgH="1473200" progId="">
                  <p:embed/>
                  <p:pic>
                    <p:nvPicPr>
                      <p:cNvPr id="0" name="Picture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713038"/>
                        <a:ext cx="4325938" cy="2271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 Box 11"/>
          <p:cNvSpPr txBox="1">
            <a:spLocks noChangeArrowheads="1"/>
          </p:cNvSpPr>
          <p:nvPr/>
        </p:nvSpPr>
        <p:spPr bwMode="auto">
          <a:xfrm>
            <a:off x="1003300" y="1157288"/>
            <a:ext cx="7073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just" eaLnBrk="1" hangingPunct="1">
              <a:lnSpc>
                <a:spcPct val="150000"/>
              </a:lnSpc>
              <a:buFontTx/>
              <a:buChar char="•"/>
            </a:pPr>
            <a:r>
              <a:rPr lang="en-US" sz="2000">
                <a:cs typeface="Arial" charset="0"/>
              </a:rPr>
              <a:t>Inductance:  </a:t>
            </a:r>
          </a:p>
          <a:p>
            <a:pPr algn="just" eaLnBrk="1" hangingPunct="1">
              <a:lnSpc>
                <a:spcPct val="150000"/>
              </a:lnSpc>
              <a:buFontTx/>
              <a:buChar char="•"/>
            </a:pPr>
            <a:r>
              <a:rPr lang="en-US" sz="2000">
                <a:cs typeface="Arial" charset="0"/>
              </a:rPr>
              <a:t>Force:</a:t>
            </a:r>
            <a:endParaRPr lang="en-US" sz="2000" i="1" baseline="30000">
              <a:cs typeface="Arial" charset="0"/>
            </a:endParaRPr>
          </a:p>
        </p:txBody>
      </p:sp>
      <p:pic>
        <p:nvPicPr>
          <p:cNvPr id="20485"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819400"/>
            <a:ext cx="37338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0"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14800" y="4572000"/>
            <a:ext cx="101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21"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4648200"/>
            <a:ext cx="101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2" descr="txp_fig"/>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2667000" y="4876800"/>
            <a:ext cx="101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362200" y="2667000"/>
            <a:ext cx="2016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4"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636963"/>
            <a:ext cx="1714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25"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43000" y="3581400"/>
            <a:ext cx="22225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26"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75013" y="4125913"/>
            <a:ext cx="2603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4"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133600" y="1714500"/>
            <a:ext cx="4559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5" descr="latex-image-1.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705100" y="1358900"/>
            <a:ext cx="5905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21886"/>
                                        </p:tgtEl>
                                        <p:attrNameLst>
                                          <p:attrName>style.visibility</p:attrName>
                                        </p:attrNameLst>
                                      </p:cBhvr>
                                      <p:to>
                                        <p:strVal val="visible"/>
                                      </p:to>
                                    </p:set>
                                    <p:animEffect transition="in" filter="wipe(up)">
                                      <p:cBhvr>
                                        <p:cTn id="11" dur="5000"/>
                                        <p:tgtEl>
                                          <p:spTgt spid="12188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530"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531" name="Rectangle 6"/>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532"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533" name="Rectangle 8"/>
          <p:cNvSpPr>
            <a:spLocks noChangeArrowheads="1"/>
          </p:cNvSpPr>
          <p:nvPr/>
        </p:nvSpPr>
        <p:spPr bwMode="auto">
          <a:xfrm>
            <a:off x="0" y="11461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600"/>
          </a:p>
        </p:txBody>
      </p:sp>
      <p:sp>
        <p:nvSpPr>
          <p:cNvPr id="22534" name="Rectangle 9"/>
          <p:cNvSpPr>
            <a:spLocks noChangeArrowheads="1"/>
          </p:cNvSpPr>
          <p:nvPr/>
        </p:nvSpPr>
        <p:spPr bwMode="auto">
          <a:xfrm>
            <a:off x="0" y="1824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535" name="Rectangle 10"/>
          <p:cNvSpPr>
            <a:spLocks noChangeArrowheads="1"/>
          </p:cNvSpPr>
          <p:nvPr/>
        </p:nvSpPr>
        <p:spPr bwMode="auto">
          <a:xfrm>
            <a:off x="0" y="1614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536" name="Rectangle 11"/>
          <p:cNvSpPr>
            <a:spLocks noChangeArrowheads="1"/>
          </p:cNvSpPr>
          <p:nvPr/>
        </p:nvSpPr>
        <p:spPr bwMode="auto">
          <a:xfrm>
            <a:off x="0" y="2652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537" name="Rectangle 12"/>
          <p:cNvSpPr>
            <a:spLocks noChangeArrowheads="1"/>
          </p:cNvSpPr>
          <p:nvPr/>
        </p:nvSpPr>
        <p:spPr bwMode="auto">
          <a:xfrm>
            <a:off x="0" y="1833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538" name="Rectangle 13"/>
          <p:cNvSpPr>
            <a:spLocks noChangeArrowheads="1"/>
          </p:cNvSpPr>
          <p:nvPr/>
        </p:nvSpPr>
        <p:spPr bwMode="auto">
          <a:xfrm>
            <a:off x="0" y="1719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539" name="Rectangle 14"/>
          <p:cNvSpPr>
            <a:spLocks noChangeArrowheads="1"/>
          </p:cNvSpPr>
          <p:nvPr/>
        </p:nvSpPr>
        <p:spPr bwMode="auto">
          <a:xfrm>
            <a:off x="6156325" y="1420813"/>
            <a:ext cx="231775" cy="230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40" name="Text Box 90"/>
          <p:cNvSpPr txBox="1">
            <a:spLocks noChangeArrowheads="1"/>
          </p:cNvSpPr>
          <p:nvPr/>
        </p:nvSpPr>
        <p:spPr bwMode="auto">
          <a:xfrm>
            <a:off x="1928813" y="1219200"/>
            <a:ext cx="1376362" cy="40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50000"/>
              </a:spcBef>
            </a:pPr>
            <a:r>
              <a:rPr lang="en-US" sz="2000">
                <a:cs typeface="Arial" charset="0"/>
              </a:rPr>
              <a:t>hot wire</a:t>
            </a:r>
            <a:endParaRPr lang="en-US" sz="2000" i="1">
              <a:cs typeface="Arial" charset="0"/>
            </a:endParaRPr>
          </a:p>
        </p:txBody>
      </p:sp>
      <p:sp>
        <p:nvSpPr>
          <p:cNvPr id="22541" name="Text Box 91"/>
          <p:cNvSpPr txBox="1">
            <a:spLocks noChangeArrowheads="1"/>
          </p:cNvSpPr>
          <p:nvPr/>
        </p:nvSpPr>
        <p:spPr bwMode="auto">
          <a:xfrm>
            <a:off x="6324600" y="1289050"/>
            <a:ext cx="2203450" cy="463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50000"/>
              </a:spcBef>
            </a:pPr>
            <a:r>
              <a:rPr lang="en-US" sz="2000">
                <a:cs typeface="Arial" charset="0"/>
              </a:rPr>
              <a:t>neutral wire</a:t>
            </a:r>
            <a:endParaRPr lang="en-US" sz="2000" i="1">
              <a:cs typeface="Arial" charset="0"/>
            </a:endParaRPr>
          </a:p>
        </p:txBody>
      </p:sp>
      <p:sp>
        <p:nvSpPr>
          <p:cNvPr id="22542" name="Text Box 126"/>
          <p:cNvSpPr txBox="1">
            <a:spLocks noChangeArrowheads="1"/>
          </p:cNvSpPr>
          <p:nvPr/>
        </p:nvSpPr>
        <p:spPr bwMode="auto">
          <a:xfrm>
            <a:off x="1295400" y="4953000"/>
            <a:ext cx="1622425" cy="638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50000"/>
              </a:spcBef>
            </a:pPr>
            <a:r>
              <a:rPr lang="en-US" sz="2000">
                <a:cs typeface="Arial" charset="0"/>
              </a:rPr>
              <a:t>solenoid switch</a:t>
            </a:r>
            <a:endParaRPr lang="en-US" sz="2000" i="1">
              <a:cs typeface="Arial" charset="0"/>
            </a:endParaRPr>
          </a:p>
        </p:txBody>
      </p:sp>
      <p:sp>
        <p:nvSpPr>
          <p:cNvPr id="22543" name="Text Box 127"/>
          <p:cNvSpPr txBox="1">
            <a:spLocks noChangeArrowheads="1"/>
          </p:cNvSpPr>
          <p:nvPr/>
        </p:nvSpPr>
        <p:spPr bwMode="auto">
          <a:xfrm>
            <a:off x="533400" y="5988050"/>
            <a:ext cx="72644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lnSpc>
                <a:spcPct val="90000"/>
              </a:lnSpc>
              <a:spcBef>
                <a:spcPct val="50000"/>
              </a:spcBef>
            </a:pPr>
            <a:r>
              <a:rPr lang="en-US" sz="2000">
                <a:cs typeface="Arial" charset="0"/>
              </a:rPr>
              <a:t>If the current in the hot wire is the same as the current in the</a:t>
            </a:r>
          </a:p>
          <a:p>
            <a:pPr eaLnBrk="1" hangingPunct="1">
              <a:lnSpc>
                <a:spcPct val="90000"/>
              </a:lnSpc>
              <a:spcBef>
                <a:spcPct val="50000"/>
              </a:spcBef>
            </a:pPr>
            <a:r>
              <a:rPr lang="en-US" sz="2000">
                <a:cs typeface="Arial" charset="0"/>
              </a:rPr>
              <a:t>neutral wire, the induced current in the secondary is zero.</a:t>
            </a:r>
          </a:p>
        </p:txBody>
      </p:sp>
      <p:sp>
        <p:nvSpPr>
          <p:cNvPr id="22544" name="Text Box 128"/>
          <p:cNvSpPr txBox="1">
            <a:spLocks noChangeArrowheads="1"/>
          </p:cNvSpPr>
          <p:nvPr/>
        </p:nvSpPr>
        <p:spPr bwMode="auto">
          <a:xfrm>
            <a:off x="4114800" y="1422400"/>
            <a:ext cx="1490663" cy="40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50000"/>
              </a:spcBef>
            </a:pPr>
            <a:r>
              <a:rPr lang="en-US" sz="2000">
                <a:cs typeface="Arial" charset="0"/>
              </a:rPr>
              <a:t>secondary</a:t>
            </a:r>
            <a:endParaRPr lang="en-US" sz="2000" i="1">
              <a:cs typeface="Arial" charset="0"/>
            </a:endParaRPr>
          </a:p>
        </p:txBody>
      </p:sp>
      <p:sp>
        <p:nvSpPr>
          <p:cNvPr id="22545" name="Rectangle 134"/>
          <p:cNvSpPr>
            <a:spLocks noChangeArrowheads="1"/>
          </p:cNvSpPr>
          <p:nvPr/>
        </p:nvSpPr>
        <p:spPr bwMode="auto">
          <a:xfrm>
            <a:off x="2895600" y="381000"/>
            <a:ext cx="497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Example: Differential Transformer</a:t>
            </a:r>
          </a:p>
        </p:txBody>
      </p:sp>
      <p:pic>
        <p:nvPicPr>
          <p:cNvPr id="2254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24000"/>
            <a:ext cx="54483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4578"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4579" name="Rectangle 6"/>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458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4581" name="Rectangle 8"/>
          <p:cNvSpPr>
            <a:spLocks noChangeArrowheads="1"/>
          </p:cNvSpPr>
          <p:nvPr/>
        </p:nvSpPr>
        <p:spPr bwMode="auto">
          <a:xfrm>
            <a:off x="0" y="1314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atin typeface="Arial" charset="0"/>
            </a:endParaRPr>
          </a:p>
        </p:txBody>
      </p:sp>
      <p:sp>
        <p:nvSpPr>
          <p:cNvPr id="24582" name="Rectangle 10"/>
          <p:cNvSpPr>
            <a:spLocks noChangeArrowheads="1"/>
          </p:cNvSpPr>
          <p:nvPr/>
        </p:nvSpPr>
        <p:spPr bwMode="auto">
          <a:xfrm>
            <a:off x="0" y="1614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4583" name="Rectangle 11"/>
          <p:cNvSpPr>
            <a:spLocks noChangeArrowheads="1"/>
          </p:cNvSpPr>
          <p:nvPr/>
        </p:nvSpPr>
        <p:spPr bwMode="auto">
          <a:xfrm>
            <a:off x="0" y="2652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4584" name="Rectangle 13"/>
          <p:cNvSpPr>
            <a:spLocks noChangeArrowheads="1"/>
          </p:cNvSpPr>
          <p:nvPr/>
        </p:nvSpPr>
        <p:spPr bwMode="auto">
          <a:xfrm>
            <a:off x="0" y="1719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4585" name="Rectangle 14"/>
          <p:cNvSpPr>
            <a:spLocks noChangeArrowheads="1"/>
          </p:cNvSpPr>
          <p:nvPr/>
        </p:nvSpPr>
        <p:spPr bwMode="auto">
          <a:xfrm>
            <a:off x="6156325" y="1420813"/>
            <a:ext cx="231775" cy="230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4586" name="Text Box 90"/>
          <p:cNvSpPr txBox="1">
            <a:spLocks noChangeArrowheads="1"/>
          </p:cNvSpPr>
          <p:nvPr/>
        </p:nvSpPr>
        <p:spPr bwMode="auto">
          <a:xfrm>
            <a:off x="1928813" y="1193800"/>
            <a:ext cx="1376362" cy="40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50000"/>
              </a:spcBef>
            </a:pPr>
            <a:r>
              <a:rPr lang="en-US" sz="2000">
                <a:cs typeface="Arial" charset="0"/>
              </a:rPr>
              <a:t>hot wire</a:t>
            </a:r>
            <a:endParaRPr lang="en-US" sz="2000" i="1">
              <a:cs typeface="Arial" charset="0"/>
            </a:endParaRPr>
          </a:p>
        </p:txBody>
      </p:sp>
      <p:sp>
        <p:nvSpPr>
          <p:cNvPr id="24587" name="Text Box 91"/>
          <p:cNvSpPr txBox="1">
            <a:spLocks noChangeArrowheads="1"/>
          </p:cNvSpPr>
          <p:nvPr/>
        </p:nvSpPr>
        <p:spPr bwMode="auto">
          <a:xfrm>
            <a:off x="6484938" y="1316038"/>
            <a:ext cx="2203450" cy="463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50000"/>
              </a:spcBef>
            </a:pPr>
            <a:r>
              <a:rPr lang="en-US" sz="2000">
                <a:cs typeface="Arial" charset="0"/>
              </a:rPr>
              <a:t>neutral wire</a:t>
            </a:r>
            <a:endParaRPr lang="en-US" sz="2000" i="1">
              <a:cs typeface="Arial" charset="0"/>
            </a:endParaRPr>
          </a:p>
        </p:txBody>
      </p:sp>
      <p:sp>
        <p:nvSpPr>
          <p:cNvPr id="24588" name="Text Box 97"/>
          <p:cNvSpPr txBox="1">
            <a:spLocks noChangeArrowheads="1"/>
          </p:cNvSpPr>
          <p:nvPr/>
        </p:nvSpPr>
        <p:spPr bwMode="auto">
          <a:xfrm>
            <a:off x="1295400" y="4772025"/>
            <a:ext cx="1622425" cy="638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50000"/>
              </a:spcBef>
            </a:pPr>
            <a:r>
              <a:rPr lang="en-US" sz="2000">
                <a:cs typeface="Arial" charset="0"/>
              </a:rPr>
              <a:t>solenoid switch</a:t>
            </a:r>
            <a:endParaRPr lang="en-US" sz="2000" i="1">
              <a:cs typeface="Arial" charset="0"/>
            </a:endParaRPr>
          </a:p>
        </p:txBody>
      </p:sp>
      <p:sp>
        <p:nvSpPr>
          <p:cNvPr id="24589" name="Text Box 98"/>
          <p:cNvSpPr txBox="1">
            <a:spLocks noChangeArrowheads="1"/>
          </p:cNvSpPr>
          <p:nvPr/>
        </p:nvSpPr>
        <p:spPr bwMode="auto">
          <a:xfrm>
            <a:off x="703263" y="5715000"/>
            <a:ext cx="60785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50000"/>
              </a:spcBef>
            </a:pPr>
            <a:r>
              <a:rPr lang="en-US" sz="2000">
                <a:cs typeface="Arial" charset="0"/>
              </a:rPr>
              <a:t>If some current is lost,</a:t>
            </a:r>
          </a:p>
          <a:p>
            <a:pPr eaLnBrk="1" hangingPunct="1">
              <a:spcBef>
                <a:spcPct val="50000"/>
              </a:spcBef>
            </a:pPr>
            <a:r>
              <a:rPr lang="en-US" sz="2000">
                <a:cs typeface="Arial" charset="0"/>
              </a:rPr>
              <a:t>current in the secondary opens the solenoid switch.</a:t>
            </a:r>
          </a:p>
        </p:txBody>
      </p:sp>
      <p:sp>
        <p:nvSpPr>
          <p:cNvPr id="24590" name="Text Box 99"/>
          <p:cNvSpPr txBox="1">
            <a:spLocks noChangeArrowheads="1"/>
          </p:cNvSpPr>
          <p:nvPr/>
        </p:nvSpPr>
        <p:spPr bwMode="auto">
          <a:xfrm>
            <a:off x="4343400" y="1358900"/>
            <a:ext cx="1490663" cy="40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spcBef>
                <a:spcPct val="50000"/>
              </a:spcBef>
            </a:pPr>
            <a:r>
              <a:rPr lang="en-US" sz="2000">
                <a:cs typeface="Arial" charset="0"/>
              </a:rPr>
              <a:t>secondary</a:t>
            </a:r>
            <a:endParaRPr lang="en-US" sz="2000" i="1">
              <a:cs typeface="Arial" charset="0"/>
            </a:endParaRPr>
          </a:p>
        </p:txBody>
      </p:sp>
      <p:sp>
        <p:nvSpPr>
          <p:cNvPr id="24591" name="Rectangle 132"/>
          <p:cNvSpPr>
            <a:spLocks noChangeArrowheads="1"/>
          </p:cNvSpPr>
          <p:nvPr/>
        </p:nvSpPr>
        <p:spPr bwMode="auto">
          <a:xfrm>
            <a:off x="2133600" y="381000"/>
            <a:ext cx="497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Example: Differential Transformer</a:t>
            </a:r>
          </a:p>
        </p:txBody>
      </p:sp>
      <p:pic>
        <p:nvPicPr>
          <p:cNvPr id="245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00200"/>
            <a:ext cx="52197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ChangeArrowheads="1"/>
          </p:cNvSpPr>
          <p:nvPr/>
        </p:nvSpPr>
        <p:spPr bwMode="auto">
          <a:xfrm>
            <a:off x="1284288" y="561975"/>
            <a:ext cx="6567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t>Rotational Mechanics  …  Motors &amp; Generators</a:t>
            </a:r>
          </a:p>
        </p:txBody>
      </p:sp>
      <p:sp>
        <p:nvSpPr>
          <p:cNvPr id="26626" name="Text Box 3"/>
          <p:cNvSpPr txBox="1">
            <a:spLocks noChangeArrowheads="1"/>
          </p:cNvSpPr>
          <p:nvPr/>
        </p:nvSpPr>
        <p:spPr bwMode="auto">
          <a:xfrm>
            <a:off x="1330325" y="1477963"/>
            <a:ext cx="65198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a:t>The translational variables </a:t>
            </a:r>
            <a:r>
              <a:rPr lang="en-US" sz="1800" i="1"/>
              <a:t>x</a:t>
            </a:r>
            <a:r>
              <a:rPr lang="en-US" sz="1800"/>
              <a:t> and </a:t>
            </a:r>
            <a:r>
              <a:rPr lang="en-US" sz="1800" i="1"/>
              <a:t>f</a:t>
            </a:r>
            <a:r>
              <a:rPr lang="en-US" sz="1800"/>
              <a:t> become </a:t>
            </a:r>
            <a:br>
              <a:rPr lang="en-US" sz="1800"/>
            </a:br>
            <a:r>
              <a:rPr lang="en-US" sz="1800"/>
              <a:t>the rotational variables </a:t>
            </a:r>
            <a:r>
              <a:rPr lang="el-GR" sz="1800" i="1">
                <a:cs typeface="Arial" charset="0"/>
              </a:rPr>
              <a:t>θ</a:t>
            </a:r>
            <a:r>
              <a:rPr lang="en-US" sz="1800">
                <a:cs typeface="Arial" charset="0"/>
              </a:rPr>
              <a:t> and </a:t>
            </a:r>
            <a:r>
              <a:rPr lang="en-US" sz="1800" i="1">
                <a:cs typeface="Arial" charset="0"/>
              </a:rPr>
              <a:t>T</a:t>
            </a:r>
            <a:r>
              <a:rPr lang="en-US" sz="1800">
                <a:cs typeface="Arial" charset="0"/>
              </a:rPr>
              <a:t>.  </a:t>
            </a:r>
            <a:br>
              <a:rPr lang="en-US" sz="1800">
                <a:cs typeface="Arial" charset="0"/>
              </a:rPr>
            </a:br>
            <a:r>
              <a:rPr lang="en-US" sz="1800">
                <a:cs typeface="Arial" charset="0"/>
              </a:rPr>
              <a:t>All else remains the same.</a:t>
            </a:r>
            <a:endParaRPr lang="el-GR" sz="1800">
              <a:cs typeface="Arial" charset="0"/>
            </a:endParaRPr>
          </a:p>
        </p:txBody>
      </p:sp>
      <p:grpSp>
        <p:nvGrpSpPr>
          <p:cNvPr id="26627" name="Group 24"/>
          <p:cNvGrpSpPr>
            <a:grpSpLocks/>
          </p:cNvGrpSpPr>
          <p:nvPr/>
        </p:nvGrpSpPr>
        <p:grpSpPr bwMode="auto">
          <a:xfrm>
            <a:off x="1446213" y="2733675"/>
            <a:ext cx="1693862" cy="684213"/>
            <a:chOff x="2264" y="3457"/>
            <a:chExt cx="1067" cy="431"/>
          </a:xfrm>
        </p:grpSpPr>
        <p:grpSp>
          <p:nvGrpSpPr>
            <p:cNvPr id="26642" name="Group 8"/>
            <p:cNvGrpSpPr>
              <a:grpSpLocks/>
            </p:cNvGrpSpPr>
            <p:nvPr/>
          </p:nvGrpSpPr>
          <p:grpSpPr bwMode="auto">
            <a:xfrm>
              <a:off x="2264" y="3457"/>
              <a:ext cx="616" cy="431"/>
              <a:chOff x="2264" y="3457"/>
              <a:chExt cx="616" cy="431"/>
            </a:xfrm>
          </p:grpSpPr>
          <p:sp>
            <p:nvSpPr>
              <p:cNvPr id="26645" name="Line 4"/>
              <p:cNvSpPr>
                <a:spLocks noChangeShapeType="1"/>
              </p:cNvSpPr>
              <p:nvPr/>
            </p:nvSpPr>
            <p:spPr bwMode="auto">
              <a:xfrm>
                <a:off x="2264" y="3457"/>
                <a:ext cx="0" cy="4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646" name="Line 5"/>
              <p:cNvSpPr>
                <a:spLocks noChangeShapeType="1"/>
              </p:cNvSpPr>
              <p:nvPr/>
            </p:nvSpPr>
            <p:spPr bwMode="auto">
              <a:xfrm>
                <a:off x="2264" y="3601"/>
                <a:ext cx="6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647" name="Line 6"/>
              <p:cNvSpPr>
                <a:spLocks noChangeShapeType="1"/>
              </p:cNvSpPr>
              <p:nvPr/>
            </p:nvSpPr>
            <p:spPr bwMode="auto">
              <a:xfrm>
                <a:off x="2880" y="3601"/>
                <a:ext cx="0" cy="14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648" name="Line 7"/>
              <p:cNvSpPr>
                <a:spLocks noChangeShapeType="1"/>
              </p:cNvSpPr>
              <p:nvPr/>
            </p:nvSpPr>
            <p:spPr bwMode="auto">
              <a:xfrm>
                <a:off x="2264" y="3744"/>
                <a:ext cx="6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sp>
          <p:nvSpPr>
            <p:cNvPr id="26643" name="Line 14"/>
            <p:cNvSpPr>
              <a:spLocks noChangeShapeType="1"/>
            </p:cNvSpPr>
            <p:nvPr/>
          </p:nvSpPr>
          <p:spPr bwMode="auto">
            <a:xfrm>
              <a:off x="2880" y="3667"/>
              <a:ext cx="32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44" name="Text Box 15"/>
            <p:cNvSpPr txBox="1">
              <a:spLocks noChangeArrowheads="1"/>
            </p:cNvSpPr>
            <p:nvPr/>
          </p:nvSpPr>
          <p:spPr bwMode="auto">
            <a:xfrm>
              <a:off x="3215" y="3538"/>
              <a:ext cx="1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endParaRPr lang="en-US" sz="1800" i="1">
                <a:solidFill>
                  <a:srgbClr val="FF0000"/>
                </a:solidFill>
              </a:endParaRPr>
            </a:p>
          </p:txBody>
        </p:sp>
      </p:grpSp>
      <p:grpSp>
        <p:nvGrpSpPr>
          <p:cNvPr id="26628" name="Group 9"/>
          <p:cNvGrpSpPr>
            <a:grpSpLocks/>
          </p:cNvGrpSpPr>
          <p:nvPr/>
        </p:nvGrpSpPr>
        <p:grpSpPr bwMode="auto">
          <a:xfrm>
            <a:off x="6053138" y="2735263"/>
            <a:ext cx="977900" cy="684212"/>
            <a:chOff x="2264" y="3457"/>
            <a:chExt cx="616" cy="431"/>
          </a:xfrm>
        </p:grpSpPr>
        <p:sp>
          <p:nvSpPr>
            <p:cNvPr id="26638" name="Line 10"/>
            <p:cNvSpPr>
              <a:spLocks noChangeShapeType="1"/>
            </p:cNvSpPr>
            <p:nvPr/>
          </p:nvSpPr>
          <p:spPr bwMode="auto">
            <a:xfrm>
              <a:off x="2264" y="3457"/>
              <a:ext cx="0" cy="4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639" name="Line 11"/>
            <p:cNvSpPr>
              <a:spLocks noChangeShapeType="1"/>
            </p:cNvSpPr>
            <p:nvPr/>
          </p:nvSpPr>
          <p:spPr bwMode="auto">
            <a:xfrm>
              <a:off x="2264" y="3601"/>
              <a:ext cx="6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640" name="Line 12"/>
            <p:cNvSpPr>
              <a:spLocks noChangeShapeType="1"/>
            </p:cNvSpPr>
            <p:nvPr/>
          </p:nvSpPr>
          <p:spPr bwMode="auto">
            <a:xfrm>
              <a:off x="2880" y="3601"/>
              <a:ext cx="0" cy="14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641" name="Line 13"/>
            <p:cNvSpPr>
              <a:spLocks noChangeShapeType="1"/>
            </p:cNvSpPr>
            <p:nvPr/>
          </p:nvSpPr>
          <p:spPr bwMode="auto">
            <a:xfrm>
              <a:off x="2264" y="3744"/>
              <a:ext cx="6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26629" name="Group 20"/>
          <p:cNvGrpSpPr>
            <a:grpSpLocks/>
          </p:cNvGrpSpPr>
          <p:nvPr/>
        </p:nvGrpSpPr>
        <p:grpSpPr bwMode="auto">
          <a:xfrm>
            <a:off x="6645275" y="2794000"/>
            <a:ext cx="750888" cy="576263"/>
            <a:chOff x="1100" y="2408"/>
            <a:chExt cx="473" cy="363"/>
          </a:xfrm>
        </p:grpSpPr>
        <p:sp>
          <p:nvSpPr>
            <p:cNvPr id="26635" name="Oval 16"/>
            <p:cNvSpPr>
              <a:spLocks noChangeArrowheads="1"/>
            </p:cNvSpPr>
            <p:nvPr/>
          </p:nvSpPr>
          <p:spPr bwMode="auto">
            <a:xfrm>
              <a:off x="1100" y="2408"/>
              <a:ext cx="386" cy="363"/>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6636" name="Rectangle 17"/>
            <p:cNvSpPr>
              <a:spLocks noChangeArrowheads="1"/>
            </p:cNvSpPr>
            <p:nvPr/>
          </p:nvSpPr>
          <p:spPr bwMode="auto">
            <a:xfrm>
              <a:off x="1383" y="2464"/>
              <a:ext cx="190" cy="2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a:endParaRPr lang="en-US"/>
            </a:p>
          </p:txBody>
        </p:sp>
        <p:sp>
          <p:nvSpPr>
            <p:cNvPr id="26637" name="Line 19"/>
            <p:cNvSpPr>
              <a:spLocks noChangeShapeType="1"/>
            </p:cNvSpPr>
            <p:nvPr/>
          </p:nvSpPr>
          <p:spPr bwMode="auto">
            <a:xfrm rot="1564076">
              <a:off x="1375" y="2442"/>
              <a:ext cx="6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pic>
        <p:nvPicPr>
          <p:cNvPr id="26630" name="Picture 23"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2900" y="4319588"/>
            <a:ext cx="1854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4"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0075" y="4319588"/>
            <a:ext cx="187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57700" y="2476500"/>
            <a:ext cx="45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900363"/>
            <a:ext cx="520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2"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89800" y="2895600"/>
            <a:ext cx="558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500"/>
  <p:tag name="DEFAULTHEIGHT" val="560"/>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 = \frac{d\lambda}{dt}= \frac{d (Li)}{dt} = L \frac{di}{dt}&#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17.875"/>
  <p:tag name="PICTUREFILESIZE" val="6034"/>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 = \frac{d\lambda}{dt}= \frac{d (Li)}{dt} = L \frac{di}{dt}&#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17.875"/>
  <p:tag name="PICTUREFILESIZE" val="6034"/>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 = \frac{d\lambda}{dt}= \frac{d (Li)}{dt} = L \frac{di}{dt}&#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17.875"/>
  <p:tag name="PICTUREFILESIZE" val="6034"/>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L(r) = \frac{\mu_o N^2 \pi r^2}{h}&#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60.875"/>
  <p:tag name="PICTUREFILESIZE" val="4385"/>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W_{s}(\Phi,r) = \frac{1}{2} \frac{\lambda^2}{L}&#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56"/>
  <p:tag name="PICTUREFILESIZE" val="4412"/>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_r=  -  \frac{\partial W_s}{\partial r} |_{\lambd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24.875"/>
  <p:tag name="PICTUREFILESIZE" val="3489"/>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x&#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2"/>
  <p:tag name="PICTUREFILESIZE" val="456"/>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l&#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6"/>
  <p:tag name="PICTUREFILESIZE" val="308"/>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l&#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6"/>
  <p:tag name="PICTUREFILESIZE" val="308"/>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x&#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2"/>
  <p:tag name="PICTUREFILESIZE" val="456"/>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dW_s}{dt} = i\cdot v -  f_r \frac{dr}{d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72"/>
  <p:tag name="PICTUREFILESIZE" val="4918"/>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l&#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6"/>
  <p:tag name="PICTUREFILESIZE" val="308"/>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x&#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2"/>
  <p:tag name="PICTUREFILESIZE" val="456"/>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i&#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7"/>
  <p:tag name="PICTUREFILESIZE" val="372"/>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
  <p:tag name="PICTUREFILESIZE" val="399"/>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W_{s}}{V}&#10;= \frac{1}{2} \mu_o H_{gap}^2 &#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42.875"/>
  <p:tag name="PICTUREFILESIZE" val="4486"/>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W_{s}&#10;= (A d) \frac{1}{2} \frac{B_{gap}^2}{\mu_o}&#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63.875"/>
  <p:tag name="PICTUREFILESIZE" val="5703"/>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_r=  -  \frac{\partial W_s}{\partial d}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8"/>
  <p:tag name="PICTUREFILESIZE" val="3088"/>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d&#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0.875"/>
  <p:tag name="PICTUREFILESIZE" val="48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dW_s}{dt} = i\cdot v -  f_r \frac{dr}{d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72"/>
  <p:tag name="PICTUREFILESIZE" val="4918"/>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f}{A}= \frac{B^2_{gap}}{2 \mu_o}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94"/>
  <p:tag name="PICTUREFILESIZE" val="3684"/>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sigm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7"/>
  <p:tag name="PICTUREFILESIZE" val="438"/>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sigm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31"/>
  <p:tag name="PICTUREFILESIZE" val="497"/>
</p:tagLst>
</file>

<file path=ppt/tags/tag3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6"/>
  <p:tag name="PICTUREFILESIZE" val="459"/>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o E A = \sigma 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09"/>
  <p:tag name="PICTUREFILESIZE" val="1843"/>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 = \frac{\sigma}{\epsilon_o}&#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66"/>
  <p:tag name="PICTUREFILESIZE" val="1420"/>
</p:tagLst>
</file>

<file path=ppt/tags/tag3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 qE = \sigma A \frac{\sigma}{\epsilon_o}&#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48"/>
  <p:tag name="PICTUREFILESIZE" val="3025"/>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 = qE = \frac{\sigma^2 A}{\epsilon_o} = \epsilon_o E^2 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14.875"/>
  <p:tag name="PICTUREFILESIZE" val="4678"/>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q= C v&#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67.875"/>
  <p:tag name="PICTUREFILESIZE" val="1344"/>
</p:tagLst>
</file>

<file path=ppt/tags/tag3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Delt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8"/>
  <p:tag name="PICTUREFILESIZE" val="573"/>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dW_s}{dt} = i\cdot v -  f_r \frac{dr}{d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72"/>
  <p:tag name="PICTUREFILESIZE" val="4918"/>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rho&#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5.875"/>
  <p:tag name="PICTUREFILESIZE" val="488"/>
</p:tagLst>
</file>

<file path=ppt/tags/tag4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rho&#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8.875"/>
  <p:tag name="PICTUREFILESIZE" val="536"/>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6"/>
  <p:tag name="PICTUREFILESIZE" val="459"/>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6"/>
  <p:tag name="PICTUREFILESIZE" val="459"/>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x&#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2"/>
  <p:tag name="PICTUREFILESIZE" val="456"/>
</p:tagLst>
</file>

<file path=ppt/tags/tag4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x&#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2"/>
  <p:tag name="PICTUREFILESIZE" val="456"/>
</p:tagLst>
</file>

<file path=ppt/tags/tag4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sigma}{\epsilon_o}&#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8"/>
  <p:tag name="PICTUREFILESIZE" val="805"/>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 \underbrace{\frac{1}{2} \frac{\sigma}{\epsilon_o} }_{\mbox{Avg. E}}&#10;\underbrace{\frac{\sigma}{\Delta} }_{\rho} \underbrace{\Delta A }_{V}&#10;= \frac{\sigma^2 A}{2 \epsilon_o} = \frac{1}{2} \epsilon_o E^2 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369"/>
  <p:tag name="PICTUREFILESIZE" val="12571"/>
</p:tagLst>
</file>

<file path=ppt/tags/tag4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rho = -\sigma/\Delt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15.875"/>
  <p:tag name="PICTUREFILESIZE" val="1688"/>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rho = +\sigma/\Delt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21.875"/>
  <p:tag name="PICTUREFILESIZE" val="1800"/>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dW_s}{dt} = i\cdot v -  f_r \frac{dr}{d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72"/>
  <p:tag name="PICTUREFILESIZE" val="4918"/>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  \frac{\partial W_s}{\partial x}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2"/>
  <p:tag name="PICTUREFILESIZE" val="2933"/>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dW_s(q,x)}{dt} =  \frac{\partial W_s}{\partial q} \frac{d q}{dt} +  \frac{\partial W_s}{\partial x} \frac{dx}{d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286"/>
  <p:tag name="PICTUREFILESIZE" val="11202"/>
</p:tagLst>
</file>

<file path=ppt/tags/tag5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dW_s}{dt} = i\cdot v -  f \frac{dx}{d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68"/>
  <p:tag name="PICTUREFILESIZE" val="4875"/>
</p:tagLst>
</file>

<file path=ppt/tags/tag5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 =  C \frac{dv}{dt} v -  f \frac{dx}{d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8"/>
  <p:tag name="PICTUREFILESIZE" val="4255"/>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P_{elec} = v \cdot i = v \cdot \frac{dq}{dt}&#10;$$&#10;\end{document}"/>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87"/>
  <p:tag name="PICTUREFILESIZE" val="3981"/>
</p:tagLst>
</file>

<file path=ppt/tags/tag5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W_s = \int P_{elec} \,\,dt = \int v \frac{d q}{dt} dt = \int v\,\,dq&#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343"/>
  <p:tag name="PICTUREFILESIZE" val="8765"/>
</p:tagLst>
</file>

<file path=ppt/tags/tag5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W_s = &#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52"/>
  <p:tag name="PICTUREFILESIZE" val="1067"/>
</p:tagLst>
</file>

<file path=ppt/tags/tag5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 &#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36"/>
  <p:tag name="PICTUREFILESIZE" val="550"/>
</p:tagLst>
</file>

<file path=ppt/tags/tag5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 \frac{v^2}{2}\, \frac{dC}{dx}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0"/>
  <p:tag name="PICTUREFILESIZE" val="3381"/>
</p:tagLst>
</file>

<file path=ppt/tags/tag5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C(x) = \frac{\epsilon_oA}{x}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14"/>
  <p:tag name="PICTUREFILESIZE" val="293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dW_s}{dt} = i\cdot v -  f_r \frac{dr}{d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72"/>
  <p:tag name="PICTUREFILESIZE" val="4918"/>
</p:tagLst>
</file>

<file path=ppt/tags/tag6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sigm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7"/>
  <p:tag name="PICTUREFILESIZE" val="438"/>
</p:tagLst>
</file>

<file path=ppt/tags/tag6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sigm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31"/>
  <p:tag name="PICTUREFILESIZE" val="497"/>
</p:tagLst>
</file>

<file path=ppt/tags/tag6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6"/>
  <p:tag name="PICTUREFILESIZE" val="550"/>
</p:tagLst>
</file>

<file path=ppt/tags/tag6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6"/>
  <p:tag name="PICTUREFILESIZE" val="459"/>
</p:tagLst>
</file>

<file path=ppt/tags/tag6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frac{1}{2} \epsilon_o E^2 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18"/>
  <p:tag name="PICTUREFILESIZE" val="2676"/>
</p:tagLst>
</file>

<file path=ppt/tags/tag6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max} \approx 10^6 \,\,\rm{\frac{V}{m}}&#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3491"/>
</p:tagLst>
</file>

<file path=ppt/tags/tag6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max} \approx 10^8 \,\,\rm{\frac{V}{m}}&#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3514"/>
</p:tagLst>
</file>

<file path=ppt/tags/tag6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f}{A}  =\frac{1}{2} \epsilon_o E^2 \approx&#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0"/>
  <p:tag name="PICTUREFILESIZE" val="3250"/>
</p:tagLst>
</file>

<file path=ppt/tags/tag6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f}{A}  =\frac{1}{2} \epsilon_o E^2 \approx&#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0"/>
  <p:tag name="PICTUREFILESIZE" val="3250"/>
</p:tagLst>
</file>

<file path=ppt/tags/tag6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sigm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7"/>
  <p:tag name="PICTUREFILESIZE" val="43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L = \frac{\mu_o N^2 A}{h}&#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14"/>
  <p:tag name="PICTUREFILESIZE" val="2839"/>
</p:tagLst>
</file>

<file path=ppt/tags/tag7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sigm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31"/>
  <p:tag name="PICTUREFILESIZE" val="497"/>
</p:tagLst>
</file>

<file path=ppt/tags/tag7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w&#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5"/>
  <p:tag name="PICTUREFILESIZE" val="494"/>
</p:tagLst>
</file>

<file path=ppt/tags/tag7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y&#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0"/>
  <p:tag name="PICTUREFILESIZE" val="490"/>
</p:tagLst>
</file>

<file path=ppt/tags/tag7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d&#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0.875"/>
  <p:tag name="PICTUREFILESIZE" val="482"/>
</p:tagLst>
</file>

<file path=ppt/tags/tag7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C(y) = \frac{\epsilon_o (y w)}{d}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4200"/>
</p:tagLst>
</file>

<file path=ppt/tags/tag7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6"/>
  <p:tag name="PICTUREFILESIZE" val="550"/>
</p:tagLst>
</file>

<file path=ppt/tags/tag7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C(y) = \frac{\epsilon_o (y w)}{d}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4200"/>
</p:tagLst>
</file>

<file path=ppt/tags/tag7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C(x) = \frac{\epsilon_oA}{x}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14"/>
  <p:tag name="PICTUREFILESIZE" val="2932"/>
</p:tagLst>
</file>

<file path=ppt/tags/tag7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sim \frac{1}{d}&#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6"/>
  <p:tag name="PICTUREFILESIZE" val="927"/>
</p:tagLst>
</file>

<file path=ppt/tags/tag7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  - \frac{v^2}{2}\, \frac{\epsilon_oA}{x^2}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21.875"/>
  <p:tag name="PICTUREFILESIZE" val="3286"/>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_r=  -  \frac{\partial W_s}{\partial r} |_{\lambd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24.875"/>
  <p:tag name="PICTUREFILESIZE" val="3489"/>
</p:tagLst>
</file>

<file path=ppt/tags/tag8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sim \frac{1}{x^2}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46"/>
  <p:tag name="PICTUREFILESIZE" val="1268"/>
</p:tagLst>
</file>

<file path=ppt/tags/tag8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 N \epsilon_o \frac{v^2}{2} \frac{w}{d}&#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20"/>
  <p:tag name="PICTUREFILESIZE" val="3528"/>
</p:tagLst>
</file>

<file path=ppt/tags/tag8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max} \approx 10^6 \,\,\rm{\frac{V}{m}}&#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3491"/>
</p:tagLst>
</file>

<file path=ppt/tags/tag8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max} \approx 10^8 \,\,\rm{\frac{V}{m}}&#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3514"/>
</p:tagLst>
</file>

<file path=ppt/tags/tag8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max} \approx 10^9 \,\,\rm{\frac{V}{m}}&#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3485"/>
</p:tagLst>
</file>

<file path=ppt/tags/tag8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W_{s}}{V} &#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30"/>
  <p:tag name="PICTUREFILESIZE" val="1389"/>
</p:tagLst>
</file>

<file path=ppt/tags/tag8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_r=  -  \frac{\partial W_s}{\partial r}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8"/>
  <p:tag name="PICTUREFILESIZE" val="2960"/>
</p:tagLst>
</file>

<file path=ppt/tags/tag8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C(y) = \frac{\epsilon_o (y w)}{d}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4200"/>
</p:tagLst>
</file>

<file path=ppt/tags/tag8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C(x) = \frac{\epsilon_oA}{x}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14"/>
  <p:tag name="PICTUREFILESIZE" val="2932"/>
</p:tagLst>
</file>

<file path=ppt/tags/tag8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sim \frac{1}{d}&#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6"/>
  <p:tag name="PICTUREFILESIZE" val="927"/>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dW_s(\Phi,r)}{dt} =  \frac{\partial W_s}{\partial \Phi} \frac{d \Phi}{dt} +  \frac{\partial W_s}{\partial r} \frac{dr}{d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298"/>
  <p:tag name="PICTUREFILESIZE" val="10988"/>
</p:tagLst>
</file>

<file path=ppt/tags/tag9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  - \frac{v^2}{2}\, \frac{\epsilon_oA}{x^2}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21.875"/>
  <p:tag name="PICTUREFILESIZE" val="3286"/>
</p:tagLst>
</file>

<file path=ppt/tags/tag9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sim \frac{1}{x^2}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46"/>
  <p:tag name="PICTUREFILESIZE" val="1268"/>
</p:tagLst>
</file>

<file path=ppt/theme/theme1.xml><?xml version="1.0" encoding="utf-8"?>
<a:theme xmlns:a="http://schemas.openxmlformats.org/drawingml/2006/main" name="Default Design">
  <a:themeElements>
    <a:clrScheme name="Custom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25437</TotalTime>
  <Words>1012</Words>
  <Application>Microsoft Office PowerPoint</Application>
  <PresentationFormat>On-screen Show (4:3)</PresentationFormat>
  <Paragraphs>382</Paragraphs>
  <Slides>27</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Rajeev Ram</dc:creator>
  <cp:lastModifiedBy>srani7</cp:lastModifiedBy>
  <cp:revision>143</cp:revision>
  <cp:lastPrinted>2011-02-23T17:39:17Z</cp:lastPrinted>
  <dcterms:created xsi:type="dcterms:W3CDTF">2011-02-09T12:52:00Z</dcterms:created>
  <dcterms:modified xsi:type="dcterms:W3CDTF">2012-12-10T12:47:17Z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21024138</vt:lpwstr>
  </property>
  <property fmtid="{D5CDD505-2E9C-101B-9397-08002B2CF9AE}" name="NXPowerLiteSettings" pid="3">
    <vt:lpwstr>F7000400038000</vt:lpwstr>
  </property>
  <property fmtid="{D5CDD505-2E9C-101B-9397-08002B2CF9AE}" name="NXPowerLiteVersion" pid="4">
    <vt:lpwstr>D5.0.8</vt:lpwstr>
  </property>
</Properties>
</file>